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9"/>
  </p:notesMasterIdLst>
  <p:handoutMasterIdLst>
    <p:handoutMasterId r:id="rId160"/>
  </p:handoutMasterIdLst>
  <p:sldIdLst>
    <p:sldId id="563" r:id="rId2"/>
    <p:sldId id="583" r:id="rId3"/>
    <p:sldId id="564" r:id="rId4"/>
    <p:sldId id="565" r:id="rId5"/>
    <p:sldId id="566" r:id="rId6"/>
    <p:sldId id="567" r:id="rId7"/>
    <p:sldId id="568" r:id="rId8"/>
    <p:sldId id="569" r:id="rId9"/>
    <p:sldId id="570" r:id="rId10"/>
    <p:sldId id="571" r:id="rId11"/>
    <p:sldId id="572" r:id="rId12"/>
    <p:sldId id="573" r:id="rId13"/>
    <p:sldId id="574" r:id="rId14"/>
    <p:sldId id="575" r:id="rId15"/>
    <p:sldId id="584" r:id="rId16"/>
    <p:sldId id="576" r:id="rId17"/>
    <p:sldId id="577" r:id="rId18"/>
    <p:sldId id="578" r:id="rId19"/>
    <p:sldId id="549" r:id="rId20"/>
    <p:sldId id="550" r:id="rId21"/>
    <p:sldId id="551" r:id="rId22"/>
    <p:sldId id="552" r:id="rId23"/>
    <p:sldId id="553" r:id="rId24"/>
    <p:sldId id="554" r:id="rId25"/>
    <p:sldId id="555" r:id="rId26"/>
    <p:sldId id="556" r:id="rId27"/>
    <p:sldId id="557" r:id="rId28"/>
    <p:sldId id="561" r:id="rId29"/>
    <p:sldId id="443" r:id="rId30"/>
    <p:sldId id="447" r:id="rId31"/>
    <p:sldId id="448" r:id="rId32"/>
    <p:sldId id="449" r:id="rId33"/>
    <p:sldId id="450" r:id="rId34"/>
    <p:sldId id="451" r:id="rId35"/>
    <p:sldId id="452" r:id="rId36"/>
    <p:sldId id="453" r:id="rId37"/>
    <p:sldId id="454" r:id="rId38"/>
    <p:sldId id="559" r:id="rId39"/>
    <p:sldId id="560" r:id="rId40"/>
    <p:sldId id="455" r:id="rId41"/>
    <p:sldId id="459" r:id="rId42"/>
    <p:sldId id="461" r:id="rId43"/>
    <p:sldId id="462" r:id="rId44"/>
    <p:sldId id="463" r:id="rId45"/>
    <p:sldId id="464" r:id="rId46"/>
    <p:sldId id="465" r:id="rId47"/>
    <p:sldId id="466" r:id="rId48"/>
    <p:sldId id="467" r:id="rId49"/>
    <p:sldId id="468" r:id="rId50"/>
    <p:sldId id="469" r:id="rId51"/>
    <p:sldId id="471" r:id="rId52"/>
    <p:sldId id="472" r:id="rId53"/>
    <p:sldId id="473" r:id="rId54"/>
    <p:sldId id="474" r:id="rId55"/>
    <p:sldId id="475" r:id="rId56"/>
    <p:sldId id="476" r:id="rId57"/>
    <p:sldId id="477" r:id="rId58"/>
    <p:sldId id="478" r:id="rId59"/>
    <p:sldId id="480" r:id="rId60"/>
    <p:sldId id="481" r:id="rId61"/>
    <p:sldId id="482" r:id="rId62"/>
    <p:sldId id="483" r:id="rId63"/>
    <p:sldId id="484" r:id="rId64"/>
    <p:sldId id="485" r:id="rId65"/>
    <p:sldId id="486" r:id="rId66"/>
    <p:sldId id="487" r:id="rId67"/>
    <p:sldId id="488" r:id="rId68"/>
    <p:sldId id="491" r:id="rId69"/>
    <p:sldId id="492" r:id="rId70"/>
    <p:sldId id="493" r:id="rId71"/>
    <p:sldId id="494"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80" r:id="rId85"/>
    <p:sldId id="508" r:id="rId86"/>
    <p:sldId id="509" r:id="rId87"/>
    <p:sldId id="510" r:id="rId88"/>
    <p:sldId id="511" r:id="rId89"/>
    <p:sldId id="512" r:id="rId90"/>
    <p:sldId id="513" r:id="rId91"/>
    <p:sldId id="581" r:id="rId92"/>
    <p:sldId id="515" r:id="rId93"/>
    <p:sldId id="517" r:id="rId94"/>
    <p:sldId id="518" r:id="rId95"/>
    <p:sldId id="519" r:id="rId96"/>
    <p:sldId id="520" r:id="rId97"/>
    <p:sldId id="521" r:id="rId98"/>
    <p:sldId id="522" r:id="rId99"/>
    <p:sldId id="523" r:id="rId100"/>
    <p:sldId id="524" r:id="rId101"/>
    <p:sldId id="526" r:id="rId102"/>
    <p:sldId id="528" r:id="rId103"/>
    <p:sldId id="529" r:id="rId104"/>
    <p:sldId id="530" r:id="rId105"/>
    <p:sldId id="531" r:id="rId106"/>
    <p:sldId id="532" r:id="rId107"/>
    <p:sldId id="533" r:id="rId108"/>
    <p:sldId id="534" r:id="rId109"/>
    <p:sldId id="535" r:id="rId110"/>
    <p:sldId id="536" r:id="rId111"/>
    <p:sldId id="537" r:id="rId112"/>
    <p:sldId id="538" r:id="rId113"/>
    <p:sldId id="540" r:id="rId114"/>
    <p:sldId id="541" r:id="rId115"/>
    <p:sldId id="542" r:id="rId116"/>
    <p:sldId id="543" r:id="rId117"/>
    <p:sldId id="544" r:id="rId118"/>
    <p:sldId id="545" r:id="rId119"/>
    <p:sldId id="546" r:id="rId120"/>
    <p:sldId id="296" r:id="rId121"/>
    <p:sldId id="297" r:id="rId122"/>
    <p:sldId id="298" r:id="rId123"/>
    <p:sldId id="299" r:id="rId124"/>
    <p:sldId id="300" r:id="rId125"/>
    <p:sldId id="301" r:id="rId126"/>
    <p:sldId id="302" r:id="rId127"/>
    <p:sldId id="303" r:id="rId128"/>
    <p:sldId id="304" r:id="rId129"/>
    <p:sldId id="307" r:id="rId130"/>
    <p:sldId id="308" r:id="rId131"/>
    <p:sldId id="309" r:id="rId132"/>
    <p:sldId id="310" r:id="rId133"/>
    <p:sldId id="311" r:id="rId134"/>
    <p:sldId id="312" r:id="rId135"/>
    <p:sldId id="313" r:id="rId136"/>
    <p:sldId id="314" r:id="rId137"/>
    <p:sldId id="315" r:id="rId138"/>
    <p:sldId id="316" r:id="rId139"/>
    <p:sldId id="317" r:id="rId140"/>
    <p:sldId id="318" r:id="rId141"/>
    <p:sldId id="582" r:id="rId142"/>
    <p:sldId id="319" r:id="rId143"/>
    <p:sldId id="320" r:id="rId144"/>
    <p:sldId id="401" r:id="rId145"/>
    <p:sldId id="402" r:id="rId146"/>
    <p:sldId id="415" r:id="rId147"/>
    <p:sldId id="416" r:id="rId148"/>
    <p:sldId id="417" r:id="rId149"/>
    <p:sldId id="418" r:id="rId150"/>
    <p:sldId id="419" r:id="rId151"/>
    <p:sldId id="420" r:id="rId152"/>
    <p:sldId id="421" r:id="rId153"/>
    <p:sldId id="422" r:id="rId154"/>
    <p:sldId id="438" r:id="rId155"/>
    <p:sldId id="439" r:id="rId156"/>
    <p:sldId id="440" r:id="rId157"/>
    <p:sldId id="441" r:id="rId158"/>
  </p:sldIdLst>
  <p:sldSz cx="9144000" cy="6858000" type="screen4x3"/>
  <p:notesSz cx="6858000" cy="9144000"/>
  <p:defaultTextStyle>
    <a:defPPr>
      <a:defRPr lang="en-US"/>
    </a:defPPr>
    <a:lvl1pPr algn="l" rtl="0" fontAlgn="base">
      <a:spcBef>
        <a:spcPct val="0"/>
      </a:spcBef>
      <a:spcAft>
        <a:spcPct val="0"/>
      </a:spcAft>
      <a:defRPr sz="2300" kern="1200">
        <a:solidFill>
          <a:schemeClr val="tx1"/>
        </a:solidFill>
        <a:latin typeface="Times New Roman" charset="0"/>
        <a:ea typeface="ＭＳ Ｐゴシック" charset="0"/>
        <a:cs typeface="ＭＳ Ｐゴシック" charset="0"/>
      </a:defRPr>
    </a:lvl1pPr>
    <a:lvl2pPr marL="455613" indent="1588" algn="l" rtl="0" fontAlgn="base">
      <a:spcBef>
        <a:spcPct val="0"/>
      </a:spcBef>
      <a:spcAft>
        <a:spcPct val="0"/>
      </a:spcAft>
      <a:defRPr sz="2300" kern="1200">
        <a:solidFill>
          <a:schemeClr val="tx1"/>
        </a:solidFill>
        <a:latin typeface="Times New Roman" charset="0"/>
        <a:ea typeface="ＭＳ Ｐゴシック" charset="0"/>
        <a:cs typeface="ＭＳ Ｐゴシック" charset="0"/>
      </a:defRPr>
    </a:lvl2pPr>
    <a:lvl3pPr marL="912813" indent="1588" algn="l" rtl="0" fontAlgn="base">
      <a:spcBef>
        <a:spcPct val="0"/>
      </a:spcBef>
      <a:spcAft>
        <a:spcPct val="0"/>
      </a:spcAft>
      <a:defRPr sz="2300" kern="1200">
        <a:solidFill>
          <a:schemeClr val="tx1"/>
        </a:solidFill>
        <a:latin typeface="Times New Roman" charset="0"/>
        <a:ea typeface="ＭＳ Ｐゴシック" charset="0"/>
        <a:cs typeface="ＭＳ Ｐゴシック" charset="0"/>
      </a:defRPr>
    </a:lvl3pPr>
    <a:lvl4pPr marL="1370013" indent="1588" algn="l" rtl="0" fontAlgn="base">
      <a:spcBef>
        <a:spcPct val="0"/>
      </a:spcBef>
      <a:spcAft>
        <a:spcPct val="0"/>
      </a:spcAft>
      <a:defRPr sz="2300" kern="1200">
        <a:solidFill>
          <a:schemeClr val="tx1"/>
        </a:solidFill>
        <a:latin typeface="Times New Roman" charset="0"/>
        <a:ea typeface="ＭＳ Ｐゴシック" charset="0"/>
        <a:cs typeface="ＭＳ Ｐゴシック" charset="0"/>
      </a:defRPr>
    </a:lvl4pPr>
    <a:lvl5pPr marL="1827213" indent="1588" algn="l" rtl="0" fontAlgn="base">
      <a:spcBef>
        <a:spcPct val="0"/>
      </a:spcBef>
      <a:spcAft>
        <a:spcPct val="0"/>
      </a:spcAft>
      <a:defRPr sz="23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3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3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3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3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p:cViewPr varScale="1">
        <p:scale>
          <a:sx n="134" d="100"/>
          <a:sy n="134" d="100"/>
        </p:scale>
        <p:origin x="15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FE71B6AF-85E0-E942-94A7-41100C3F5089}" type="datetime1">
              <a:rPr lang="en-US"/>
              <a:pPr>
                <a:defRPr/>
              </a:pPr>
              <a:t>5/13/20</a:t>
            </a:fld>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D2C51F3-C088-E946-A019-631D785556D1}" type="slidenum">
              <a:rPr lang="en-US"/>
              <a:pPr>
                <a:defRPr/>
              </a:pPr>
              <a:t>‹#›</a:t>
            </a:fld>
            <a:endParaRPr lang="en-US"/>
          </a:p>
        </p:txBody>
      </p:sp>
    </p:spTree>
    <p:extLst>
      <p:ext uri="{BB962C8B-B14F-4D97-AF65-F5344CB8AC3E}">
        <p14:creationId xmlns:p14="http://schemas.microsoft.com/office/powerpoint/2010/main" val="27864029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99303F-4E08-4144-9F7D-2E35166358D7}" type="datetime1">
              <a:rPr lang="en-US"/>
              <a:pPr>
                <a:defRPr/>
              </a:pPr>
              <a:t>5/13/20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80D9BCDE-2EBB-C547-A16D-ECC128CCD837}" type="slidenum">
              <a:rPr lang="en-US"/>
              <a:pPr>
                <a:defRPr/>
              </a:pPr>
              <a:t>‹#›</a:t>
            </a:fld>
            <a:endParaRPr lang="en-US"/>
          </a:p>
        </p:txBody>
      </p:sp>
    </p:spTree>
    <p:extLst>
      <p:ext uri="{BB962C8B-B14F-4D97-AF65-F5344CB8AC3E}">
        <p14:creationId xmlns:p14="http://schemas.microsoft.com/office/powerpoint/2010/main" val="1722828557"/>
      </p:ext>
    </p:extLst>
  </p:cSld>
  <p:clrMap bg1="lt1" tx1="dk1" bg2="lt2" tx2="dk2" accent1="accent1" accent2="accent2" accent3="accent3" accent4="accent4" accent5="accent5" accent6="accent6" hlink="hlink" folHlink="folHlink"/>
  <p:hf sldNum="0"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566" algn="l" defTabSz="457113" rtl="0" eaLnBrk="1" latinLnBrk="0" hangingPunct="1">
      <a:defRPr sz="1200" kern="1200">
        <a:solidFill>
          <a:schemeClr val="tx1"/>
        </a:solidFill>
        <a:latin typeface="+mn-lt"/>
        <a:ea typeface="+mn-ea"/>
        <a:cs typeface="+mn-cs"/>
      </a:defRPr>
    </a:lvl6pPr>
    <a:lvl7pPr marL="2742679" algn="l" defTabSz="457113" rtl="0" eaLnBrk="1" latinLnBrk="0" hangingPunct="1">
      <a:defRPr sz="1200" kern="1200">
        <a:solidFill>
          <a:schemeClr val="tx1"/>
        </a:solidFill>
        <a:latin typeface="+mn-lt"/>
        <a:ea typeface="+mn-ea"/>
        <a:cs typeface="+mn-cs"/>
      </a:defRPr>
    </a:lvl7pPr>
    <a:lvl8pPr marL="3199794" algn="l" defTabSz="457113" rtl="0" eaLnBrk="1" latinLnBrk="0" hangingPunct="1">
      <a:defRPr sz="1200" kern="1200">
        <a:solidFill>
          <a:schemeClr val="tx1"/>
        </a:solidFill>
        <a:latin typeface="+mn-lt"/>
        <a:ea typeface="+mn-ea"/>
        <a:cs typeface="+mn-cs"/>
      </a:defRPr>
    </a:lvl8pPr>
    <a:lvl9pPr marL="3656907" algn="l" defTabSz="45711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enome.gov/10002096"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dnaftb.org/dnaftb/"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set of slides can be used as a review or introduction of basic genetic concepts that students should know before the Lessons 1 and 2. </a:t>
            </a: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81CE6A36-1DCD-0F47-88AC-0FA5441B25C9}" type="slidenum">
              <a:rPr lang="en-US" sz="1200"/>
              <a:pPr eaLnBrk="1" hangingPunct="1">
                <a:defRPr/>
              </a:pPr>
              <a:t>19</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Conduct a brief class discussion to assess students</a:t>
            </a:r>
            <a:r>
              <a:rPr lang="ja-JP" altLang="en-US">
                <a:latin typeface="Calibri" charset="0"/>
              </a:rPr>
              <a:t>’</a:t>
            </a:r>
            <a:r>
              <a:rPr lang="en-US" altLang="ja-JP">
                <a:latin typeface="Calibri" charset="0"/>
              </a:rPr>
              <a:t> knowledge and assumptions about genetics, while providing the information to those students who may not have any prior knowledge.</a:t>
            </a:r>
            <a:endParaRPr lang="en-US">
              <a:latin typeface="Calibri" charset="0"/>
            </a:endParaRPr>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29028FD9-DD97-6B46-8A36-406810A29F6A}" type="slidenum">
              <a:rPr lang="en-US" sz="1200"/>
              <a:pPr eaLnBrk="1" hangingPunct="1">
                <a:defRPr/>
              </a:pPr>
              <a:t>20</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Hand out the </a:t>
            </a:r>
            <a:r>
              <a:rPr lang="en-US" u="sng">
                <a:latin typeface="Calibri" charset="0"/>
              </a:rPr>
              <a:t>Word Match Activity</a:t>
            </a:r>
            <a:r>
              <a:rPr lang="en-US">
                <a:latin typeface="Calibri" charset="0"/>
              </a:rPr>
              <a:t> worksheet and ask students to work in pairs to complete the worksheet. </a:t>
            </a:r>
          </a:p>
          <a:p>
            <a:pPr eaLnBrk="1" hangingPunct="1">
              <a:spcBef>
                <a:spcPct val="0"/>
              </a:spcBef>
            </a:pPr>
            <a:endParaRPr lang="en-US">
              <a:latin typeface="Calibri" charset="0"/>
            </a:endParaRPr>
          </a:p>
          <a:p>
            <a:pPr eaLnBrk="1" hangingPunct="1">
              <a:spcBef>
                <a:spcPct val="0"/>
              </a:spcBef>
            </a:pPr>
            <a:r>
              <a:rPr lang="en-US">
                <a:latin typeface="Calibri" charset="0"/>
              </a:rPr>
              <a:t>* Tell students that </a:t>
            </a:r>
            <a:r>
              <a:rPr lang="ja-JP" altLang="en-US">
                <a:latin typeface="Calibri" charset="0"/>
              </a:rPr>
              <a:t>“</a:t>
            </a:r>
            <a:r>
              <a:rPr lang="en-US" altLang="ja-JP">
                <a:latin typeface="Calibri" charset="0"/>
              </a:rPr>
              <a:t>double is paired with another term, and that both terms should be placed in one of the six areas indicated on the illustration. </a:t>
            </a:r>
            <a:endParaRPr lang="en-US">
              <a:latin typeface="Calibri" charset="0"/>
            </a:endParaRP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A37B8B8F-CEB5-C24A-8D26-E6262C0BAF77}" type="slidenum">
              <a:rPr lang="en-US" sz="1200"/>
              <a:pPr eaLnBrk="1" hangingPunct="1">
                <a:defRPr/>
              </a:pPr>
              <a:t>21</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87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49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90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Have students volunteer the answers and clarify that </a:t>
            </a:r>
            <a:r>
              <a:rPr lang="ja-JP" altLang="en-US">
                <a:latin typeface="Calibri" charset="0"/>
              </a:rPr>
              <a:t>“</a:t>
            </a:r>
            <a:r>
              <a:rPr lang="en-US" altLang="ja-JP">
                <a:latin typeface="Calibri" charset="0"/>
              </a:rPr>
              <a:t>double helix</a:t>
            </a:r>
            <a:r>
              <a:rPr lang="ja-JP" altLang="en-US">
                <a:latin typeface="Calibri" charset="0"/>
              </a:rPr>
              <a:t>”</a:t>
            </a:r>
            <a:r>
              <a:rPr lang="en-US" altLang="ja-JP">
                <a:latin typeface="Calibri" charset="0"/>
              </a:rPr>
              <a:t> is the structure of DNA. </a:t>
            </a:r>
            <a:endParaRPr lang="en-US">
              <a:latin typeface="Calibri" charset="0"/>
            </a:endParaRPr>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7C228EFA-1217-9146-9974-317F77C430EC}" type="slidenum">
              <a:rPr lang="en-US" sz="1200"/>
              <a:pPr eaLnBrk="1" hangingPunct="1">
                <a:defRPr/>
              </a:pPr>
              <a:t>22</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a:p>
            <a:pPr eaLnBrk="1" hangingPunct="1">
              <a:spcBef>
                <a:spcPct val="0"/>
              </a:spcBef>
            </a:pPr>
            <a:r>
              <a:rPr lang="en-US">
                <a:latin typeface="Calibri" charset="0"/>
              </a:rPr>
              <a:t>----- Meeting Notes (3/18/14 13:42) -----</a:t>
            </a:r>
          </a:p>
          <a:p>
            <a:pPr eaLnBrk="1" hangingPunct="1">
              <a:spcBef>
                <a:spcPct val="0"/>
              </a:spcBef>
            </a:pPr>
            <a:r>
              <a:rPr lang="en-US">
                <a:latin typeface="Calibri" charset="0"/>
              </a:rPr>
              <a:t>zara was here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Use this overhead for students to complete the 4 sentences.</a:t>
            </a: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D4D8D11A-F7D3-774F-9F6D-F5BC3F33076F}" type="slidenum">
              <a:rPr lang="en-US" sz="1200"/>
              <a:pPr eaLnBrk="1" hangingPunct="1">
                <a:defRPr/>
              </a:pPr>
              <a:t>23</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0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6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35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55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Have students volunteer their answers, and help students understand that the inherited traits are passed from one generation to the next as the parents</a:t>
            </a:r>
            <a:r>
              <a:rPr lang="ja-JP" altLang="en-US">
                <a:latin typeface="Calibri" charset="0"/>
              </a:rPr>
              <a:t>’</a:t>
            </a:r>
            <a:r>
              <a:rPr lang="en-US" altLang="ja-JP">
                <a:latin typeface="Calibri" charset="0"/>
              </a:rPr>
              <a:t> chromosomes are copied and passed to their children. </a:t>
            </a:r>
            <a:endParaRPr lang="en-US">
              <a:latin typeface="Calibri" charset="0"/>
            </a:endParaRPr>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4412FA13-2FE9-0142-98DF-539D77AC5FFB}" type="slidenum">
              <a:rPr lang="en-US" sz="1200"/>
              <a:pPr eaLnBrk="1" hangingPunct="1">
                <a:defRPr/>
              </a:pPr>
              <a:t>24</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76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968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17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37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78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09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29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70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Optional: For this task, pre-arrange with a school librarian or media specialist to provide students with the computers with the web sites, </a:t>
            </a:r>
            <a:r>
              <a:rPr lang="ja-JP" altLang="en-US">
                <a:latin typeface="Calibri" charset="0"/>
              </a:rPr>
              <a:t>“</a:t>
            </a:r>
            <a:r>
              <a:rPr lang="en-US" altLang="ja-JP">
                <a:latin typeface="Calibri" charset="0"/>
              </a:rPr>
              <a:t>Talking Glossary of Genetic Terms</a:t>
            </a:r>
            <a:r>
              <a:rPr lang="ja-JP" altLang="en-US">
                <a:latin typeface="Calibri" charset="0"/>
              </a:rPr>
              <a:t>”</a:t>
            </a:r>
            <a:r>
              <a:rPr lang="en-US" altLang="ja-JP">
                <a:latin typeface="Calibri" charset="0"/>
              </a:rPr>
              <a:t> (</a:t>
            </a:r>
            <a:r>
              <a:rPr lang="en-US" altLang="ja-JP" u="sng">
                <a:latin typeface="Calibri" charset="0"/>
                <a:hlinkClick r:id="rId3"/>
              </a:rPr>
              <a:t>http://www.genome.gov/10002096</a:t>
            </a:r>
            <a:r>
              <a:rPr lang="en-US" altLang="ja-JP">
                <a:latin typeface="Calibri" charset="0"/>
              </a:rPr>
              <a:t>)  and/or </a:t>
            </a:r>
            <a:r>
              <a:rPr lang="ja-JP" altLang="en-US">
                <a:latin typeface="Calibri" charset="0"/>
              </a:rPr>
              <a:t>“</a:t>
            </a:r>
            <a:r>
              <a:rPr lang="en-US" altLang="ja-JP">
                <a:latin typeface="Calibri" charset="0"/>
              </a:rPr>
              <a:t>DNA from the Beginning</a:t>
            </a:r>
            <a:r>
              <a:rPr lang="ja-JP" altLang="en-US">
                <a:latin typeface="Calibri" charset="0"/>
              </a:rPr>
              <a:t>’</a:t>
            </a:r>
            <a:r>
              <a:rPr lang="en-US" altLang="ja-JP">
                <a:latin typeface="Calibri" charset="0"/>
              </a:rPr>
              <a:t>s Classical Genetics</a:t>
            </a:r>
            <a:r>
              <a:rPr lang="ja-JP" altLang="en-US">
                <a:latin typeface="Calibri" charset="0"/>
              </a:rPr>
              <a:t>”</a:t>
            </a:r>
            <a:r>
              <a:rPr lang="en-US" altLang="ja-JP">
                <a:latin typeface="Calibri" charset="0"/>
              </a:rPr>
              <a:t> (</a:t>
            </a:r>
            <a:r>
              <a:rPr lang="en-US" altLang="ja-JP" u="sng">
                <a:latin typeface="Calibri" charset="0"/>
                <a:hlinkClick r:id="rId4"/>
              </a:rPr>
              <a:t>http://www.dnaftb.org/dnaftb/</a:t>
            </a:r>
            <a:r>
              <a:rPr lang="en-US" altLang="ja-JP">
                <a:latin typeface="Calibri" charset="0"/>
              </a:rPr>
              <a:t>), in addition to other reference materials student pairs can used to complete the task.</a:t>
            </a:r>
          </a:p>
          <a:p>
            <a:pPr eaLnBrk="1" hangingPunct="1">
              <a:spcBef>
                <a:spcPct val="0"/>
              </a:spcBef>
            </a:pPr>
            <a:endParaRPr lang="en-US">
              <a:latin typeface="Calibri" charset="0"/>
            </a:endParaRPr>
          </a:p>
          <a:p>
            <a:pPr eaLnBrk="1" hangingPunct="1">
              <a:spcBef>
                <a:spcPct val="0"/>
              </a:spcBef>
            </a:pPr>
            <a:r>
              <a:rPr lang="en-US">
                <a:latin typeface="Calibri" charset="0"/>
              </a:rPr>
              <a:t>Hand out the </a:t>
            </a:r>
            <a:r>
              <a:rPr lang="en-US" u="sng">
                <a:latin typeface="Calibri" charset="0"/>
              </a:rPr>
              <a:t>Basic Genetic Terms</a:t>
            </a:r>
            <a:r>
              <a:rPr lang="en-US">
                <a:latin typeface="Calibri" charset="0"/>
              </a:rPr>
              <a:t> worksheet and provide reference materials for students to use in completing the worksheet. </a:t>
            </a:r>
          </a:p>
          <a:p>
            <a:pPr eaLnBrk="1" hangingPunct="1">
              <a:spcBef>
                <a:spcPct val="0"/>
              </a:spcBef>
            </a:pPr>
            <a:endParaRPr lang="en-US">
              <a:latin typeface="Calibri" charset="0"/>
            </a:endParaRPr>
          </a:p>
          <a:p>
            <a:pPr eaLnBrk="1" hangingPunct="1">
              <a:spcBef>
                <a:spcPct val="0"/>
              </a:spcBef>
            </a:pPr>
            <a:r>
              <a:rPr lang="en-US">
                <a:latin typeface="Calibri" charset="0"/>
              </a:rPr>
              <a:t>Have student pairs take turns in sharing their definitions and examples of the terms. (See the </a:t>
            </a:r>
            <a:r>
              <a:rPr lang="en-US" u="sng">
                <a:latin typeface="Calibri" charset="0"/>
              </a:rPr>
              <a:t>Basic Genetic Terms for Teachers</a:t>
            </a:r>
            <a:r>
              <a:rPr lang="en-US">
                <a:latin typeface="Calibri" charset="0"/>
              </a:rPr>
              <a:t> for sample definitions and examples.) </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422BAC20-BDFB-4245-9174-55FFD0DE3260}" type="slidenum">
              <a:rPr lang="en-US" sz="1200"/>
              <a:pPr eaLnBrk="1" hangingPunct="1">
                <a:defRPr/>
              </a:pPr>
              <a:t>25</a:t>
            </a:fld>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91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11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32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4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a:p>
            <a:r>
              <a:rPr lang="en-US">
                <a:latin typeface="Calibri" charset="0"/>
              </a:rPr>
              <a:t>----- Meeting Notes (4/3/14 12:08) -----</a:t>
            </a:r>
          </a:p>
          <a:p>
            <a:r>
              <a:rPr lang="en-US">
                <a:latin typeface="Calibri" charset="0"/>
              </a:rPr>
              <a:t>zara was here &lt;3</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16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37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781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98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900">
                <a:latin typeface="Calibri" charset="0"/>
              </a:rPr>
              <a:t>If you have only a little melanin, you have white skin. If you have very black skin, it is because your skin makes a lot of melanin. Brown skin comes from all the variations you can get between white and black. If you are Chinese, your skin is slightly thicker which gives your skin a yellowish shade. No matter the color, it all comes from melanin.</a:t>
            </a:r>
            <a:endParaRPr lang="en-US" sz="1400">
              <a:latin typeface="Calibri" charset="0"/>
            </a:endParaRPr>
          </a:p>
          <a:p>
            <a:pPr eaLnBrk="1" hangingPunct="1">
              <a:spcBef>
                <a:spcPct val="0"/>
              </a:spcBef>
            </a:pPr>
            <a:endParaRPr lang="en-US">
              <a:latin typeface="Calibri"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19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Review key concepts of Mendelian Inheritance with students. For #3, ask students what situations may call for an unobservable trait to be passed from parents to children. Students may be able to apply their understanding of dominant and recessive traits where parents with both dominant and recessive traits only show dominant traits while being able to pass their recessive traits to the next generation. </a:t>
            </a:r>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1F72E787-6D78-E941-876D-F86CB3394B3F}" type="slidenum">
              <a:rPr lang="en-US" sz="1200"/>
              <a:pPr eaLnBrk="1" hangingPunct="1">
                <a:defRPr/>
              </a:pPr>
              <a:t>26</a:t>
            </a:fld>
            <a:endParaRPr 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39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While some cancers, heart disease and diabetes run in families and may be due to "bad" genes, other things are at work too. Our environment, our care in using chemical products, our personal habits, and our diet and exercise can be important.</a:t>
            </a:r>
          </a:p>
          <a:p>
            <a:pPr eaLnBrk="1" hangingPunct="1">
              <a:spcBef>
                <a:spcPct val="0"/>
              </a:spcBef>
            </a:pPr>
            <a:endParaRPr lang="en-US">
              <a:latin typeface="Calibri"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80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00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31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521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72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Review with students the term </a:t>
            </a:r>
            <a:r>
              <a:rPr lang="ja-JP" altLang="en-US">
                <a:latin typeface="Calibri" charset="0"/>
              </a:rPr>
              <a:t>“</a:t>
            </a:r>
            <a:r>
              <a:rPr lang="en-US" altLang="ja-JP">
                <a:latin typeface="Calibri" charset="0"/>
              </a:rPr>
              <a:t>allele</a:t>
            </a:r>
            <a:r>
              <a:rPr lang="ja-JP" altLang="en-US">
                <a:latin typeface="Calibri" charset="0"/>
              </a:rPr>
              <a:t>”</a:t>
            </a:r>
            <a:r>
              <a:rPr lang="en-US" altLang="ja-JP">
                <a:latin typeface="Calibri" charset="0"/>
              </a:rPr>
              <a:t> (a variant form of a gene) and help students understand that each gene has a pair or two alleles—one allele from mom and the other from dad. </a:t>
            </a:r>
            <a:endParaRPr lang="en-US">
              <a:latin typeface="Calibri" charset="0"/>
            </a:endParaRPr>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C4CD602B-1251-4547-AD98-ED4D55E74EE9}" type="slidenum">
              <a:rPr lang="en-US" sz="1200"/>
              <a:pPr eaLnBrk="1" hangingPunct="1">
                <a:defRPr/>
              </a:pPr>
              <a:t>27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13" indent="0" algn="ctr">
              <a:buNone/>
              <a:defRPr/>
            </a:lvl2pPr>
            <a:lvl3pPr marL="914226" indent="0" algn="ctr">
              <a:buNone/>
              <a:defRPr/>
            </a:lvl3pPr>
            <a:lvl4pPr marL="1371341" indent="0" algn="ctr">
              <a:buNone/>
              <a:defRPr/>
            </a:lvl4pPr>
            <a:lvl5pPr marL="1828453" indent="0" algn="ctr">
              <a:buNone/>
              <a:defRPr/>
            </a:lvl5pPr>
            <a:lvl6pPr marL="2285566" indent="0" algn="ctr">
              <a:buNone/>
              <a:defRPr/>
            </a:lvl6pPr>
            <a:lvl7pPr marL="2742679" indent="0" algn="ctr">
              <a:buNone/>
              <a:defRPr/>
            </a:lvl7pPr>
            <a:lvl8pPr marL="3199794" indent="0" algn="ctr">
              <a:buNone/>
              <a:defRPr/>
            </a:lvl8pPr>
            <a:lvl9pPr marL="365690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7019CE-FE11-FF45-BAF8-879E2709C3BC}" type="slidenum">
              <a:rPr lang="en-US"/>
              <a:pPr>
                <a:defRPr/>
              </a:pPr>
              <a:t>‹#›</a:t>
            </a:fld>
            <a:endParaRPr lang="en-US"/>
          </a:p>
        </p:txBody>
      </p:sp>
    </p:spTree>
    <p:extLst>
      <p:ext uri="{BB962C8B-B14F-4D97-AF65-F5344CB8AC3E}">
        <p14:creationId xmlns:p14="http://schemas.microsoft.com/office/powerpoint/2010/main" val="276913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F3A18-B043-A74E-88B6-822248FE6ACA}" type="slidenum">
              <a:rPr lang="en-US"/>
              <a:pPr>
                <a:defRPr/>
              </a:pPr>
              <a:t>‹#›</a:t>
            </a:fld>
            <a:endParaRPr lang="en-US"/>
          </a:p>
        </p:txBody>
      </p:sp>
    </p:spTree>
    <p:extLst>
      <p:ext uri="{BB962C8B-B14F-4D97-AF65-F5344CB8AC3E}">
        <p14:creationId xmlns:p14="http://schemas.microsoft.com/office/powerpoint/2010/main" val="238397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A9067C-C543-FB47-BF5B-7860E02D8B88}" type="slidenum">
              <a:rPr lang="en-US"/>
              <a:pPr>
                <a:defRPr/>
              </a:pPr>
              <a:t>‹#›</a:t>
            </a:fld>
            <a:endParaRPr lang="en-US"/>
          </a:p>
        </p:txBody>
      </p:sp>
    </p:spTree>
    <p:extLst>
      <p:ext uri="{BB962C8B-B14F-4D97-AF65-F5344CB8AC3E}">
        <p14:creationId xmlns:p14="http://schemas.microsoft.com/office/powerpoint/2010/main" val="3247611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5DFAE9-9BCE-FD49-9B13-30508A895E31}" type="slidenum">
              <a:rPr lang="en-US"/>
              <a:pPr>
                <a:defRPr/>
              </a:pPr>
              <a:t>‹#›</a:t>
            </a:fld>
            <a:endParaRPr lang="en-US"/>
          </a:p>
        </p:txBody>
      </p:sp>
    </p:spTree>
    <p:extLst>
      <p:ext uri="{BB962C8B-B14F-4D97-AF65-F5344CB8AC3E}">
        <p14:creationId xmlns:p14="http://schemas.microsoft.com/office/powerpoint/2010/main" val="3724469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5"/>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4"/>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1"/>
            <a:ext cx="4038600" cy="2187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E453831D-0DD3-D14A-8743-C031D26CEECD}" type="slidenum">
              <a:rPr lang="en-US"/>
              <a:pPr>
                <a:defRPr/>
              </a:pPr>
              <a:t>‹#›</a:t>
            </a:fld>
            <a:endParaRPr lang="en-US"/>
          </a:p>
        </p:txBody>
      </p:sp>
    </p:spTree>
    <p:extLst>
      <p:ext uri="{BB962C8B-B14F-4D97-AF65-F5344CB8AC3E}">
        <p14:creationId xmlns:p14="http://schemas.microsoft.com/office/powerpoint/2010/main" val="128936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5"/>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5"/>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DE9B08C8-9AA9-094E-9760-3484093AD8CB}" type="slidenum">
              <a:rPr lang="en-US"/>
              <a:pPr>
                <a:defRPr/>
              </a:pPr>
              <a:t>‹#›</a:t>
            </a:fld>
            <a:endParaRPr lang="en-US"/>
          </a:p>
        </p:txBody>
      </p:sp>
    </p:spTree>
    <p:extLst>
      <p:ext uri="{BB962C8B-B14F-4D97-AF65-F5344CB8AC3E}">
        <p14:creationId xmlns:p14="http://schemas.microsoft.com/office/powerpoint/2010/main" val="348199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9"/>
            <a:ext cx="8229600" cy="1139828"/>
          </a:xfrm>
        </p:spPr>
        <p:txBody>
          <a:bodyPr/>
          <a:lstStyle/>
          <a:p>
            <a:r>
              <a:rPr lang="en-US"/>
              <a:t>Click to edit Master title style</a:t>
            </a:r>
          </a:p>
        </p:txBody>
      </p:sp>
      <p:sp>
        <p:nvSpPr>
          <p:cNvPr id="3" name="Content Placeholder 2"/>
          <p:cNvSpPr>
            <a:spLocks noGrp="1"/>
          </p:cNvSpPr>
          <p:nvPr>
            <p:ph sz="quarter" idx="1"/>
          </p:nvPr>
        </p:nvSpPr>
        <p:spPr>
          <a:xfrm>
            <a:off x="457200" y="1600204"/>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4"/>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1"/>
            <a:ext cx="4038600" cy="2187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1"/>
            <a:ext cx="4038600" cy="2187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E799408F-4CC8-8E4B-898B-92490670476D}" type="slidenum">
              <a:rPr lang="en-US"/>
              <a:pPr>
                <a:defRPr/>
              </a:pPr>
              <a:t>‹#›</a:t>
            </a:fld>
            <a:endParaRPr lang="en-US"/>
          </a:p>
        </p:txBody>
      </p:sp>
    </p:spTree>
    <p:extLst>
      <p:ext uri="{BB962C8B-B14F-4D97-AF65-F5344CB8AC3E}">
        <p14:creationId xmlns:p14="http://schemas.microsoft.com/office/powerpoint/2010/main" val="337094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4"/>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1"/>
            <a:ext cx="4038600" cy="2187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DB139837-95B0-D94D-A995-26A04327AE07}" type="slidenum">
              <a:rPr lang="en-US"/>
              <a:pPr>
                <a:defRPr/>
              </a:pPr>
              <a:t>‹#›</a:t>
            </a:fld>
            <a:endParaRPr lang="en-US"/>
          </a:p>
        </p:txBody>
      </p:sp>
    </p:spTree>
    <p:extLst>
      <p:ext uri="{BB962C8B-B14F-4D97-AF65-F5344CB8AC3E}">
        <p14:creationId xmlns:p14="http://schemas.microsoft.com/office/powerpoint/2010/main" val="11120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5"/>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8A6AF3E-49F3-DE4A-A358-844C37D6A79D}" type="slidenum">
              <a:rPr lang="en-US"/>
              <a:pPr>
                <a:defRPr/>
              </a:pPr>
              <a:t>‹#›</a:t>
            </a:fld>
            <a:endParaRPr lang="en-US"/>
          </a:p>
        </p:txBody>
      </p:sp>
    </p:spTree>
    <p:extLst>
      <p:ext uri="{BB962C8B-B14F-4D97-AF65-F5344CB8AC3E}">
        <p14:creationId xmlns:p14="http://schemas.microsoft.com/office/powerpoint/2010/main" val="275767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599146-60AA-2F4A-B5EA-F5AEDEB616A1}" type="slidenum">
              <a:rPr lang="en-US"/>
              <a:pPr>
                <a:defRPr/>
              </a:pPr>
              <a:t>‹#›</a:t>
            </a:fld>
            <a:endParaRPr lang="en-US"/>
          </a:p>
        </p:txBody>
      </p:sp>
    </p:spTree>
    <p:extLst>
      <p:ext uri="{BB962C8B-B14F-4D97-AF65-F5344CB8AC3E}">
        <p14:creationId xmlns:p14="http://schemas.microsoft.com/office/powerpoint/2010/main" val="245021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8"/>
          </a:xfrm>
        </p:spPr>
        <p:txBody>
          <a:bodyPr anchor="b"/>
          <a:lstStyle>
            <a:lvl1pPr marL="0" indent="0">
              <a:buNone/>
              <a:defRPr sz="1900"/>
            </a:lvl1pPr>
            <a:lvl2pPr marL="457113" indent="0">
              <a:buNone/>
              <a:defRPr sz="1700"/>
            </a:lvl2pPr>
            <a:lvl3pPr marL="914226" indent="0">
              <a:buNone/>
              <a:defRPr sz="1600"/>
            </a:lvl3pPr>
            <a:lvl4pPr marL="1371341" indent="0">
              <a:buNone/>
              <a:defRPr sz="1400"/>
            </a:lvl4pPr>
            <a:lvl5pPr marL="1828453" indent="0">
              <a:buNone/>
              <a:defRPr sz="1400"/>
            </a:lvl5pPr>
            <a:lvl6pPr marL="2285566" indent="0">
              <a:buNone/>
              <a:defRPr sz="1400"/>
            </a:lvl6pPr>
            <a:lvl7pPr marL="2742679" indent="0">
              <a:buNone/>
              <a:defRPr sz="1400"/>
            </a:lvl7pPr>
            <a:lvl8pPr marL="3199794" indent="0">
              <a:buNone/>
              <a:defRPr sz="1400"/>
            </a:lvl8pPr>
            <a:lvl9pPr marL="365690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4A297-E9B8-6B4A-A18A-6B08C4E6AA5D}" type="slidenum">
              <a:rPr lang="en-US"/>
              <a:pPr>
                <a:defRPr/>
              </a:pPr>
              <a:t>‹#›</a:t>
            </a:fld>
            <a:endParaRPr lang="en-US"/>
          </a:p>
        </p:txBody>
      </p:sp>
    </p:spTree>
    <p:extLst>
      <p:ext uri="{BB962C8B-B14F-4D97-AF65-F5344CB8AC3E}">
        <p14:creationId xmlns:p14="http://schemas.microsoft.com/office/powerpoint/2010/main" val="363582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636A43-F359-FE48-9BD5-4E6875F0C3F3}" type="slidenum">
              <a:rPr lang="en-US"/>
              <a:pPr>
                <a:defRPr/>
              </a:pPr>
              <a:t>‹#›</a:t>
            </a:fld>
            <a:endParaRPr lang="en-US"/>
          </a:p>
        </p:txBody>
      </p:sp>
    </p:spTree>
    <p:extLst>
      <p:ext uri="{BB962C8B-B14F-4D97-AF65-F5344CB8AC3E}">
        <p14:creationId xmlns:p14="http://schemas.microsoft.com/office/powerpoint/2010/main" val="86601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0"/>
            <a:ext cx="4040188"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80"/>
            <a:ext cx="4041775"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B726EC-648D-C840-A7B9-DEB70EF73AB2}" type="slidenum">
              <a:rPr lang="en-US"/>
              <a:pPr>
                <a:defRPr/>
              </a:pPr>
              <a:t>‹#›</a:t>
            </a:fld>
            <a:endParaRPr lang="en-US"/>
          </a:p>
        </p:txBody>
      </p:sp>
    </p:spTree>
    <p:extLst>
      <p:ext uri="{BB962C8B-B14F-4D97-AF65-F5344CB8AC3E}">
        <p14:creationId xmlns:p14="http://schemas.microsoft.com/office/powerpoint/2010/main" val="66952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90B2AE-D4B1-9E4F-AF3C-9CFF8F47D1A2}" type="slidenum">
              <a:rPr lang="en-US"/>
              <a:pPr>
                <a:defRPr/>
              </a:pPr>
              <a:t>‹#›</a:t>
            </a:fld>
            <a:endParaRPr lang="en-US"/>
          </a:p>
        </p:txBody>
      </p:sp>
    </p:spTree>
    <p:extLst>
      <p:ext uri="{BB962C8B-B14F-4D97-AF65-F5344CB8AC3E}">
        <p14:creationId xmlns:p14="http://schemas.microsoft.com/office/powerpoint/2010/main" val="87515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1384FA-9CF8-7246-B36D-17422636C2D6}" type="slidenum">
              <a:rPr lang="en-US"/>
              <a:pPr>
                <a:defRPr/>
              </a:pPr>
              <a:t>‹#›</a:t>
            </a:fld>
            <a:endParaRPr lang="en-US"/>
          </a:p>
        </p:txBody>
      </p:sp>
    </p:spTree>
    <p:extLst>
      <p:ext uri="{BB962C8B-B14F-4D97-AF65-F5344CB8AC3E}">
        <p14:creationId xmlns:p14="http://schemas.microsoft.com/office/powerpoint/2010/main" val="426610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AF67FD-0495-D44F-ACDA-57F2BA52D18D}" type="slidenum">
              <a:rPr lang="en-US"/>
              <a:pPr>
                <a:defRPr/>
              </a:pPr>
              <a:t>‹#›</a:t>
            </a:fld>
            <a:endParaRPr lang="en-US"/>
          </a:p>
        </p:txBody>
      </p:sp>
    </p:spTree>
    <p:extLst>
      <p:ext uri="{BB962C8B-B14F-4D97-AF65-F5344CB8AC3E}">
        <p14:creationId xmlns:p14="http://schemas.microsoft.com/office/powerpoint/2010/main" val="109055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88" y="612773"/>
            <a:ext cx="5486400" cy="4114800"/>
          </a:xfrm>
        </p:spPr>
        <p:txBody>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4EBC9-F5DA-E148-8BDD-85D08A87127E}" type="slidenum">
              <a:rPr lang="en-US"/>
              <a:pPr>
                <a:defRPr/>
              </a:pPr>
              <a:t>‹#›</a:t>
            </a:fld>
            <a:endParaRPr lang="en-US"/>
          </a:p>
        </p:txBody>
      </p:sp>
    </p:spTree>
    <p:extLst>
      <p:ext uri="{BB962C8B-B14F-4D97-AF65-F5344CB8AC3E}">
        <p14:creationId xmlns:p14="http://schemas.microsoft.com/office/powerpoint/2010/main" val="8004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r">
              <a:defRPr sz="1400">
                <a:cs typeface="+mn-cs"/>
              </a:defRPr>
            </a:lvl1pPr>
          </a:lstStyle>
          <a:p>
            <a:pPr>
              <a:defRPr/>
            </a:pPr>
            <a:fld id="{BA83866B-1478-804A-909F-6A80056C45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sldNum="0" hdr="0" ftr="0" dt="0"/>
  <p:txStyles>
    <p:titleStyle>
      <a:lvl1pPr algn="ctr" rtl="0" eaLnBrk="0" fontAlgn="base" hangingPunct="0">
        <a:spcBef>
          <a:spcPct val="0"/>
        </a:spcBef>
        <a:spcAft>
          <a:spcPct val="0"/>
        </a:spcAft>
        <a:defRPr sz="4500">
          <a:solidFill>
            <a:schemeClr val="tx2"/>
          </a:solidFill>
          <a:latin typeface="+mj-lt"/>
          <a:ea typeface="+mj-ea"/>
          <a:cs typeface="ＭＳ Ｐゴシック" charset="0"/>
        </a:defRPr>
      </a:lvl1pPr>
      <a:lvl2pPr algn="ctr" rtl="0" eaLnBrk="0" fontAlgn="base" hangingPunct="0">
        <a:spcBef>
          <a:spcPct val="0"/>
        </a:spcBef>
        <a:spcAft>
          <a:spcPct val="0"/>
        </a:spcAft>
        <a:defRPr sz="45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5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5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500">
          <a:solidFill>
            <a:schemeClr val="tx2"/>
          </a:solidFill>
          <a:latin typeface="Times New Roman" charset="0"/>
          <a:ea typeface="ＭＳ Ｐゴシック" charset="0"/>
          <a:cs typeface="ＭＳ Ｐゴシック" charset="0"/>
        </a:defRPr>
      </a:lvl5pPr>
      <a:lvl6pPr marL="457113" algn="ctr" rtl="0" fontAlgn="base">
        <a:spcBef>
          <a:spcPct val="0"/>
        </a:spcBef>
        <a:spcAft>
          <a:spcPct val="0"/>
        </a:spcAft>
        <a:defRPr sz="4500">
          <a:solidFill>
            <a:schemeClr val="tx2"/>
          </a:solidFill>
          <a:latin typeface="Times New Roman" charset="0"/>
          <a:ea typeface="ＭＳ Ｐゴシック" charset="0"/>
        </a:defRPr>
      </a:lvl6pPr>
      <a:lvl7pPr marL="914226" algn="ctr" rtl="0" fontAlgn="base">
        <a:spcBef>
          <a:spcPct val="0"/>
        </a:spcBef>
        <a:spcAft>
          <a:spcPct val="0"/>
        </a:spcAft>
        <a:defRPr sz="4500">
          <a:solidFill>
            <a:schemeClr val="tx2"/>
          </a:solidFill>
          <a:latin typeface="Times New Roman" charset="0"/>
          <a:ea typeface="ＭＳ Ｐゴシック" charset="0"/>
        </a:defRPr>
      </a:lvl7pPr>
      <a:lvl8pPr marL="1371341" algn="ctr" rtl="0" fontAlgn="base">
        <a:spcBef>
          <a:spcPct val="0"/>
        </a:spcBef>
        <a:spcAft>
          <a:spcPct val="0"/>
        </a:spcAft>
        <a:defRPr sz="4500">
          <a:solidFill>
            <a:schemeClr val="tx2"/>
          </a:solidFill>
          <a:latin typeface="Times New Roman" charset="0"/>
          <a:ea typeface="ＭＳ Ｐゴシック" charset="0"/>
        </a:defRPr>
      </a:lvl8pPr>
      <a:lvl9pPr marL="1828453" algn="ctr" rtl="0" fontAlgn="base">
        <a:spcBef>
          <a:spcPct val="0"/>
        </a:spcBef>
        <a:spcAft>
          <a:spcPct val="0"/>
        </a:spcAft>
        <a:defRPr sz="4500">
          <a:solidFill>
            <a:schemeClr val="tx2"/>
          </a:solidFill>
          <a:latin typeface="Times New Roman" charset="0"/>
          <a:ea typeface="ＭＳ Ｐゴシック" charset="0"/>
        </a:defRPr>
      </a:lvl9pPr>
    </p:titleStyle>
    <p:bodyStyle>
      <a:lvl1pPr marL="341313" indent="-341313" algn="l" rtl="0" eaLnBrk="0" fontAlgn="base" hangingPunct="0">
        <a:spcBef>
          <a:spcPct val="20000"/>
        </a:spcBef>
        <a:spcAft>
          <a:spcPct val="0"/>
        </a:spcAft>
        <a:buChar char="•"/>
        <a:defRPr sz="31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700">
          <a:solidFill>
            <a:schemeClr val="tx1"/>
          </a:solidFill>
          <a:latin typeface="+mn-lt"/>
          <a:ea typeface="+mn-ea"/>
        </a:defRPr>
      </a:lvl2pPr>
      <a:lvl3pPr marL="1141413" indent="-227013" algn="l" rtl="0" eaLnBrk="0" fontAlgn="base" hangingPunct="0">
        <a:spcBef>
          <a:spcPct val="20000"/>
        </a:spcBef>
        <a:spcAft>
          <a:spcPct val="0"/>
        </a:spcAft>
        <a:buChar char="•"/>
        <a:defRPr sz="2300">
          <a:solidFill>
            <a:schemeClr val="tx1"/>
          </a:solidFill>
          <a:latin typeface="+mn-lt"/>
          <a:ea typeface="+mn-ea"/>
        </a:defRPr>
      </a:lvl3pPr>
      <a:lvl4pPr marL="1598613" indent="-227013" algn="l" rtl="0" eaLnBrk="0" fontAlgn="base" hangingPunct="0">
        <a:spcBef>
          <a:spcPct val="20000"/>
        </a:spcBef>
        <a:spcAft>
          <a:spcPct val="0"/>
        </a:spcAft>
        <a:buChar char="–"/>
        <a:defRPr sz="1900">
          <a:solidFill>
            <a:schemeClr val="tx1"/>
          </a:solidFill>
          <a:latin typeface="+mn-lt"/>
          <a:ea typeface="+mn-ea"/>
        </a:defRPr>
      </a:lvl4pPr>
      <a:lvl5pPr marL="2055813" indent="-227013" algn="l" rtl="0" eaLnBrk="0" fontAlgn="base" hangingPunct="0">
        <a:spcBef>
          <a:spcPct val="20000"/>
        </a:spcBef>
        <a:spcAft>
          <a:spcPct val="0"/>
        </a:spcAft>
        <a:buChar char="»"/>
        <a:defRPr sz="1900">
          <a:solidFill>
            <a:schemeClr val="tx1"/>
          </a:solidFill>
          <a:latin typeface="+mn-lt"/>
          <a:ea typeface="+mn-ea"/>
        </a:defRPr>
      </a:lvl5pPr>
      <a:lvl6pPr marL="2514123" indent="-228556" algn="l" rtl="0" fontAlgn="base">
        <a:spcBef>
          <a:spcPct val="20000"/>
        </a:spcBef>
        <a:spcAft>
          <a:spcPct val="0"/>
        </a:spcAft>
        <a:buChar char="»"/>
        <a:defRPr sz="1900">
          <a:solidFill>
            <a:schemeClr val="tx1"/>
          </a:solidFill>
          <a:latin typeface="+mn-lt"/>
          <a:ea typeface="+mn-ea"/>
        </a:defRPr>
      </a:lvl6pPr>
      <a:lvl7pPr marL="2971238" indent="-228556" algn="l" rtl="0" fontAlgn="base">
        <a:spcBef>
          <a:spcPct val="20000"/>
        </a:spcBef>
        <a:spcAft>
          <a:spcPct val="0"/>
        </a:spcAft>
        <a:buChar char="»"/>
        <a:defRPr sz="1900">
          <a:solidFill>
            <a:schemeClr val="tx1"/>
          </a:solidFill>
          <a:latin typeface="+mn-lt"/>
          <a:ea typeface="+mn-ea"/>
        </a:defRPr>
      </a:lvl7pPr>
      <a:lvl8pPr marL="3428351" indent="-228556" algn="l" rtl="0" fontAlgn="base">
        <a:spcBef>
          <a:spcPct val="20000"/>
        </a:spcBef>
        <a:spcAft>
          <a:spcPct val="0"/>
        </a:spcAft>
        <a:buChar char="»"/>
        <a:defRPr sz="1900">
          <a:solidFill>
            <a:schemeClr val="tx1"/>
          </a:solidFill>
          <a:latin typeface="+mn-lt"/>
          <a:ea typeface="+mn-ea"/>
        </a:defRPr>
      </a:lvl8pPr>
      <a:lvl9pPr marL="3885463" indent="-228556" algn="l" rtl="0" fontAlgn="base">
        <a:spcBef>
          <a:spcPct val="20000"/>
        </a:spcBef>
        <a:spcAft>
          <a:spcPct val="0"/>
        </a:spcAft>
        <a:buChar char="»"/>
        <a:defRPr sz="1900">
          <a:solidFill>
            <a:schemeClr val="tx1"/>
          </a:solidFill>
          <a:latin typeface="+mn-lt"/>
          <a:ea typeface="+mn-ea"/>
        </a:defRPr>
      </a:lvl9pPr>
    </p:bodyStyle>
    <p:otherStyle>
      <a:defPPr>
        <a:defRPr lang="en-US"/>
      </a:defPPr>
      <a:lvl1pPr marL="0" algn="l" defTabSz="457113" rtl="0" eaLnBrk="1" latinLnBrk="0" hangingPunct="1">
        <a:defRPr sz="1700" kern="1200">
          <a:solidFill>
            <a:schemeClr val="tx1"/>
          </a:solidFill>
          <a:latin typeface="+mn-lt"/>
          <a:ea typeface="+mn-ea"/>
          <a:cs typeface="+mn-cs"/>
        </a:defRPr>
      </a:lvl1pPr>
      <a:lvl2pPr marL="457113" algn="l" defTabSz="457113" rtl="0" eaLnBrk="1" latinLnBrk="0" hangingPunct="1">
        <a:defRPr sz="1700" kern="1200">
          <a:solidFill>
            <a:schemeClr val="tx1"/>
          </a:solidFill>
          <a:latin typeface="+mn-lt"/>
          <a:ea typeface="+mn-ea"/>
          <a:cs typeface="+mn-cs"/>
        </a:defRPr>
      </a:lvl2pPr>
      <a:lvl3pPr marL="914226" algn="l" defTabSz="457113" rtl="0" eaLnBrk="1" latinLnBrk="0" hangingPunct="1">
        <a:defRPr sz="1700" kern="1200">
          <a:solidFill>
            <a:schemeClr val="tx1"/>
          </a:solidFill>
          <a:latin typeface="+mn-lt"/>
          <a:ea typeface="+mn-ea"/>
          <a:cs typeface="+mn-cs"/>
        </a:defRPr>
      </a:lvl3pPr>
      <a:lvl4pPr marL="1371341" algn="l" defTabSz="457113" rtl="0" eaLnBrk="1" latinLnBrk="0" hangingPunct="1">
        <a:defRPr sz="1700" kern="1200">
          <a:solidFill>
            <a:schemeClr val="tx1"/>
          </a:solidFill>
          <a:latin typeface="+mn-lt"/>
          <a:ea typeface="+mn-ea"/>
          <a:cs typeface="+mn-cs"/>
        </a:defRPr>
      </a:lvl4pPr>
      <a:lvl5pPr marL="1828453" algn="l" defTabSz="457113" rtl="0" eaLnBrk="1" latinLnBrk="0" hangingPunct="1">
        <a:defRPr sz="1700" kern="1200">
          <a:solidFill>
            <a:schemeClr val="tx1"/>
          </a:solidFill>
          <a:latin typeface="+mn-lt"/>
          <a:ea typeface="+mn-ea"/>
          <a:cs typeface="+mn-cs"/>
        </a:defRPr>
      </a:lvl5pPr>
      <a:lvl6pPr marL="2285566" algn="l" defTabSz="457113" rtl="0" eaLnBrk="1" latinLnBrk="0" hangingPunct="1">
        <a:defRPr sz="1700" kern="1200">
          <a:solidFill>
            <a:schemeClr val="tx1"/>
          </a:solidFill>
          <a:latin typeface="+mn-lt"/>
          <a:ea typeface="+mn-ea"/>
          <a:cs typeface="+mn-cs"/>
        </a:defRPr>
      </a:lvl6pPr>
      <a:lvl7pPr marL="2742679" algn="l" defTabSz="457113" rtl="0" eaLnBrk="1" latinLnBrk="0" hangingPunct="1">
        <a:defRPr sz="1700" kern="1200">
          <a:solidFill>
            <a:schemeClr val="tx1"/>
          </a:solidFill>
          <a:latin typeface="+mn-lt"/>
          <a:ea typeface="+mn-ea"/>
          <a:cs typeface="+mn-cs"/>
        </a:defRPr>
      </a:lvl7pPr>
      <a:lvl8pPr marL="3199794" algn="l" defTabSz="457113" rtl="0" eaLnBrk="1" latinLnBrk="0" hangingPunct="1">
        <a:defRPr sz="1700" kern="1200">
          <a:solidFill>
            <a:schemeClr val="tx1"/>
          </a:solidFill>
          <a:latin typeface="+mn-lt"/>
          <a:ea typeface="+mn-ea"/>
          <a:cs typeface="+mn-cs"/>
        </a:defRPr>
      </a:lvl8pPr>
      <a:lvl9pPr marL="3656907" algn="l" defTabSz="45711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hyperlink" Target="http://www.sciencechannel.com/tv-shows/through-the-wormhole/videos/through-the-wormhole-human-clones.htm" TargetMode="External"/><Relationship Id="rId2" Type="http://schemas.openxmlformats.org/officeDocument/2006/relationships/hyperlink" Target="http://gslc.genetics.utah.edu/units/cloning/" TargetMode="External"/><Relationship Id="rId1" Type="http://schemas.openxmlformats.org/officeDocument/2006/relationships/slideLayout" Target="../slideLayouts/slideLayout17.xml"/><Relationship Id="rId4" Type="http://schemas.openxmlformats.org/officeDocument/2006/relationships/image" Target="../media/image160.jpeg"/></Relationships>
</file>

<file path=ppt/slides/_rels/slide10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167.jpeg"/><Relationship Id="rId3" Type="http://schemas.openxmlformats.org/officeDocument/2006/relationships/image" Target="../media/image163.jpeg"/><Relationship Id="rId7" Type="http://schemas.openxmlformats.org/officeDocument/2006/relationships/hyperlink" Target="http://www.worth1000.com/view.asp?entry=12830&amp;display=photoshop" TargetMode="External"/><Relationship Id="rId2" Type="http://schemas.openxmlformats.org/officeDocument/2006/relationships/hyperlink" Target="http://www.worth1000.com/view.asp?entry=2947" TargetMode="External"/><Relationship Id="rId1" Type="http://schemas.openxmlformats.org/officeDocument/2006/relationships/slideLayout" Target="../slideLayouts/slideLayout15.xml"/><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image" Target="../media/image164.jpeg"/></Relationships>
</file>

<file path=ppt/slides/_rels/slide10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cellbio.utmb.edu/cellbio/ribosome.htm"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www.crypto.com/photos/misc/mul-t-lock/cylinder-key.jpg" TargetMode="External"/><Relationship Id="rId2" Type="http://schemas.openxmlformats.org/officeDocument/2006/relationships/image" Target="../media/image169.jpeg"/><Relationship Id="rId1" Type="http://schemas.openxmlformats.org/officeDocument/2006/relationships/slideLayout" Target="../slideLayouts/slideLayout4.xml"/><Relationship Id="rId4" Type="http://schemas.openxmlformats.org/officeDocument/2006/relationships/image" Target="../media/image170.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hyperlink" Target="http://images.google.com/imgres?imgurl=http://impressive.net/people/gerald/2002/10/07/15-17-28-sm.jpg&amp;imgrefurl=http://impressive.net/people/gerald/2002/10/07/15-17-28-sm.html&amp;h=300&amp;w=400&amp;sz=20&amp;tbnid=cIBhYOU1B8AJ:&amp;tbnh=90&amp;tbnw=120&amp;start=9&amp;prev=/images?q=white+flower&amp;hl=en&amp;lr=" TargetMode="Externa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0.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6.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13.xml"/><Relationship Id="rId5" Type="http://schemas.openxmlformats.org/officeDocument/2006/relationships/image" Target="../media/image175.jpeg"/><Relationship Id="rId4" Type="http://schemas.openxmlformats.org/officeDocument/2006/relationships/hyperlink" Target="http://www.worth1000.com/view.asp?entry=12782&amp;display=photoshop"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image" Target="../media/image176.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178.jpeg"/><Relationship Id="rId7" Type="http://schemas.openxmlformats.org/officeDocument/2006/relationships/image" Target="../media/image181.jpe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180.jpeg"/><Relationship Id="rId5" Type="http://schemas.openxmlformats.org/officeDocument/2006/relationships/hyperlink" Target="http://images.google.com/imgres?imgurl=http://www.artmajeur.com/0/images/images/marphoto_32707_rednym.jpg&amp;imgrefurl=http://www.artmajeur.com/index.php?go=display_mini_gallery&amp;login=marphoto&amp;mini_gallery_id=2881&amp;h=270&amp;w=360&amp;sz=15&amp;tbnid=D0L6Sn2ijdAJ:&amp;tbnh=87&amp;tbnw=116&amp;start=5&amp;prev=/images?q=blood+splatter&amp;hl=en&amp;lr=" TargetMode="External"/><Relationship Id="rId4" Type="http://schemas.openxmlformats.org/officeDocument/2006/relationships/image" Target="../media/image179.png"/></Relationships>
</file>

<file path=ppt/slides/_rels/slide114.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185.jpeg"/><Relationship Id="rId5" Type="http://schemas.openxmlformats.org/officeDocument/2006/relationships/image" Target="../media/image184.jpeg"/><Relationship Id="rId4" Type="http://schemas.openxmlformats.org/officeDocument/2006/relationships/image" Target="../media/image183.jpeg"/></Relationships>
</file>

<file path=ppt/slides/_rels/slide115.xml.rels><?xml version="1.0" encoding="UTF-8" standalone="yes"?>
<Relationships xmlns="http://schemas.openxmlformats.org/package/2006/relationships"><Relationship Id="rId3" Type="http://schemas.openxmlformats.org/officeDocument/2006/relationships/image" Target="../media/image186.gif"/><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188.jpeg"/><Relationship Id="rId5" Type="http://schemas.openxmlformats.org/officeDocument/2006/relationships/hyperlink" Target="http://www.google.com/imgres?imgurl=http://press2.nci.nih.gov/sciencebehind/cancer/images/cancer41.gif&amp;imgrefurl=http://press2.nci.nih.gov/sciencebehind/cancer/cancer41.htm&amp;h=262&amp;w=322&amp;sz=11&amp;tbnid=WxntwpTFRYsJ:&amp;tbnh=92&amp;tbnw=113&amp;start=1&amp;prev=/images?q=dna+cell+nucleus&amp;svnum=10&amp;hl=en&amp;lr=&amp;sa=G" TargetMode="External"/><Relationship Id="rId4" Type="http://schemas.openxmlformats.org/officeDocument/2006/relationships/image" Target="../media/image187.jpeg"/></Relationships>
</file>

<file path=ppt/slides/_rels/slide11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84.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7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6.xml"/><Relationship Id="rId7"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19.png"/><Relationship Id="rId4" Type="http://schemas.openxmlformats.org/officeDocument/2006/relationships/tags" Target="../tags/tag37.xml"/><Relationship Id="rId9" Type="http://schemas.openxmlformats.org/officeDocument/2006/relationships/image" Target="../media/image20.jpeg"/></Relationships>
</file>

<file path=ppt/slides/_rels/slide120.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95.jpeg"/><Relationship Id="rId5" Type="http://schemas.openxmlformats.org/officeDocument/2006/relationships/image" Target="../media/image194.jpeg"/><Relationship Id="rId4" Type="http://schemas.openxmlformats.org/officeDocument/2006/relationships/image" Target="../media/image193.png"/></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198.png"/></Relationships>
</file>

<file path=ppt/slides/_rels/slide125.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69.xml"/><Relationship Id="rId1" Type="http://schemas.openxmlformats.org/officeDocument/2006/relationships/slideLayout" Target="../slideLayouts/slideLayout6.xml"/><Relationship Id="rId5" Type="http://schemas.openxmlformats.org/officeDocument/2006/relationships/image" Target="../media/image201.png"/><Relationship Id="rId4" Type="http://schemas.openxmlformats.org/officeDocument/2006/relationships/image" Target="../media/image200.png"/></Relationships>
</file>

<file path=ppt/slides/_rels/slide126.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1.png"/><Relationship Id="rId18" Type="http://schemas.openxmlformats.org/officeDocument/2006/relationships/hyperlink" Target="http://images.google.com/imgres?imgurl=www.cccsnh-vt.org/grandfather.jpg&amp;imgrefurl=http://www.cccsnh-vt.org/faq_target.htm&amp;h=200&amp;w=176&amp;sz=8&amp;tbnid=V8ivdpf1d-4J:&amp;tbnh=98&amp;tbnw=87&amp;prev=/images?q=grandfather&amp;hl=en&amp;lr=&amp;ie=UTF-8&amp;oe=UTF-8" TargetMode="External"/><Relationship Id="rId3" Type="http://schemas.openxmlformats.org/officeDocument/2006/relationships/image" Target="../media/image202.png"/><Relationship Id="rId21" Type="http://schemas.openxmlformats.org/officeDocument/2006/relationships/image" Target="../media/image216.jpeg"/><Relationship Id="rId7" Type="http://schemas.openxmlformats.org/officeDocument/2006/relationships/image" Target="../media/image205.png"/><Relationship Id="rId12" Type="http://schemas.openxmlformats.org/officeDocument/2006/relationships/image" Target="../media/image210.png"/><Relationship Id="rId17" Type="http://schemas.openxmlformats.org/officeDocument/2006/relationships/image" Target="../media/image214.jpeg"/><Relationship Id="rId2" Type="http://schemas.openxmlformats.org/officeDocument/2006/relationships/notesSlide" Target="../notesSlides/notesSlide70.xml"/><Relationship Id="rId16" Type="http://schemas.openxmlformats.org/officeDocument/2006/relationships/hyperlink" Target="http://images.google.com/imgres?imgurl=anthonynohra.com/BABY%20BOY.jpg&amp;imgrefurl=http://anthonynohra.com/jonathan.htm&amp;h=279&amp;w=414&amp;sz=43&amp;tbnid=w1-f5CnkUakJ:&amp;tbnh=81&amp;tbnw=120&amp;prev=/images?q=baby+boy&amp;start=20&amp;hl=en&amp;lr=&amp;ie=UTF-8&amp;oe=UTF-8&amp;sa=N" TargetMode="External"/><Relationship Id="rId20" Type="http://schemas.openxmlformats.org/officeDocument/2006/relationships/hyperlink" Target="http://images.google.com/imgres?imgurl=gatekeeper.research.compaq.com/pub/DEC/SRC/research-reports/SRC-141a-figs/man.gif&amp;imgrefurl=http://gatekeeper.research.compaq.com/pub/DEC/SRC/research-reports/SRC-141a.html&amp;h=300&amp;w=215&amp;sz=50&amp;tbnid=3J6NNyMsk0wJ:&amp;tbnh=110&amp;tbnw=79&amp;prev=/images?q=man&amp;start=20&amp;hl=en&amp;lr=&amp;ie=UTF-8&amp;oe=UTF-8&amp;sa=N" TargetMode="External"/><Relationship Id="rId1" Type="http://schemas.openxmlformats.org/officeDocument/2006/relationships/slideLayout" Target="../slideLayouts/slideLayout7.xml"/><Relationship Id="rId6" Type="http://schemas.openxmlformats.org/officeDocument/2006/relationships/image" Target="../media/image204.jpeg"/><Relationship Id="rId11" Type="http://schemas.openxmlformats.org/officeDocument/2006/relationships/image" Target="../media/image209.png"/><Relationship Id="rId5" Type="http://schemas.openxmlformats.org/officeDocument/2006/relationships/image" Target="../media/image194.jpeg"/><Relationship Id="rId15" Type="http://schemas.openxmlformats.org/officeDocument/2006/relationships/image" Target="../media/image213.png"/><Relationship Id="rId10" Type="http://schemas.openxmlformats.org/officeDocument/2006/relationships/image" Target="../media/image208.png"/><Relationship Id="rId19" Type="http://schemas.openxmlformats.org/officeDocument/2006/relationships/image" Target="../media/image215.jpeg"/><Relationship Id="rId4" Type="http://schemas.openxmlformats.org/officeDocument/2006/relationships/image" Target="../media/image203.png"/><Relationship Id="rId9" Type="http://schemas.openxmlformats.org/officeDocument/2006/relationships/image" Target="../media/image207.png"/><Relationship Id="rId14" Type="http://schemas.openxmlformats.org/officeDocument/2006/relationships/image" Target="../media/image212.png"/></Relationships>
</file>

<file path=ppt/slides/_rels/slide127.xml.rels><?xml version="1.0" encoding="UTF-8" standalone="yes"?>
<Relationships xmlns="http://schemas.openxmlformats.org/package/2006/relationships"><Relationship Id="rId3" Type="http://schemas.openxmlformats.org/officeDocument/2006/relationships/hyperlink" Target="http://images.google.com/imgres?imgurl=www.indianpediatrics.net/jan2000/images/61-12.jpg&amp;imgrefurl=http://www.indianpediatrics.net/jan2000/essential.htm&amp;h=254&amp;w=300&amp;sz=6&amp;tbnid=OhHw2O7UlPgJ:&amp;tbnh=93&amp;tbnw=109&amp;prev=/images?q=pedigree+chart&amp;hl=en&amp;lr=&amp;ie=UTF-8&amp;oe=UTF-8" TargetMode="External"/><Relationship Id="rId7" Type="http://schemas.openxmlformats.org/officeDocument/2006/relationships/image" Target="../media/image219.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18.jpeg"/><Relationship Id="rId5" Type="http://schemas.openxmlformats.org/officeDocument/2006/relationships/hyperlink" Target="http://images.google.com/imgres?imgurl=www.hs.state.az.us/phs/ocshcn/images/sicklp3.jpg&amp;imgrefurl=http://www.hs.state.az.us/phs/ocshcn/sickle-cell/sicklprovid.htm&amp;h=257&amp;w=323&amp;sz=12&amp;tbnid=yIuhjG_jnf4J:&amp;tbnh=90&amp;tbnw=113&amp;prev=/images?q=sickle+cell&amp;hl=en&amp;lr=&amp;ie=UTF-8&amp;oe=UTF-8" TargetMode="External"/><Relationship Id="rId4" Type="http://schemas.openxmlformats.org/officeDocument/2006/relationships/image" Target="../media/image217.jpeg"/></Relationships>
</file>

<file path=ppt/slides/_rels/slide128.xml.rels><?xml version="1.0" encoding="UTF-8" standalone="yes"?>
<Relationships xmlns="http://schemas.openxmlformats.org/package/2006/relationships"><Relationship Id="rId3" Type="http://schemas.openxmlformats.org/officeDocument/2006/relationships/hyperlink" Target="http://images.google.com/imgres?imgurl=http://www.ornl.gov/sci/techresources/Human_Genome/graphics/hgplogo1.jpg&amp;imgrefurl=http://www.ornl.gov/sci/techresources/Human_Genome/posters/chromosome/&amp;h=107&amp;w=108&amp;sz=13&amp;tbnid=IiUMN2_QUQwJ:&amp;tbnh=79&amp;tbnw=80&amp;"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 Id="rId5" Type="http://schemas.openxmlformats.org/officeDocument/2006/relationships/image" Target="../media/image221.png"/><Relationship Id="rId4" Type="http://schemas.openxmlformats.org/officeDocument/2006/relationships/image" Target="../media/image220.png"/></Relationships>
</file>

<file path=ppt/slides/_rels/slide129.xml.rels><?xml version="1.0" encoding="UTF-8" standalone="yes"?>
<Relationships xmlns="http://schemas.openxmlformats.org/package/2006/relationships"><Relationship Id="rId3" Type="http://schemas.openxmlformats.org/officeDocument/2006/relationships/image" Target="../media/image222.jpeg"/><Relationship Id="rId7" Type="http://schemas.openxmlformats.org/officeDocument/2006/relationships/image" Target="../media/image224.jpeg"/><Relationship Id="rId2" Type="http://schemas.openxmlformats.org/officeDocument/2006/relationships/hyperlink" Target="http://images.google.com/imgres?imgurl=w3.tvi.cc.nm.us/~graphics/courses/201/mule.jpg&amp;imgrefurl=http://w3.tvi.cc.nm.us/~graphics/courses/201/skill9.htm&amp;h=809&amp;w=597&amp;sz=38&amp;tbnid=Y4dM8JSU61AJ:&amp;tbnh=140&amp;tbnw=103&amp;prev=/images?q=mule&amp;hl=en&amp;lr=&amp;ie=UTF-8&amp;oe=UTF-8&amp;sa=G" TargetMode="External"/><Relationship Id="rId1" Type="http://schemas.openxmlformats.org/officeDocument/2006/relationships/slideLayout" Target="../slideLayouts/slideLayout6.xml"/><Relationship Id="rId6" Type="http://schemas.openxmlformats.org/officeDocument/2006/relationships/hyperlink" Target="http://images.google.com/imgres?imgurl=web.mit.edu/spb/www/donkey.jpg&amp;imgrefurl=http://web.mit.edu/spb/www/home.html&amp;h=354&amp;w=432&amp;sz=23&amp;tbnid=jkRcCRrXvtsJ:&amp;tbnh=100&amp;tbnw=122&amp;prev=/images?q=donkey&amp;hl=en&amp;lr=&amp;ie=UTF-8&amp;oe=UTF-8&amp;sa=N" TargetMode="External"/><Relationship Id="rId5" Type="http://schemas.openxmlformats.org/officeDocument/2006/relationships/image" Target="../media/image223.jpeg"/><Relationship Id="rId4" Type="http://schemas.openxmlformats.org/officeDocument/2006/relationships/hyperlink" Target="http://images.google.com/imgres?imgurl=www.eryptick.net/oz2001/horse-heads-011026.jpg&amp;imgrefurl=http://www.eryptick.net/oz2001/oz2001.html&amp;h=480&amp;w=640&amp;sz=52&amp;tbnid=8b-jO5u_D3wJ:&amp;tbnh=101&amp;tbnw=134&amp;prev=/images?q=horse&amp;hl=en&amp;lr=&amp;ie=UTF-8&amp;oe=UTF-8&amp;sa=G"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image" Target="../media/image23.png"/><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slideLayout" Target="../slideLayouts/slideLayout12.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s/_rels/slide130.xml.rels><?xml version="1.0" encoding="UTF-8" standalone="yes"?>
<Relationships xmlns="http://schemas.openxmlformats.org/package/2006/relationships"><Relationship Id="rId3" Type="http://schemas.openxmlformats.org/officeDocument/2006/relationships/image" Target="../media/image226.jpeg"/><Relationship Id="rId2" Type="http://schemas.openxmlformats.org/officeDocument/2006/relationships/image" Target="../media/image225.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8" Type="http://schemas.openxmlformats.org/officeDocument/2006/relationships/hyperlink" Target="http://images.google.com/imgres?imgurl=perso.wanadoo.fr/as-spectraline/images/eleveurs/labrador%20retriever%204hr.jpg&amp;imgrefurl=http://www.ggci.com/News/&amp;h=461&amp;w=797&amp;sz=93&amp;tbnid=3wyKFC1_aH4J:&amp;tbnh=82&amp;tbnw=141&amp;prev=/images?q=labrador+retriever&amp;hl=en&amp;lr=&amp;ie=UTF-8&amp;oe=UTF-8" TargetMode="External"/><Relationship Id="rId3" Type="http://schemas.openxmlformats.org/officeDocument/2006/relationships/image" Target="../media/image227.jpeg"/><Relationship Id="rId7" Type="http://schemas.openxmlformats.org/officeDocument/2006/relationships/image" Target="../media/image229.jpeg"/><Relationship Id="rId2" Type="http://schemas.openxmlformats.org/officeDocument/2006/relationships/hyperlink" Target="http://images.google.com/imgres?imgurl=www.vet.ed.ac.uk/images/clinical-rotations-services/cow-calf-afterbirth.jpg&amp;imgrefurl=http://www.vet.ed.ac.uk/Prospective_students/bvms_curriculum/body_systems_1.htm&amp;h=450&amp;w=504&amp;sz=21&amp;tbnid=F6zpuhhsTF0J:&amp;tbnh=114&amp;tbnw=127&amp;prev=/images?q=cow&amp;hl=en&amp;lr=&amp;ie=UTF-8&amp;oe=UTF-8" TargetMode="External"/><Relationship Id="rId1" Type="http://schemas.openxmlformats.org/officeDocument/2006/relationships/slideLayout" Target="../slideLayouts/slideLayout2.xml"/><Relationship Id="rId6" Type="http://schemas.openxmlformats.org/officeDocument/2006/relationships/hyperlink" Target="http://images.google.com/imgres?imgurl=www.siberianhuskies.net/mica4-10_portrait.jpg&amp;imgrefurl=http://www.siberianhuskies.net/husky_puppy09.html&amp;h=383&amp;w=400&amp;sz=29&amp;tbnid=7tAxH71kjc0J:&amp;tbnh=114&amp;tbnw=119&amp;prev=/images?q=Siberian+Husky&amp;hl=en&amp;lr=&amp;ie=UTF-8&amp;oe=UTF-8" TargetMode="External"/><Relationship Id="rId5" Type="http://schemas.openxmlformats.org/officeDocument/2006/relationships/image" Target="../media/image228.jpeg"/><Relationship Id="rId4" Type="http://schemas.openxmlformats.org/officeDocument/2006/relationships/hyperlink" Target="http://images.google.com/imgres?imgurl=wandasart.tripod.com/bulldogs.jpg&amp;imgrefurl=http://wandasart.tripod.com/artindex.html&amp;h=347&amp;w=264&amp;sz=29&amp;tbnid=8JX6HmkAtEQJ:&amp;tbnh=115&amp;tbnw=88&amp;prev=/images?q=bulldogs&amp;hl=en&amp;lr=&amp;ie=UTF-8&amp;oe=UTF-8&amp;sa=G" TargetMode="External"/><Relationship Id="rId9" Type="http://schemas.openxmlformats.org/officeDocument/2006/relationships/image" Target="../media/image230.jpeg"/></Relationships>
</file>

<file path=ppt/slides/_rels/slide132.xml.rels><?xml version="1.0" encoding="UTF-8" standalone="yes"?>
<Relationships xmlns="http://schemas.openxmlformats.org/package/2006/relationships"><Relationship Id="rId3" Type="http://schemas.openxmlformats.org/officeDocument/2006/relationships/image" Target="../media/image231.jpeg"/><Relationship Id="rId7" Type="http://schemas.openxmlformats.org/officeDocument/2006/relationships/image" Target="../media/image233.jpeg"/><Relationship Id="rId2" Type="http://schemas.openxmlformats.org/officeDocument/2006/relationships/hyperlink" Target="http://images.google.com/imgres?imgurl=3d.faws.org/objects/animals_plants/apple.jpg&amp;imgrefurl=http://3d.faws.org/objects.php?ACTION=LISTCLASS&amp;f_id_class=4&amp;h=280&amp;w=360&amp;sz=5&amp;tbnid=2iEdyz_hNtcJ:&amp;tbnh=91&amp;tbnw=116&amp;prev=/images?q=apple&amp;hl=en&amp;lr=&amp;ie=UTF-8&amp;oe=UTF-8" TargetMode="External"/><Relationship Id="rId1" Type="http://schemas.openxmlformats.org/officeDocument/2006/relationships/slideLayout" Target="../slideLayouts/slideLayout6.xml"/><Relationship Id="rId6" Type="http://schemas.openxmlformats.org/officeDocument/2006/relationships/hyperlink" Target="http://images.google.com/imgres?imgurl=www.icard.com.hk/hi/apple.gif&amp;imgrefurl=http://www.icard.com.hk/hi/&amp;h=317&amp;w=246&amp;sz=19&amp;tbnid=9wdXkQhKViQJ:&amp;tbnh=112&amp;tbnw=87&amp;prev=/images?q=apple&amp;start=20&amp;hl=en&amp;lr=&amp;ie=UTF-8&amp;oe=UTF-8&amp;sa=N" TargetMode="External"/><Relationship Id="rId5" Type="http://schemas.openxmlformats.org/officeDocument/2006/relationships/image" Target="../media/image232.jpeg"/><Relationship Id="rId4" Type="http://schemas.openxmlformats.org/officeDocument/2006/relationships/hyperlink" Target="http://images.google.com/imgres?imgurl=homepage.mac.com/glyndavies/apple.jpg&amp;imgrefurl=http://homepage.mac.com/glyndavies/illustration.html&amp;h=364&amp;w=360&amp;sz=30&amp;tbnid=sRd5xYY64mUJ:&amp;tbnh=116&amp;tbnw=115&amp;prev=/images?q=apple&amp;hl=en&amp;lr=&amp;ie=UTF-8&amp;oe=UTF-8"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image" Target="../media/image234.jpeg"/><Relationship Id="rId1" Type="http://schemas.openxmlformats.org/officeDocument/2006/relationships/slideLayout" Target="../slideLayouts/slideLayout15.xml"/><Relationship Id="rId6" Type="http://schemas.openxmlformats.org/officeDocument/2006/relationships/image" Target="../media/image222.jpeg"/><Relationship Id="rId5" Type="http://schemas.openxmlformats.org/officeDocument/2006/relationships/hyperlink" Target="http://images.google.com/imgres?imgurl=w3.tvi.cc.nm.us/~graphics/courses/201/mule.jpg&amp;imgrefurl=http://w3.tvi.cc.nm.us/~graphics/courses/201/skill9.htm&amp;h=809&amp;w=597&amp;sz=38&amp;tbnid=Y4dM8JSU61AJ:&amp;tbnh=140&amp;tbnw=103&amp;prev=/images?q=mule&amp;hl=en&amp;lr=&amp;ie=UTF-8&amp;oe=UTF-8&amp;sa=G" TargetMode="External"/><Relationship Id="rId4" Type="http://schemas.openxmlformats.org/officeDocument/2006/relationships/image" Target="../media/image236.jpeg"/></Relationships>
</file>

<file path=ppt/slides/_rels/slide134.xml.rels><?xml version="1.0" encoding="UTF-8" standalone="yes"?>
<Relationships xmlns="http://schemas.openxmlformats.org/package/2006/relationships"><Relationship Id="rId3" Type="http://schemas.openxmlformats.org/officeDocument/2006/relationships/hyperlink" Target="http://www.historyguide.org/europe/einstein.html" TargetMode="External"/><Relationship Id="rId2" Type="http://schemas.openxmlformats.org/officeDocument/2006/relationships/image" Target="../media/image237.jpeg"/><Relationship Id="rId1" Type="http://schemas.openxmlformats.org/officeDocument/2006/relationships/slideLayout" Target="../slideLayouts/slideLayout6.xml"/><Relationship Id="rId5" Type="http://schemas.openxmlformats.org/officeDocument/2006/relationships/image" Target="../media/image239.jpeg"/><Relationship Id="rId4" Type="http://schemas.openxmlformats.org/officeDocument/2006/relationships/image" Target="../media/image238.jpeg"/></Relationships>
</file>

<file path=ppt/slides/_rels/slide135.xml.rels><?xml version="1.0" encoding="UTF-8" standalone="yes"?>
<Relationships xmlns="http://schemas.openxmlformats.org/package/2006/relationships"><Relationship Id="rId3" Type="http://schemas.openxmlformats.org/officeDocument/2006/relationships/image" Target="../media/image223.jpeg"/><Relationship Id="rId7" Type="http://schemas.openxmlformats.org/officeDocument/2006/relationships/image" Target="../media/image222.jpeg"/><Relationship Id="rId2" Type="http://schemas.openxmlformats.org/officeDocument/2006/relationships/hyperlink" Target="http://images.google.com/imgres?imgurl=www.eryptick.net/oz2001/horse-heads-011026.jpg&amp;imgrefurl=http://www.eryptick.net/oz2001/oz2001.html&amp;h=480&amp;w=640&amp;sz=52&amp;tbnid=8b-jO5u_D3wJ:&amp;tbnh=101&amp;tbnw=134&amp;prev=/images?q=horse&amp;hl=en&amp;lr=&amp;ie=UTF-8&amp;oe=UTF-8&amp;sa=G" TargetMode="External"/><Relationship Id="rId1" Type="http://schemas.openxmlformats.org/officeDocument/2006/relationships/slideLayout" Target="../slideLayouts/slideLayout13.xml"/><Relationship Id="rId6" Type="http://schemas.openxmlformats.org/officeDocument/2006/relationships/hyperlink" Target="http://images.google.com/imgres?imgurl=w3.tvi.cc.nm.us/~graphics/courses/201/mule.jpg&amp;imgrefurl=http://w3.tvi.cc.nm.us/~graphics/courses/201/skill9.htm&amp;h=809&amp;w=597&amp;sz=38&amp;tbnid=Y4dM8JSU61AJ:&amp;tbnh=140&amp;tbnw=103&amp;prev=/images?q=mule&amp;hl=en&amp;lr=&amp;ie=UTF-8&amp;oe=UTF-8&amp;sa=G" TargetMode="External"/><Relationship Id="rId5" Type="http://schemas.openxmlformats.org/officeDocument/2006/relationships/image" Target="../media/image224.jpeg"/><Relationship Id="rId4" Type="http://schemas.openxmlformats.org/officeDocument/2006/relationships/hyperlink" Target="http://images.google.com/imgres?imgurl=web.mit.edu/spb/www/donkey.jpg&amp;imgrefurl=http://web.mit.edu/spb/www/home.html&amp;h=354&amp;w=432&amp;sz=23&amp;tbnid=jkRcCRrXvtsJ:&amp;tbnh=100&amp;tbnw=122&amp;prev=/images?q=donkey&amp;hl=en&amp;lr=&amp;ie=UTF-8&amp;oe=UTF-8&amp;sa=N"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241.jpeg"/><Relationship Id="rId2" Type="http://schemas.openxmlformats.org/officeDocument/2006/relationships/image" Target="../media/image240.jpe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242.jpeg"/><Relationship Id="rId7" Type="http://schemas.openxmlformats.org/officeDocument/2006/relationships/image" Target="../media/image243.jpeg"/><Relationship Id="rId2" Type="http://schemas.openxmlformats.org/officeDocument/2006/relationships/hyperlink" Target="http://images.google.com/imgres?imgurl=www.riverwatchonline.org/cities/photo_gallery/wahpeton/Dog%20Sledding%20.jpg&amp;imgrefurl=http://www.riverwatchonline.org/cities/photo_gallery/wahpeton/wahpeton_gallery.html&amp;h=567&amp;w=400&amp;sz=45&amp;tbnid=fHZapJZzEdAJ:&amp;tbnh=130&amp;tbnw=92&amp;prev=/images?q=dog+sledding&amp;hl=en&amp;lr=&amp;ie=UTF-8&amp;oe=UTF-8" TargetMode="External"/><Relationship Id="rId1" Type="http://schemas.openxmlformats.org/officeDocument/2006/relationships/slideLayout" Target="../slideLayouts/slideLayout6.xml"/><Relationship Id="rId6" Type="http://schemas.openxmlformats.org/officeDocument/2006/relationships/hyperlink" Target="http://images.google.com/imgres?imgurl=www.dandjkennels.com/images/2.5%20weeks%20old%20white%20siberian%20husky%20male%20with%20rust%20nose.jpg&amp;imgrefurl=http://www.dandjkennels.com/photos.htm&amp;h=240&amp;w=320&amp;sz=16&amp;tbnid=JjpAS0WCzFMJ:&amp;tbnh=84&amp;tbnw=112&amp;prev=/images?q=Siberian+Husky&amp;hl=en&amp;lr=&amp;ie=UTF-8&amp;oe=UTF-8" TargetMode="External"/><Relationship Id="rId5" Type="http://schemas.openxmlformats.org/officeDocument/2006/relationships/image" Target="../media/image229.jpeg"/><Relationship Id="rId4" Type="http://schemas.openxmlformats.org/officeDocument/2006/relationships/hyperlink" Target="http://images.google.com/imgres?imgurl=www.siberianhuskies.net/mica4-10_portrait.jpg&amp;imgrefurl=http://www.siberianhuskies.net/husky_puppy09.html&amp;h=383&amp;w=400&amp;sz=29&amp;tbnid=7tAxH71kjc0J:&amp;tbnh=114&amp;tbnw=119&amp;prev=/images?q=Siberian+Husky&amp;hl=en&amp;lr=&amp;ie=UTF-8&amp;oe=UTF-8"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images.google.com/imgres?imgurl=www.goodbyemag.com/apr01/ball-smile.gif&amp;imgrefurl=http://www.goodbyemag.com/apr01/ball.html&amp;h=262&amp;w=258&amp;sz=9&amp;tbnid=N3JmUb9tz_0J:&amp;tbnh=106&amp;tbnw=105&amp;prev=/images?q=smile&amp;hl=en&amp;lr=&amp;ie=UTF-8&amp;oe=UTF-8"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245.jpeg"/><Relationship Id="rId5" Type="http://schemas.openxmlformats.org/officeDocument/2006/relationships/hyperlink" Target="http://images.google.com/imgres?imgurl=www.hq.usace.army.mil/cepa/pubs/aug00/frown.jpg&amp;imgrefurl=http://www.hq.usace.army.mil/cepa/pubs/aug00/story2.htm&amp;h=158&amp;w=144&amp;sz=14&amp;tbnid=mcHJEyz4nyoJ:&amp;tbnh=91&amp;tbnw=83&amp;prev=/images?q=frown&amp;hl=en&amp;lr=&amp;ie=UTF-8&amp;oe=UTF-8&amp;sa=G" TargetMode="External"/><Relationship Id="rId4" Type="http://schemas.openxmlformats.org/officeDocument/2006/relationships/image" Target="../media/image244.jpeg"/></Relationships>
</file>

<file path=ppt/slides/_rels/slide139.xml.rels><?xml version="1.0" encoding="UTF-8" standalone="yes"?>
<Relationships xmlns="http://schemas.openxmlformats.org/package/2006/relationships"><Relationship Id="rId2" Type="http://schemas.openxmlformats.org/officeDocument/2006/relationships/image" Target="../media/image2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hyperlink" Target="http://images.google.com/imgres?imgurl=http://www.sss-mag.com/fernhill/images/qjubilee0803small.jpg&amp;imgrefurl=http://www.sss-mag.com/fernhill/cowsales.html&amp;h=273&amp;w=350&amp;sz=36&amp;tbnid=NJ_pBt82VuQJ:&amp;tbnh=90&amp;tbnw=115&amp;start=16&amp;prev=/images?q=brown+cattle&amp;hl=en&amp;lr=" TargetMode="External"/><Relationship Id="rId21" Type="http://schemas.openxmlformats.org/officeDocument/2006/relationships/tags" Target="../tags/tag83.xml"/><Relationship Id="rId34" Type="http://schemas.openxmlformats.org/officeDocument/2006/relationships/image" Target="../media/image25.png"/><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image" Target="../media/image24.png"/><Relationship Id="rId38" Type="http://schemas.openxmlformats.org/officeDocument/2006/relationships/image" Target="../media/image28.jpeg"/><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slideLayout" Target="../slideLayouts/slideLayout12.xml"/><Relationship Id="rId37" Type="http://schemas.openxmlformats.org/officeDocument/2006/relationships/hyperlink" Target="http://images.google.com/imgres?imgurl=http://www.britishwhitecattle.co.uk/hevingham.jpg&amp;imgrefurl=http://www.britishwhitecattle.co.uk/main.htm&amp;h=275&amp;w=430&amp;sz=42&amp;tbnid=ICJu4aA8pogJ:&amp;tbnh=78&amp;tbnw=122&amp;start=8&amp;prev=/images?q=white+cattle&amp;hl=en&amp;lr=" TargetMode="External"/><Relationship Id="rId40" Type="http://schemas.openxmlformats.org/officeDocument/2006/relationships/image" Target="../media/image29.jpeg"/><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image" Target="../media/image27.jpeg"/><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image" Target="../media/image26.png"/><Relationship Id="rId8" Type="http://schemas.openxmlformats.org/officeDocument/2006/relationships/tags" Target="../tags/tag70.xml"/><Relationship Id="rId3" Type="http://schemas.openxmlformats.org/officeDocument/2006/relationships/tags" Target="../tags/tag65.xml"/></Relationships>
</file>

<file path=ppt/slides/_rels/slide140.xml.rels><?xml version="1.0" encoding="UTF-8" standalone="yes"?>
<Relationships xmlns="http://schemas.openxmlformats.org/package/2006/relationships"><Relationship Id="rId3" Type="http://schemas.openxmlformats.org/officeDocument/2006/relationships/image" Target="../media/image248.jpeg"/><Relationship Id="rId2" Type="http://schemas.openxmlformats.org/officeDocument/2006/relationships/image" Target="../media/image247.jpeg"/><Relationship Id="rId1" Type="http://schemas.openxmlformats.org/officeDocument/2006/relationships/slideLayout" Target="../slideLayouts/slideLayout16.xml"/><Relationship Id="rId5" Type="http://schemas.openxmlformats.org/officeDocument/2006/relationships/image" Target="../media/image250.jpeg"/><Relationship Id="rId4" Type="http://schemas.openxmlformats.org/officeDocument/2006/relationships/image" Target="../media/image249.png"/></Relationships>
</file>

<file path=ppt/slides/_rels/slide141.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25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image" Target="../media/image233.jpeg"/><Relationship Id="rId3" Type="http://schemas.openxmlformats.org/officeDocument/2006/relationships/hyperlink" Target="http://images.google.com/imgres?imgurl=3d.faws.org/objects/animals_plants/apple.jpg&amp;imgrefurl=http://3d.faws.org/objects.php?ACTION=LISTCLASS&amp;f_id_class=4&amp;h=280&amp;w=360&amp;sz=5&amp;tbnid=2iEdyz_hNtcJ:&amp;tbnh=91&amp;tbnw=116&amp;prev=/images?q=apple&amp;hl=en&amp;lr=&amp;ie=UTF-8&amp;oe=UTF-8" TargetMode="External"/><Relationship Id="rId7" Type="http://schemas.openxmlformats.org/officeDocument/2006/relationships/hyperlink" Target="http://images.google.com/imgres?imgurl=www.icard.com.hk/hi/apple.gif&amp;imgrefurl=http://www.icard.com.hk/hi/&amp;h=317&amp;w=246&amp;sz=19&amp;tbnid=9wdXkQhKViQJ:&amp;tbnh=112&amp;tbnw=87&amp;prev=/images?q=apple&amp;start=20&amp;hl=en&amp;lr=&amp;ie=UTF-8&amp;oe=UTF-8&amp;sa=N"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image" Target="../media/image232.jpeg"/><Relationship Id="rId5" Type="http://schemas.openxmlformats.org/officeDocument/2006/relationships/hyperlink" Target="http://images.google.com/imgres?imgurl=homepage.mac.com/glyndavies/apple.jpg&amp;imgrefurl=http://homepage.mac.com/glyndavies/illustration.html&amp;h=364&amp;w=360&amp;sz=30&amp;tbnid=sRd5xYY64mUJ:&amp;tbnh=116&amp;tbnw=115&amp;prev=/images?q=apple&amp;hl=en&amp;lr=&amp;ie=UTF-8&amp;oe=UTF-8" TargetMode="External"/><Relationship Id="rId4" Type="http://schemas.openxmlformats.org/officeDocument/2006/relationships/image" Target="../media/image231.jpeg"/></Relationships>
</file>

<file path=ppt/slides/_rels/slide145.xml.rels><?xml version="1.0" encoding="UTF-8" standalone="yes"?>
<Relationships xmlns="http://schemas.openxmlformats.org/package/2006/relationships"><Relationship Id="rId3" Type="http://schemas.openxmlformats.org/officeDocument/2006/relationships/image" Target="../media/image234.jpeg"/><Relationship Id="rId7" Type="http://schemas.openxmlformats.org/officeDocument/2006/relationships/image" Target="../media/image222.jpeg"/><Relationship Id="rId2" Type="http://schemas.openxmlformats.org/officeDocument/2006/relationships/notesSlide" Target="../notesSlides/notesSlide75.xml"/><Relationship Id="rId1" Type="http://schemas.openxmlformats.org/officeDocument/2006/relationships/slideLayout" Target="../slideLayouts/slideLayout15.xml"/><Relationship Id="rId6" Type="http://schemas.openxmlformats.org/officeDocument/2006/relationships/hyperlink" Target="http://images.google.com/imgres?imgurl=w3.tvi.cc.nm.us/~graphics/courses/201/mule.jpg&amp;imgrefurl=http://w3.tvi.cc.nm.us/~graphics/courses/201/skill9.htm&amp;h=809&amp;w=597&amp;sz=38&amp;tbnid=Y4dM8JSU61AJ:&amp;tbnh=140&amp;tbnw=103&amp;prev=/images?q=mule&amp;hl=en&amp;lr=&amp;ie=UTF-8&amp;oe=UTF-8&amp;sa=G" TargetMode="External"/><Relationship Id="rId5" Type="http://schemas.openxmlformats.org/officeDocument/2006/relationships/image" Target="../media/image236.jpeg"/><Relationship Id="rId4" Type="http://schemas.openxmlformats.org/officeDocument/2006/relationships/image" Target="../media/image235.jpeg"/></Relationships>
</file>

<file path=ppt/slides/_rels/slide146.xml.rels><?xml version="1.0" encoding="UTF-8" standalone="yes"?>
<Relationships xmlns="http://schemas.openxmlformats.org/package/2006/relationships"><Relationship Id="rId3" Type="http://schemas.openxmlformats.org/officeDocument/2006/relationships/image" Target="../media/image255.jpeg"/><Relationship Id="rId7" Type="http://schemas.openxmlformats.org/officeDocument/2006/relationships/image" Target="../media/image257.jpeg"/><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hyperlink" Target="http://images.google.com/imgres?imgurl=whyfiles.org/coolimages/images/csi/cover4.jpg&amp;imgrefurl=http://whyfiles.org/coolimages/?id=1016768446&amp;h=156&amp;w=220&amp;sz=27&amp;tbnid=ZkJL5pLzhK0J:&amp;tbnh=72&amp;tbnw=101&amp;prev=/images?q=red+blood+cells&amp;hl=en&amp;lr=&amp;ie=UTF-8&amp;oe=UTF-8&amp;sa=G" TargetMode="External"/><Relationship Id="rId5" Type="http://schemas.openxmlformats.org/officeDocument/2006/relationships/image" Target="../media/image256.jpeg"/><Relationship Id="rId4" Type="http://schemas.openxmlformats.org/officeDocument/2006/relationships/image" Target="../media/image34.png"/></Relationships>
</file>

<file path=ppt/slides/_rels/slide147.xml.rels><?xml version="1.0" encoding="UTF-8" standalone="yes"?>
<Relationships xmlns="http://schemas.openxmlformats.org/package/2006/relationships"><Relationship Id="rId3" Type="http://schemas.openxmlformats.org/officeDocument/2006/relationships/hyperlink" Target="http://images.google.com/imgres?imgurl=http://www.worth1000.com/web/media/98511/halle-berry.jpg&amp;imgrefurl=http://www.worth1000.com/cache/gallery/contestcache.asp?contest_id=3297&amp;display=photoshop&amp;h=517&amp;w=539&amp;sz=132&amp;tbnid=whNWRBThGoQJ:&amp;tbnh=124&amp;tbnw=129&amp;start=3&amp;prev=/images?q=halle+berry&amp;hl=en&amp;lr=&amp;sa=G" TargetMode="External"/><Relationship Id="rId7" Type="http://schemas.openxmlformats.org/officeDocument/2006/relationships/image" Target="../media/image256.jpeg"/><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image" Target="../media/image260.png"/><Relationship Id="rId5" Type="http://schemas.openxmlformats.org/officeDocument/2006/relationships/image" Target="../media/image259.jpeg"/><Relationship Id="rId4" Type="http://schemas.openxmlformats.org/officeDocument/2006/relationships/image" Target="../media/image258.jpeg"/></Relationships>
</file>

<file path=ppt/slides/_rels/slide148.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262.jpeg"/><Relationship Id="rId4" Type="http://schemas.openxmlformats.org/officeDocument/2006/relationships/image" Target="../media/image255.jpeg"/></Relationships>
</file>

<file path=ppt/slides/_rels/slide149.xml.rels><?xml version="1.0" encoding="UTF-8" standalone="yes"?>
<Relationships xmlns="http://schemas.openxmlformats.org/package/2006/relationships"><Relationship Id="rId3" Type="http://schemas.openxmlformats.org/officeDocument/2006/relationships/image" Target="../media/image26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29" Type="http://schemas.openxmlformats.org/officeDocument/2006/relationships/slideLayout" Target="../slideLayouts/slideLayout12.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tags" Target="../tags/tag117.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s>
</file>

<file path=ppt/slides/_rels/slide150.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265.jpe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266.jpeg"/></Relationships>
</file>

<file path=ppt/slides/_rels/slide152.xml.rels><?xml version="1.0" encoding="UTF-8" standalone="yes"?>
<Relationships xmlns="http://schemas.openxmlformats.org/package/2006/relationships"><Relationship Id="rId3" Type="http://schemas.openxmlformats.org/officeDocument/2006/relationships/image" Target="../media/image267.jpe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269.jpeg"/><Relationship Id="rId4" Type="http://schemas.openxmlformats.org/officeDocument/2006/relationships/image" Target="../media/image268.jpeg"/></Relationships>
</file>

<file path=ppt/slides/_rels/slide153.xml.rels><?xml version="1.0" encoding="UTF-8" standalone="yes"?>
<Relationships xmlns="http://schemas.openxmlformats.org/package/2006/relationships"><Relationship Id="rId3" Type="http://schemas.openxmlformats.org/officeDocument/2006/relationships/image" Target="../media/image270.jpe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273.jpeg"/><Relationship Id="rId5" Type="http://schemas.openxmlformats.org/officeDocument/2006/relationships/image" Target="../media/image272.jpeg"/><Relationship Id="rId4" Type="http://schemas.openxmlformats.org/officeDocument/2006/relationships/image" Target="../media/image271.png"/></Relationships>
</file>

<file path=ppt/slides/_rels/slide154.xml.rels><?xml version="1.0" encoding="UTF-8" standalone="yes"?>
<Relationships xmlns="http://schemas.openxmlformats.org/package/2006/relationships"><Relationship Id="rId3" Type="http://schemas.openxmlformats.org/officeDocument/2006/relationships/image" Target="../media/image275.jpeg"/><Relationship Id="rId2" Type="http://schemas.openxmlformats.org/officeDocument/2006/relationships/image" Target="../media/image274.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file://localhost/http://schoolisland.com/review/Courses/le/le010312.gif" TargetMode="Externa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21" Type="http://schemas.openxmlformats.org/officeDocument/2006/relationships/slideLayout" Target="../slideLayouts/slideLayout6.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image" Target="../media/image31.png"/><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library.thinkquest.org/TQ0312650/punnett3.JPG&amp;imgrefurl=http://library.thinkquest.org/TQ0312650/pshwe.htm&amp;h=467&amp;w=507&amp;sz=21&amp;tbnid=AGpZBMokVLwJ:&amp;tbnh=117&amp;tbnw=127&amp;prev=/images?q=Punnett+Square&amp;start=20&amp;hl=en&amp;lr=&amp;ie=UTF-8&amp;oe=UTF-8&amp;sa=N" TargetMode="External"/><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enome.gov/glossary.cfm?key=chromosom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images.google.com/imgres?imgurl=http://gkart.r2.ru/Gallery/Oleg/People/Dinosaurs.jpg&amp;imgrefurl=http://gkart.r2.ru/Gallery/Oleg/People/Dinosaurs.htm&amp;h=768&amp;w=1024&amp;sz=122&amp;tbnid=YZ0Jxhd3jUcJ:&amp;tbnh=112&amp;tbnw=149&amp;start=9&amp;prev=/images?q=dinosaurs&amp;hl=en&amp;lr=" TargetMode="External"/><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57.jpe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2.jpeg"/><Relationship Id="rId7" Type="http://schemas.openxmlformats.org/officeDocument/2006/relationships/hyperlink" Target="http://www.nvsh.nl/Website_Engels/Texts/Sex_Society/ID/Heredity_1.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hyperlink" Target="http://www.google.com/imgres?imgurl=http://www.typetamer.com.au/resource/news7/repair.gif&amp;imgrefurl=http://www.typetamer.com.au/resource/news7/guide.htm&amp;h=271&amp;w=250&amp;sz=15&amp;tbnid=a366KzMglQUJ:&amp;tbnh=107&amp;tbnw=99&amp;start=1&amp;prev=/images?q=repair&amp;svnum=10&amp;hl=en&amp;lr=&amp;sa=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imgres?imgurl=http://www.typetamer.com.au/resource/news7/repair.gif&amp;imgrefurl=http://www.typetamer.com.au/resource/news7/guide.htm&amp;h=271&amp;w=250&amp;sz=15&amp;tbnid=a366KzMglQUJ:&amp;tbnh=107&amp;tbnw=99&amp;start=1&amp;prev=/images?q=repair&amp;svnum=10&amp;hl=en&amp;lr=&amp;sa=G" TargetMode="External"/><Relationship Id="rId7" Type="http://schemas.openxmlformats.org/officeDocument/2006/relationships/image" Target="../media/image65.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hyperlink" Target="http://www.nvsh.nl/Website_Engels/Texts/Sex_Society/ID/Heredity_1.htm" TargetMode="External"/><Relationship Id="rId5" Type="http://schemas.openxmlformats.org/officeDocument/2006/relationships/image" Target="../media/image64.png"/><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hyperlink" Target="http://www.nvsh.nl/Website_Engels/Texts/Sex_Society/ID/Heredity_1.htm" TargetMode="Externa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google.com/imgres?imgurl=http://web.ukonline.co.uk/webwise/spinneret/other/actsit.gif&amp;imgrefurl=http://web.ukonline.co.uk/webwise/spinneret/other/enzyme.htm&amp;h=147&amp;w=227&amp;sz=3&amp;tbnid=bLZrya2RzJcJ:&amp;tbnh=66&amp;tbnw=102&amp;start=9&amp;prev=/images?q=ENZYMES&amp;svnum=10&amp;hl=en&amp;lr=&amp;sa=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gif"/><Relationship Id="rId4" Type="http://schemas.openxmlformats.org/officeDocument/2006/relationships/image" Target="../media/image70.jpe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philtulga.com/morse.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3" Type="http://schemas.openxmlformats.org/officeDocument/2006/relationships/image" Target="file://localhost/http://upload.wikimedia.org/wikipedia/commons/thumb/4/41/Arm_flex_supinate.jpg/160px-Arm_flex_supinate.jpg" TargetMode="External"/><Relationship Id="rId18" Type="http://schemas.openxmlformats.org/officeDocument/2006/relationships/image" Target="../media/image91.jpeg"/><Relationship Id="rId26" Type="http://schemas.openxmlformats.org/officeDocument/2006/relationships/image" Target="file://localhost/http://memphis.redcross.org/images/blood%2520drop.gif" TargetMode="External"/><Relationship Id="rId39" Type="http://schemas.openxmlformats.org/officeDocument/2006/relationships/image" Target="../media/image101.jpeg"/><Relationship Id="rId21" Type="http://schemas.openxmlformats.org/officeDocument/2006/relationships/image" Target="../media/image92.jpeg"/><Relationship Id="rId34" Type="http://schemas.openxmlformats.org/officeDocument/2006/relationships/image" Target="file://localhost/http://upload.wikimedia.org/wikipedia/en/thumb/7/70/HumanEye.JPG/250px-HumanEye.JPG" TargetMode="External"/><Relationship Id="rId42" Type="http://schemas.openxmlformats.org/officeDocument/2006/relationships/image" Target="file://localhost/http://images.google.gr/url" TargetMode="External"/><Relationship Id="rId7" Type="http://schemas.openxmlformats.org/officeDocument/2006/relationships/image" Target="file://localhost/http://www.phoenixbiomolecular.com/images/Cosmetic/skin2%2520copy.jpg" TargetMode="External"/><Relationship Id="rId2" Type="http://schemas.openxmlformats.org/officeDocument/2006/relationships/image" Target="../media/image83.jpeg"/><Relationship Id="rId16" Type="http://schemas.openxmlformats.org/officeDocument/2006/relationships/image" Target="../media/image90.png"/><Relationship Id="rId20" Type="http://schemas.openxmlformats.org/officeDocument/2006/relationships/hyperlink" Target="http://images.google.gr/imgres?imgurl=http://www.cogneuro.ox.ac.uk/images/brain.gif&amp;imgrefurl=http://www.cogneuro.ox.ac.uk/&amp;h=203&amp;w=266&amp;sz=22&amp;hl=el&amp;start=3&amp;tbnid=t5hELx8UWEO34M:&amp;tbnh=86&amp;tbnw=113&amp;prev=/images?q=brain&amp;svnum=10&amp;hl=el" TargetMode="External"/><Relationship Id="rId29" Type="http://schemas.openxmlformats.org/officeDocument/2006/relationships/image" Target="../media/image96.jpeg"/><Relationship Id="rId41" Type="http://schemas.openxmlformats.org/officeDocument/2006/relationships/image" Target="../media/image102.jpeg"/><Relationship Id="rId1" Type="http://schemas.openxmlformats.org/officeDocument/2006/relationships/slideLayout" Target="../slideLayouts/slideLayout6.xml"/><Relationship Id="rId6" Type="http://schemas.openxmlformats.org/officeDocument/2006/relationships/image" Target="../media/image85.jpeg"/><Relationship Id="rId11" Type="http://schemas.openxmlformats.org/officeDocument/2006/relationships/image" Target="file://localhost/http://coris.noaa.gov/glossary/syncytium_186.jpg" TargetMode="External"/><Relationship Id="rId24" Type="http://schemas.openxmlformats.org/officeDocument/2006/relationships/image" Target="file://localhost/http://images.encarta.msn.com/xrefmedia/sharemed/targets/images/pho/35a5c/35A5C297.jpg" TargetMode="External"/><Relationship Id="rId32" Type="http://schemas.openxmlformats.org/officeDocument/2006/relationships/image" Target="file://localhost/http://www.whatsnextnetwork.com/technology/media/eye_cells.jpg" TargetMode="External"/><Relationship Id="rId37" Type="http://schemas.openxmlformats.org/officeDocument/2006/relationships/image" Target="../media/image100.jpeg"/><Relationship Id="rId40" Type="http://schemas.openxmlformats.org/officeDocument/2006/relationships/image" Target="file://localhost/http://www.sp.uconn.edu/~bi107vc/images/cell/sperm+egg.JPG" TargetMode="External"/><Relationship Id="rId5" Type="http://schemas.openxmlformats.org/officeDocument/2006/relationships/image" Target="file://localhost/http://www.medicinenet.com/images/illustrations/heart_attack.jpg" TargetMode="External"/><Relationship Id="rId15" Type="http://schemas.openxmlformats.org/officeDocument/2006/relationships/image" Target="file://localhost/http://www.afip.org/Departments/edu/webed/vgi/hgss02/hg0016/case164.jpg" TargetMode="External"/><Relationship Id="rId23" Type="http://schemas.openxmlformats.org/officeDocument/2006/relationships/image" Target="../media/image93.jpeg"/><Relationship Id="rId28" Type="http://schemas.openxmlformats.org/officeDocument/2006/relationships/image" Target="file://localhost/http://uwnews.washington.edu/ni/images/newsreleases/2000/August/20000809_pid3528_aid3527_eagle_w300.jpg" TargetMode="External"/><Relationship Id="rId36" Type="http://schemas.openxmlformats.org/officeDocument/2006/relationships/image" Target="file://localhost/http://faculty.clintoncc.suny.edu/faculty/Michael.Gregory/files/Bio%2520102/Bio%2520102%2520lectures/animal%2520cells%2520and%2520tissues/Image4.jpg" TargetMode="External"/><Relationship Id="rId10" Type="http://schemas.openxmlformats.org/officeDocument/2006/relationships/image" Target="../media/image87.jpeg"/><Relationship Id="rId19" Type="http://schemas.openxmlformats.org/officeDocument/2006/relationships/image" Target="file://localhost/http://www.forschung3r.ch/imgs/bu13_02.jpg" TargetMode="External"/><Relationship Id="rId31" Type="http://schemas.openxmlformats.org/officeDocument/2006/relationships/image" Target="../media/image97.jpeg"/><Relationship Id="rId4" Type="http://schemas.openxmlformats.org/officeDocument/2006/relationships/image" Target="../media/image84.jpeg"/><Relationship Id="rId9" Type="http://schemas.openxmlformats.org/officeDocument/2006/relationships/image" Target="file://localhost/http://www.infovisual.info/03/img_en/036%2520Cross%2520section%2520of%2520skin.jpg" TargetMode="External"/><Relationship Id="rId14" Type="http://schemas.openxmlformats.org/officeDocument/2006/relationships/image" Target="../media/image89.jpeg"/><Relationship Id="rId22" Type="http://schemas.openxmlformats.org/officeDocument/2006/relationships/image" Target="file://localhost/http://images.google.gr/images" TargetMode="External"/><Relationship Id="rId27" Type="http://schemas.openxmlformats.org/officeDocument/2006/relationships/image" Target="../media/image95.jpeg"/><Relationship Id="rId30" Type="http://schemas.openxmlformats.org/officeDocument/2006/relationships/image" Target="file://localhost/http://upload.wikimedia.org/wikipedia/commons/9/94/Illu_long_bone.jpg" TargetMode="External"/><Relationship Id="rId35" Type="http://schemas.openxmlformats.org/officeDocument/2006/relationships/image" Target="../media/image99.jpeg"/><Relationship Id="rId8" Type="http://schemas.openxmlformats.org/officeDocument/2006/relationships/image" Target="../media/image86.jpeg"/><Relationship Id="rId3" Type="http://schemas.openxmlformats.org/officeDocument/2006/relationships/image" Target="file://localhost/http://classes.aces.uiuc.edu/AnSci312/Muscle/Ber%25207%252010%2520Heart%2520Nuclei.jpg" TargetMode="External"/><Relationship Id="rId12" Type="http://schemas.openxmlformats.org/officeDocument/2006/relationships/image" Target="../media/image88.jpeg"/><Relationship Id="rId17" Type="http://schemas.openxmlformats.org/officeDocument/2006/relationships/image" Target="file://localhost/http://www.sciencebob.com/lab/bodyzone/stomach.gif" TargetMode="External"/><Relationship Id="rId25" Type="http://schemas.openxmlformats.org/officeDocument/2006/relationships/image" Target="../media/image94.png"/><Relationship Id="rId33" Type="http://schemas.openxmlformats.org/officeDocument/2006/relationships/image" Target="../media/image98.jpeg"/><Relationship Id="rId38" Type="http://schemas.openxmlformats.org/officeDocument/2006/relationships/image" Target="file://localhost/http://www.uen.org/utahlink/tours/admin/tour/13125/13125smintestineapple.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6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9.jpeg"/></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81.jpeg"/><Relationship Id="rId4" Type="http://schemas.openxmlformats.org/officeDocument/2006/relationships/image" Target="../media/image111.jpeg"/></Relationships>
</file>

<file path=ppt/slides/_rels/slide6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114.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15.jpeg"/><Relationship Id="rId4" Type="http://schemas.openxmlformats.org/officeDocument/2006/relationships/image" Target="../media/image66.jpeg"/></Relationships>
</file>

<file path=ppt/slides/_rels/slide6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audio" Target="../media/audio1.bin"/><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19.jpeg"/></Relationships>
</file>

<file path=ppt/slides/_rels/slide7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122.png"/><Relationship Id="rId4" Type="http://schemas.openxmlformats.org/officeDocument/2006/relationships/image" Target="../media/image121.png"/></Relationships>
</file>

<file path=ppt/slides/_rels/slide7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125.jpeg"/><Relationship Id="rId4" Type="http://schemas.openxmlformats.org/officeDocument/2006/relationships/image" Target="../media/image124.jpeg"/></Relationships>
</file>

<file path=ppt/slides/_rels/slide7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gi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6.jpe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2.gi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139.jpeg"/><Relationship Id="rId7" Type="http://schemas.openxmlformats.org/officeDocument/2006/relationships/image" Target="../media/image141.jpeg"/><Relationship Id="rId2" Type="http://schemas.openxmlformats.org/officeDocument/2006/relationships/hyperlink" Target="http://images.google.com/imgres?imgurl=http://www.usoe.k12.ut.us/curr/science/sciber00/7th/genetics/images/clone.gif&amp;imgrefurl=http://www.usoe.k12.ut.us/curr/science/sciber00/7th/genetics/sciber/genetic.htm&amp;h=241&amp;w=324&amp;sz=22&amp;tbnid=kKvWWLqJCkMJ:&amp;tbnh=84&amp;tbnw=113&amp;start=7&amp;prev=/images?q=clone&amp;hl=en&amp;lr=" TargetMode="External"/><Relationship Id="rId1" Type="http://schemas.openxmlformats.org/officeDocument/2006/relationships/slideLayout" Target="../slideLayouts/slideLayout6.xml"/><Relationship Id="rId6" Type="http://schemas.openxmlformats.org/officeDocument/2006/relationships/hyperlink" Target="http://images.google.com/imgres?imgurl=http://www.poster.net/austin-powers/austin-powers-the-spy-who-shagged-me-expecting-someone-else-4000192.jpg&amp;imgrefurl=http://vedana.net/2002/04/index.shtml&amp;h=300&amp;w=206&amp;sz=13&amp;tbnid=rwckUId-9ewJ:&amp;tbnh=111&amp;tbnw=76&amp;start=18&amp;prev=/images?q=austin+powers&amp;hl=en&amp;lr=" TargetMode="External"/><Relationship Id="rId5" Type="http://schemas.openxmlformats.org/officeDocument/2006/relationships/image" Target="../media/image140.jpeg"/><Relationship Id="rId4" Type="http://schemas.openxmlformats.org/officeDocument/2006/relationships/hyperlink" Target="http://images.google.com/imgres?imgurl=http://www.aoqz76.dsl.pipex.com/Web%20Page%20Components/Wallpaper/Movies/Star%20Wars%20Clone%20Wars.jpg&amp;imgrefurl=http://www.blogg.org/blog-2162-date-2004-08-28-billet-39783.html&amp;h=1024&amp;w=1280&amp;sz=200&amp;tbnid=hhy5q_6QYVAJ:&amp;tbnh=120&amp;tbnw=150&amp;start=9&amp;prev=/images?q=clone&amp;hl=en&amp;lr=" TargetMode="External"/><Relationship Id="rId9" Type="http://schemas.openxmlformats.org/officeDocument/2006/relationships/image" Target="../media/image142.jpeg"/></Relationships>
</file>

<file path=ppt/slides/_rels/slide9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hyperlink" Target="http://www.nvsh.nl/Website_Engels/Texts/Sex_Society/ID/Heredity_1.htm" TargetMode="External"/><Relationship Id="rId2" Type="http://schemas.openxmlformats.org/officeDocument/2006/relationships/image" Target="../media/image145.jpeg"/><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95.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8" Type="http://schemas.openxmlformats.org/officeDocument/2006/relationships/image" Target="../media/image150.jpeg"/><Relationship Id="rId3" Type="http://schemas.openxmlformats.org/officeDocument/2006/relationships/image" Target="../media/image147.png"/><Relationship Id="rId7" Type="http://schemas.openxmlformats.org/officeDocument/2006/relationships/hyperlink" Target="http://images.google.com/imgres?imgurl=http://savingsandclone.com/images/cc_beaker.jpg&amp;imgrefurl=http://savingsandclone.com/cloning/cat_cloning.html&amp;h=250&amp;w=245&amp;sz=12&amp;tbnid=6cQxA4sfEEUJ:&amp;tbnh=105&amp;tbnw=103&amp;start=3&amp;prev=/images?q=cat+in+a+beaker&amp;hl=en&amp;lr=" TargetMode="External"/><Relationship Id="rId2" Type="http://schemas.openxmlformats.org/officeDocument/2006/relationships/hyperlink" Target="http://biocrs.biomed.brown.edu/Books/Chapters/Ch%209/clones/Dolly.ht" TargetMode="External"/><Relationship Id="rId1" Type="http://schemas.openxmlformats.org/officeDocument/2006/relationships/slideLayout" Target="../slideLayouts/slideLayout17.xml"/><Relationship Id="rId6" Type="http://schemas.openxmlformats.org/officeDocument/2006/relationships/image" Target="../media/image149.jpeg"/><Relationship Id="rId5" Type="http://schemas.openxmlformats.org/officeDocument/2006/relationships/hyperlink" Target="http://biocrs.biomed.brown.edu/Books/Chapters/Ch%209/clones/George&amp;Charlie.ht" TargetMode="External"/><Relationship Id="rId4" Type="http://schemas.openxmlformats.org/officeDocument/2006/relationships/image" Target="../media/image148.png"/></Relationships>
</file>

<file path=ppt/slides/_rels/slide97.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4.jpeg"/><Relationship Id="rId2" Type="http://schemas.openxmlformats.org/officeDocument/2006/relationships/hyperlink" Target="http://biodidac.bio.uottawa.ca/Thumbnails/showimage.cfm?File_name=gene027b&amp;File_type=gif"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www.austinpowers.com/objects/desktops/minime_1024x768.jpg&amp;imgrefurl=http://www.austinpowers.com/drevil/downloads.html&amp;h=768&amp;w=1024&amp;sz=155&amp;tbnid=mn8EE34GrBQJ:&amp;tbnh=112&amp;tbnw=149&amp;start=2&amp;prev=/images?q=austin+powers&amp;hl=en&amp;lr=" TargetMode="External"/><Relationship Id="rId5" Type="http://schemas.openxmlformats.org/officeDocument/2006/relationships/image" Target="../media/image153.jpeg"/><Relationship Id="rId4" Type="http://schemas.openxmlformats.org/officeDocument/2006/relationships/image" Target="../media/image152.jpeg"/></Relationships>
</file>

<file path=ppt/slides/_rels/slide98.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6.xml"/><Relationship Id="rId5" Type="http://schemas.openxmlformats.org/officeDocument/2006/relationships/image" Target="../media/image159.png"/><Relationship Id="rId4" Type="http://schemas.openxmlformats.org/officeDocument/2006/relationships/image" Target="../media/image1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228600" y="228600"/>
            <a:ext cx="8610600" cy="1371600"/>
          </a:xfrm>
        </p:spPr>
        <p:txBody>
          <a:bodyPr/>
          <a:lstStyle/>
          <a:p>
            <a:pPr eaLnBrk="1" hangingPunct="1">
              <a:defRPr/>
            </a:pPr>
            <a:r>
              <a:rPr lang="en-US" b="1" dirty="0">
                <a:cs typeface="+mj-cs"/>
              </a:rPr>
              <a:t>Aim:</a:t>
            </a:r>
            <a:r>
              <a:rPr lang="en-US" sz="5400" dirty="0">
                <a:cs typeface="+mj-cs"/>
              </a:rPr>
              <a:t>  </a:t>
            </a:r>
            <a:r>
              <a:rPr lang="en-US" sz="3700" dirty="0">
                <a:cs typeface="+mj-cs"/>
              </a:rPr>
              <a:t>How are traits of living things inherited?</a:t>
            </a:r>
            <a:r>
              <a:rPr lang="en-US" dirty="0">
                <a:cs typeface="+mj-cs"/>
              </a:rPr>
              <a:t> </a:t>
            </a:r>
          </a:p>
        </p:txBody>
      </p:sp>
      <p:pic>
        <p:nvPicPr>
          <p:cNvPr id="21506" name="Picture 7" descr="karyo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05175"/>
            <a:ext cx="3200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157" y="1371600"/>
            <a:ext cx="350768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genes"/>
          <p:cNvPicPr>
            <a:picLocks noChangeAspect="1" noChangeArrowheads="1"/>
          </p:cNvPicPr>
          <p:nvPr/>
        </p:nvPicPr>
        <p:blipFill>
          <a:blip r:embed="rId4">
            <a:extLst>
              <a:ext uri="{28A0092B-C50C-407E-A947-70E740481C1C}">
                <a14:useLocalDpi xmlns:a14="http://schemas.microsoft.com/office/drawing/2010/main" val="0"/>
              </a:ext>
            </a:extLst>
          </a:blip>
          <a:srcRect r="64865" b="9920"/>
          <a:stretch>
            <a:fillRect/>
          </a:stretch>
        </p:blipFill>
        <p:spPr bwMode="auto">
          <a:xfrm>
            <a:off x="228600" y="1066799"/>
            <a:ext cx="2057400"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trait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915" y="4189271"/>
            <a:ext cx="3507685" cy="244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ARTINK"/>
          <p:cNvSpPr/>
          <p:nvPr/>
        </p:nvSpPr>
        <p:spPr>
          <a:xfrm>
            <a:off x="8328025" y="5114925"/>
            <a:ext cx="203200" cy="63500"/>
          </a:xfrm>
          <a:custGeom>
            <a:avLst/>
            <a:gdLst/>
            <a:ahLst/>
            <a:cxnLst/>
            <a:rect l="0" t="0" r="0" b="0"/>
            <a:pathLst>
              <a:path w="203201" h="64771">
                <a:moveTo>
                  <a:pt x="0" y="64770"/>
                </a:moveTo>
                <a:lnTo>
                  <a:pt x="12700" y="33020"/>
                </a:lnTo>
                <a:lnTo>
                  <a:pt x="12700" y="19050"/>
                </a:lnTo>
                <a:lnTo>
                  <a:pt x="33020" y="12700"/>
                </a:lnTo>
                <a:lnTo>
                  <a:pt x="45720" y="0"/>
                </a:lnTo>
                <a:lnTo>
                  <a:pt x="72390" y="0"/>
                </a:lnTo>
                <a:lnTo>
                  <a:pt x="104140" y="0"/>
                </a:lnTo>
                <a:lnTo>
                  <a:pt x="118110" y="0"/>
                </a:lnTo>
                <a:lnTo>
                  <a:pt x="149860" y="12700"/>
                </a:lnTo>
                <a:lnTo>
                  <a:pt x="176530" y="33020"/>
                </a:lnTo>
                <a:lnTo>
                  <a:pt x="189230" y="33020"/>
                </a:lnTo>
                <a:lnTo>
                  <a:pt x="203200" y="3302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 name="TextBox 2">
            <a:extLst>
              <a:ext uri="{FF2B5EF4-FFF2-40B4-BE49-F238E27FC236}">
                <a16:creationId xmlns:a16="http://schemas.microsoft.com/office/drawing/2014/main" id="{0F36F99E-DFBE-DA49-8F33-7ACC1D4165C7}"/>
              </a:ext>
            </a:extLst>
          </p:cNvPr>
          <p:cNvSpPr txBox="1"/>
          <p:nvPr/>
        </p:nvSpPr>
        <p:spPr>
          <a:xfrm>
            <a:off x="3931561" y="1680892"/>
            <a:ext cx="685800" cy="5016758"/>
          </a:xfrm>
          <a:prstGeom prst="rect">
            <a:avLst/>
          </a:prstGeom>
          <a:noFill/>
        </p:spPr>
        <p:txBody>
          <a:bodyPr wrap="square" rtlCol="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G</a:t>
            </a:r>
          </a:p>
          <a:p>
            <a:pPr algn="ctr"/>
            <a:r>
              <a:rPr lang="en-US" sz="4000" dirty="0">
                <a:ln w="0"/>
                <a:solidFill>
                  <a:schemeClr val="accent1"/>
                </a:solidFill>
                <a:effectLst>
                  <a:outerShdw blurRad="38100" dist="25400" dir="5400000" algn="ctr" rotWithShape="0">
                    <a:srgbClr val="6E747A">
                      <a:alpha val="43000"/>
                    </a:srgbClr>
                  </a:outerShdw>
                </a:effectLst>
              </a:rPr>
              <a:t>E</a:t>
            </a:r>
          </a:p>
          <a:p>
            <a:pPr algn="ctr"/>
            <a:r>
              <a:rPr lang="en-US" sz="4000" dirty="0">
                <a:ln w="0"/>
                <a:solidFill>
                  <a:schemeClr val="accent1"/>
                </a:solidFill>
                <a:effectLst>
                  <a:outerShdw blurRad="38100" dist="25400" dir="5400000" algn="ctr" rotWithShape="0">
                    <a:srgbClr val="6E747A">
                      <a:alpha val="43000"/>
                    </a:srgbClr>
                  </a:outerShdw>
                </a:effectLst>
              </a:rPr>
              <a:t>N</a:t>
            </a:r>
          </a:p>
          <a:p>
            <a:pPr algn="ctr"/>
            <a:r>
              <a:rPr lang="en-US" sz="4000" dirty="0">
                <a:ln w="0"/>
                <a:solidFill>
                  <a:schemeClr val="accent1"/>
                </a:solidFill>
                <a:effectLst>
                  <a:outerShdw blurRad="38100" dist="25400" dir="5400000" algn="ctr" rotWithShape="0">
                    <a:srgbClr val="6E747A">
                      <a:alpha val="43000"/>
                    </a:srgbClr>
                  </a:outerShdw>
                </a:effectLst>
              </a:rPr>
              <a:t>E</a:t>
            </a:r>
          </a:p>
          <a:p>
            <a:pPr algn="ctr"/>
            <a:r>
              <a:rPr lang="en-US" sz="4000" dirty="0">
                <a:ln w="0"/>
                <a:solidFill>
                  <a:schemeClr val="accent1"/>
                </a:solidFill>
                <a:effectLst>
                  <a:outerShdw blurRad="38100" dist="25400" dir="5400000" algn="ctr" rotWithShape="0">
                    <a:srgbClr val="6E747A">
                      <a:alpha val="43000"/>
                    </a:srgbClr>
                  </a:outerShdw>
                </a:effectLst>
              </a:rPr>
              <a:t>T</a:t>
            </a:r>
          </a:p>
          <a:p>
            <a:pPr algn="ctr"/>
            <a:r>
              <a:rPr lang="en-US" sz="4000" dirty="0">
                <a:ln w="0"/>
                <a:solidFill>
                  <a:schemeClr val="accent1"/>
                </a:solidFill>
                <a:effectLst>
                  <a:outerShdw blurRad="38100" dist="25400" dir="5400000" algn="ctr" rotWithShape="0">
                    <a:srgbClr val="6E747A">
                      <a:alpha val="43000"/>
                    </a:srgbClr>
                  </a:outerShdw>
                </a:effectLst>
              </a:rPr>
              <a:t>I</a:t>
            </a:r>
          </a:p>
          <a:p>
            <a:pPr algn="ctr"/>
            <a:r>
              <a:rPr lang="en-US" sz="4000" dirty="0">
                <a:ln w="0"/>
                <a:solidFill>
                  <a:schemeClr val="accent1"/>
                </a:solidFill>
                <a:effectLst>
                  <a:outerShdw blurRad="38100" dist="25400" dir="5400000" algn="ctr" rotWithShape="0">
                    <a:srgbClr val="6E747A">
                      <a:alpha val="43000"/>
                    </a:srgbClr>
                  </a:outerShdw>
                </a:effectLst>
              </a:rPr>
              <a:t>C</a:t>
            </a:r>
          </a:p>
          <a:p>
            <a:pPr algn="ctr"/>
            <a:r>
              <a:rPr lang="en-US" sz="4000" dirty="0">
                <a:ln w="0"/>
                <a:solidFill>
                  <a:schemeClr val="accent1"/>
                </a:solidFill>
                <a:effectLst>
                  <a:outerShdw blurRad="38100" dist="25400" dir="5400000" algn="ctr" rotWithShape="0">
                    <a:srgbClr val="6E747A">
                      <a:alpha val="43000"/>
                    </a:srgbClr>
                  </a:outerShdw>
                </a:effectLst>
              </a:rPr>
              <a:t>S</a:t>
            </a:r>
            <a:endParaRPr lang="en-US" sz="4000"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0"/>
            <a:ext cx="8991600" cy="1143000"/>
          </a:xfrm>
        </p:spPr>
        <p:txBody>
          <a:bodyPr/>
          <a:lstStyle/>
          <a:p>
            <a:pPr eaLnBrk="1" hangingPunct="1">
              <a:defRPr/>
            </a:pPr>
            <a:r>
              <a:rPr lang="en-US" b="1">
                <a:cs typeface="+mj-cs"/>
              </a:rPr>
              <a:t>DOMINANT &amp; recessive</a:t>
            </a:r>
          </a:p>
        </p:txBody>
      </p:sp>
      <p:pic>
        <p:nvPicPr>
          <p:cNvPr id="14341" name="Picture 5" descr="support"/>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b="22449"/>
          <a:stretch>
            <a:fillRect/>
          </a:stretch>
        </p:blipFill>
        <p:spPr>
          <a:xfrm>
            <a:off x="3505200" y="3429000"/>
            <a:ext cx="5181600" cy="3125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350" name="Text Box 14"/>
          <p:cNvSpPr txBox="1">
            <a:spLocks noChangeArrowheads="1"/>
          </p:cNvSpPr>
          <p:nvPr/>
        </p:nvSpPr>
        <p:spPr bwMode="auto">
          <a:xfrm>
            <a:off x="342900" y="12192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buFontTx/>
              <a:buChar char="•"/>
              <a:defRPr/>
            </a:pPr>
            <a:r>
              <a:rPr lang="en-US" sz="3700">
                <a:cs typeface="+mn-cs"/>
              </a:rPr>
              <a:t> Dominant genes are indicated with a CAPITAL letter, while recessive genes are indicated with lowercase letters.</a:t>
            </a:r>
          </a:p>
        </p:txBody>
      </p:sp>
      <p:sp>
        <p:nvSpPr>
          <p:cNvPr id="14354" name="Text Box 18"/>
          <p:cNvSpPr txBox="1">
            <a:spLocks noChangeArrowheads="1"/>
          </p:cNvSpPr>
          <p:nvPr/>
        </p:nvSpPr>
        <p:spPr bwMode="auto">
          <a:xfrm>
            <a:off x="304800" y="3429000"/>
            <a:ext cx="31242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nSpc>
                <a:spcPct val="90000"/>
              </a:lnSpc>
              <a:spcBef>
                <a:spcPct val="20000"/>
              </a:spcBef>
              <a:buFontTx/>
              <a:buChar char="•"/>
              <a:defRPr/>
            </a:pPr>
            <a:r>
              <a:rPr lang="en-US" sz="3700">
                <a:cs typeface="+mn-cs"/>
              </a:rPr>
              <a:t> Dominant alleles will be seen over the recessive alleles.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cs typeface="+mj-cs"/>
              </a:rPr>
              <a:t>Extra Material:</a:t>
            </a:r>
          </a:p>
        </p:txBody>
      </p:sp>
      <p:sp>
        <p:nvSpPr>
          <p:cNvPr id="35843" name="Rectangle 3"/>
          <p:cNvSpPr>
            <a:spLocks noGrp="1" noChangeArrowheads="1"/>
          </p:cNvSpPr>
          <p:nvPr>
            <p:ph type="body" sz="half" idx="1"/>
          </p:nvPr>
        </p:nvSpPr>
        <p:spPr/>
        <p:txBody>
          <a:bodyPr/>
          <a:lstStyle/>
          <a:p>
            <a:pPr marL="609484" indent="-609484" eaLnBrk="1" hangingPunct="1">
              <a:buFontTx/>
              <a:buAutoNum type="arabicParenR"/>
              <a:defRPr/>
            </a:pPr>
            <a:r>
              <a:rPr lang="en-US" sz="2700" dirty="0">
                <a:cs typeface="+mn-cs"/>
              </a:rPr>
              <a:t>Do you think identical twins are clones?  Explain.  Can you hypothesize how identical twins are formed?</a:t>
            </a:r>
          </a:p>
          <a:p>
            <a:pPr marL="609484" indent="-609484" eaLnBrk="1" hangingPunct="1">
              <a:buFontTx/>
              <a:buAutoNum type="arabicParenR"/>
              <a:defRPr/>
            </a:pPr>
            <a:r>
              <a:rPr lang="en-US" sz="2700" dirty="0">
                <a:cs typeface="+mn-cs"/>
                <a:hlinkClick r:id="rId2"/>
              </a:rPr>
              <a:t>Cloning Virtual Simulation</a:t>
            </a:r>
            <a:endParaRPr lang="en-US" sz="2700" dirty="0">
              <a:cs typeface="+mn-cs"/>
            </a:endParaRPr>
          </a:p>
          <a:p>
            <a:pPr marL="609484" indent="-609484" eaLnBrk="1" hangingPunct="1">
              <a:buFontTx/>
              <a:buAutoNum type="arabicParenR"/>
              <a:defRPr/>
            </a:pPr>
            <a:r>
              <a:rPr lang="en-US" sz="2700" dirty="0">
                <a:cs typeface="+mn-cs"/>
                <a:hlinkClick r:id="rId3"/>
              </a:rPr>
              <a:t>Cloning Video</a:t>
            </a:r>
            <a:endParaRPr lang="en-US" sz="2700" dirty="0">
              <a:cs typeface="+mn-cs"/>
            </a:endParaRPr>
          </a:p>
        </p:txBody>
      </p:sp>
      <p:pic>
        <p:nvPicPr>
          <p:cNvPr id="43010" name="Picture 2" descr="olsen-twins-large-gotmilk"/>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6500" b="6500"/>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152400" y="2971800"/>
            <a:ext cx="8839200" cy="1401763"/>
          </a:xfrm>
        </p:spPr>
        <p:txBody>
          <a:bodyPr/>
          <a:lstStyle/>
          <a:p>
            <a:pPr algn="l" eaLnBrk="1" hangingPunct="1">
              <a:defRPr/>
            </a:pPr>
            <a:r>
              <a:rPr lang="en-US" sz="4400" b="1" dirty="0">
                <a:latin typeface="Times New Roman" charset="0"/>
              </a:rPr>
              <a:t>Aim:</a:t>
            </a:r>
            <a:r>
              <a:rPr lang="en-US" sz="4400" dirty="0"/>
              <a:t>  </a:t>
            </a:r>
            <a:r>
              <a:rPr lang="en-US" sz="4400" dirty="0">
                <a:latin typeface="Times New Roman" charset="0"/>
              </a:rPr>
              <a:t>How can genes be genetically altered?</a:t>
            </a:r>
            <a:br>
              <a:rPr lang="en-US" sz="4400" b="1" dirty="0">
                <a:latin typeface="Times New Roman" charset="0"/>
                <a:cs typeface="+mj-cs"/>
              </a:rPr>
            </a:br>
            <a:br>
              <a:rPr lang="en-US" sz="4400" b="1" dirty="0">
                <a:latin typeface="Times New Roman" charset="0"/>
                <a:cs typeface="+mj-cs"/>
              </a:rPr>
            </a:br>
            <a:r>
              <a:rPr lang="en-US" sz="4400" b="1" dirty="0">
                <a:latin typeface="Times New Roman" charset="0"/>
                <a:cs typeface="+mj-cs"/>
              </a:rPr>
              <a:t>Do Now:</a:t>
            </a:r>
            <a:br>
              <a:rPr lang="en-US" sz="4400" b="1" dirty="0">
                <a:latin typeface="Times New Roman" charset="0"/>
                <a:cs typeface="+mj-cs"/>
              </a:rPr>
            </a:br>
            <a:r>
              <a:rPr lang="en-US" sz="4400" dirty="0">
                <a:latin typeface="Times New Roman" charset="0"/>
                <a:cs typeface="+mj-cs"/>
              </a:rPr>
              <a:t>1. How is a clone different from a duplicate?</a:t>
            </a:r>
            <a:br>
              <a:rPr lang="en-US" sz="4400" dirty="0">
                <a:latin typeface="Times New Roman" charset="0"/>
                <a:cs typeface="+mj-cs"/>
              </a:rPr>
            </a:br>
            <a:r>
              <a:rPr lang="en-US" sz="4400" dirty="0">
                <a:latin typeface="Times New Roman" charset="0"/>
                <a:cs typeface="+mj-cs"/>
              </a:rPr>
              <a:t>2. What is one argument for cloning?</a:t>
            </a:r>
            <a:br>
              <a:rPr lang="en-US" sz="4400" dirty="0">
                <a:latin typeface="Times New Roman" charset="0"/>
                <a:cs typeface="+mj-cs"/>
              </a:rPr>
            </a:br>
            <a:r>
              <a:rPr lang="en-US" sz="4400" dirty="0">
                <a:latin typeface="Times New Roman" charset="0"/>
                <a:cs typeface="+mj-cs"/>
              </a:rPr>
              <a:t>3. What is one argument against cloning?</a:t>
            </a:r>
          </a:p>
        </p:txBody>
      </p:sp>
      <p:pic>
        <p:nvPicPr>
          <p:cNvPr id="180226" name="Picture 8" descr="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10" descr="TEM of a Cell Nucl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r>
              <a:rPr lang="en-US" b="1">
                <a:latin typeface="Times New Roman" charset="0"/>
                <a:cs typeface="+mj-cs"/>
              </a:rPr>
              <a:t>Review:</a:t>
            </a:r>
            <a:r>
              <a:rPr lang="en-US" sz="5400">
                <a:cs typeface="+mj-cs"/>
              </a:rPr>
              <a:t> </a:t>
            </a:r>
            <a:r>
              <a:rPr lang="en-US" b="1">
                <a:latin typeface="Times New Roman" charset="0"/>
                <a:cs typeface="+mj-cs"/>
              </a:rPr>
              <a:t>Genes</a:t>
            </a:r>
          </a:p>
        </p:txBody>
      </p:sp>
      <p:pic>
        <p:nvPicPr>
          <p:cNvPr id="23558" name="Picture 6" descr="Gene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600200"/>
            <a:ext cx="3200400" cy="1905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3560" name="Text Box 8"/>
          <p:cNvSpPr txBox="1">
            <a:spLocks noChangeArrowheads="1"/>
          </p:cNvSpPr>
          <p:nvPr/>
        </p:nvSpPr>
        <p:spPr bwMode="auto">
          <a:xfrm>
            <a:off x="228600" y="4343400"/>
            <a:ext cx="87630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buFontTx/>
              <a:buChar char="•"/>
              <a:defRPr/>
            </a:pPr>
            <a:r>
              <a:rPr lang="en-US" sz="3700" dirty="0">
                <a:cs typeface="+mn-cs"/>
              </a:rPr>
              <a:t> A gene is a sequence of DNA on a chromosome that codes for ONE protein.  Together, these proteins determine your traits.</a:t>
            </a:r>
          </a:p>
        </p:txBody>
      </p:sp>
      <p:pic>
        <p:nvPicPr>
          <p:cNvPr id="181252" name="Picture 0" descr="chromosome"/>
          <p:cNvPicPr>
            <a:picLocks noChangeAspect="1" noChangeArrowheads="1"/>
          </p:cNvPicPr>
          <p:nvPr/>
        </p:nvPicPr>
        <p:blipFill>
          <a:blip r:embed="rId3">
            <a:extLst>
              <a:ext uri="{28A0092B-C50C-407E-A947-70E740481C1C}">
                <a14:useLocalDpi xmlns:a14="http://schemas.microsoft.com/office/drawing/2010/main" val="0"/>
              </a:ext>
            </a:extLst>
          </a:blip>
          <a:srcRect r="15312"/>
          <a:stretch>
            <a:fillRect/>
          </a:stretch>
        </p:blipFill>
        <p:spPr bwMode="auto">
          <a:xfrm>
            <a:off x="6400800" y="1295400"/>
            <a:ext cx="2447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1" name="Line 1"/>
          <p:cNvSpPr>
            <a:spLocks noChangeShapeType="1"/>
          </p:cNvSpPr>
          <p:nvPr/>
        </p:nvSpPr>
        <p:spPr bwMode="auto">
          <a:xfrm>
            <a:off x="3810000" y="28194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76802" name="Text Box 2"/>
          <p:cNvSpPr txBox="1">
            <a:spLocks noChangeArrowheads="1"/>
          </p:cNvSpPr>
          <p:nvPr/>
        </p:nvSpPr>
        <p:spPr bwMode="auto">
          <a:xfrm>
            <a:off x="3997325" y="2057400"/>
            <a:ext cx="118586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Gene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ppt_x"/>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sz="quarter"/>
          </p:nvPr>
        </p:nvSpPr>
        <p:spPr/>
        <p:txBody>
          <a:bodyPr/>
          <a:lstStyle/>
          <a:p>
            <a:pPr eaLnBrk="1" hangingPunct="1">
              <a:defRPr/>
            </a:pPr>
            <a:r>
              <a:rPr lang="en-US" b="1">
                <a:latin typeface="Times New Roman" charset="0"/>
                <a:cs typeface="+mj-cs"/>
              </a:rPr>
              <a:t>Genetic Engineering</a:t>
            </a:r>
          </a:p>
        </p:txBody>
      </p:sp>
      <p:pic>
        <p:nvPicPr>
          <p:cNvPr id="75786" name="Picture 10" descr="Genetic Engineering?">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2400" y="4495800"/>
            <a:ext cx="2743200" cy="2209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5783" name="Picture 7" descr="spiderman2_finalposte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086600" y="1447800"/>
            <a:ext cx="1676400" cy="167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82276" name="Picture 4" descr="spi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1981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AutoShape 5"/>
          <p:cNvSpPr>
            <a:spLocks noChangeArrowheads="1"/>
          </p:cNvSpPr>
          <p:nvPr/>
        </p:nvSpPr>
        <p:spPr bwMode="auto">
          <a:xfrm>
            <a:off x="2133600" y="1828800"/>
            <a:ext cx="990600" cy="914400"/>
          </a:xfrm>
          <a:prstGeom prst="plus">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pic>
        <p:nvPicPr>
          <p:cNvPr id="182278" name="Picture 6" descr="tobey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371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AutoShape 8"/>
          <p:cNvSpPr>
            <a:spLocks noChangeArrowheads="1"/>
          </p:cNvSpPr>
          <p:nvPr/>
        </p:nvSpPr>
        <p:spPr bwMode="auto">
          <a:xfrm>
            <a:off x="5715000" y="1905000"/>
            <a:ext cx="990600" cy="838200"/>
          </a:xfrm>
          <a:prstGeom prst="rightArrow">
            <a:avLst>
              <a:gd name="adj1" fmla="val 50000"/>
              <a:gd name="adj2" fmla="val 29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75785" name="Text Box 9"/>
          <p:cNvSpPr txBox="1">
            <a:spLocks noChangeArrowheads="1"/>
          </p:cNvSpPr>
          <p:nvPr/>
        </p:nvSpPr>
        <p:spPr bwMode="auto">
          <a:xfrm>
            <a:off x="152400" y="3276600"/>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buFontTx/>
              <a:buChar char="•"/>
              <a:defRPr/>
            </a:pPr>
            <a:r>
              <a:rPr lang="en-US" sz="3700" b="1" dirty="0">
                <a:cs typeface="+mn-cs"/>
              </a:rPr>
              <a:t> Genetic Engineering</a:t>
            </a:r>
            <a:r>
              <a:rPr lang="en-US" sz="3700" dirty="0">
                <a:cs typeface="+mn-cs"/>
              </a:rPr>
              <a:t> is a process that is </a:t>
            </a:r>
          </a:p>
          <a:p>
            <a:pPr algn="ctr">
              <a:defRPr/>
            </a:pPr>
            <a:r>
              <a:rPr lang="en-US" sz="3700" dirty="0">
                <a:cs typeface="+mn-cs"/>
              </a:rPr>
              <a:t>used to </a:t>
            </a:r>
            <a:r>
              <a:rPr lang="en-US" sz="3700" b="1" dirty="0">
                <a:cs typeface="+mn-cs"/>
              </a:rPr>
              <a:t>alter</a:t>
            </a:r>
            <a:r>
              <a:rPr lang="en-US" sz="3700" dirty="0">
                <a:cs typeface="+mn-cs"/>
              </a:rPr>
              <a:t> the </a:t>
            </a:r>
            <a:r>
              <a:rPr lang="en-US" sz="3700" b="1" dirty="0">
                <a:cs typeface="+mn-cs"/>
              </a:rPr>
              <a:t>genetic instructions</a:t>
            </a:r>
            <a:r>
              <a:rPr lang="en-US" sz="3700" dirty="0">
                <a:cs typeface="+mn-cs"/>
              </a:rPr>
              <a:t> of an organism.</a:t>
            </a:r>
          </a:p>
        </p:txBody>
      </p:sp>
      <p:pic>
        <p:nvPicPr>
          <p:cNvPr id="182281" name="Picture 11" descr="The Churkendoo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495800"/>
            <a:ext cx="24384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304800"/>
            <a:ext cx="7772400" cy="1143000"/>
          </a:xfrm>
        </p:spPr>
        <p:txBody>
          <a:bodyPr/>
          <a:lstStyle/>
          <a:p>
            <a:pPr eaLnBrk="1" hangingPunct="1">
              <a:defRPr/>
            </a:pPr>
            <a:r>
              <a:rPr lang="en-US" b="1" dirty="0">
                <a:latin typeface="Times New Roman" charset="0"/>
                <a:cs typeface="+mj-cs"/>
              </a:rPr>
              <a:t>Why would altering DNA affect our traits?</a:t>
            </a:r>
          </a:p>
        </p:txBody>
      </p:sp>
      <p:sp>
        <p:nvSpPr>
          <p:cNvPr id="18439" name="Text Box 7"/>
          <p:cNvSpPr txBox="1">
            <a:spLocks noChangeArrowheads="1"/>
          </p:cNvSpPr>
          <p:nvPr/>
        </p:nvSpPr>
        <p:spPr bwMode="auto">
          <a:xfrm>
            <a:off x="4114800" y="2133600"/>
            <a:ext cx="4656138"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buFontTx/>
              <a:buChar char="•"/>
              <a:defRPr/>
            </a:pPr>
            <a:r>
              <a:rPr lang="en-US" sz="4100" dirty="0">
                <a:cs typeface="+mn-cs"/>
              </a:rPr>
              <a:t> </a:t>
            </a:r>
            <a:r>
              <a:rPr lang="en-US" sz="3700" dirty="0">
                <a:cs typeface="+mn-cs"/>
              </a:rPr>
              <a:t>DNA codes for the proteins that determine our traits.</a:t>
            </a:r>
          </a:p>
          <a:p>
            <a:pPr algn="ctr">
              <a:buFontTx/>
              <a:buChar char="•"/>
              <a:defRPr/>
            </a:pPr>
            <a:r>
              <a:rPr lang="en-US" sz="3700" dirty="0">
                <a:cs typeface="+mn-cs"/>
              </a:rPr>
              <a:t> Change the DNA, change the protein (trait)</a:t>
            </a:r>
          </a:p>
        </p:txBody>
      </p:sp>
      <p:pic>
        <p:nvPicPr>
          <p:cNvPr id="183299" name="Picture 10" descr="dnar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27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1+#ppt_w/2"/>
                                          </p:val>
                                        </p:tav>
                                        <p:tav tm="100000">
                                          <p:val>
                                            <p:strVal val="#ppt_x"/>
                                          </p:val>
                                        </p:tav>
                                      </p:tavLst>
                                    </p:anim>
                                    <p:anim calcmode="lin" valueType="num">
                                      <p:cBhvr additive="base">
                                        <p:cTn id="8"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pPr eaLnBrk="1" hangingPunct="1">
              <a:defRPr/>
            </a:pPr>
            <a:r>
              <a:rPr lang="en-US" b="1">
                <a:latin typeface="Times New Roman" charset="0"/>
                <a:cs typeface="+mj-cs"/>
              </a:rPr>
              <a:t>How is DNA altered?</a:t>
            </a:r>
          </a:p>
        </p:txBody>
      </p:sp>
      <p:sp>
        <p:nvSpPr>
          <p:cNvPr id="31748" name="Oval 4"/>
          <p:cNvSpPr>
            <a:spLocks noChangeArrowheads="1"/>
          </p:cNvSpPr>
          <p:nvPr/>
        </p:nvSpPr>
        <p:spPr bwMode="auto">
          <a:xfrm>
            <a:off x="609600" y="4419600"/>
            <a:ext cx="1905000" cy="1828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endParaRPr lang="en-US">
              <a:solidFill>
                <a:srgbClr val="FF0000"/>
              </a:solidFill>
              <a:cs typeface="+mn-cs"/>
            </a:endParaRPr>
          </a:p>
          <a:p>
            <a:pPr algn="ctr">
              <a:defRPr/>
            </a:pPr>
            <a:r>
              <a:rPr lang="en-US" sz="1900">
                <a:solidFill>
                  <a:srgbClr val="FF0000"/>
                </a:solidFill>
                <a:cs typeface="+mn-cs"/>
              </a:rPr>
              <a:t>…AGTTATTC…</a:t>
            </a:r>
          </a:p>
          <a:p>
            <a:pPr algn="ctr">
              <a:defRPr/>
            </a:pPr>
            <a:r>
              <a:rPr lang="en-US" sz="1900">
                <a:solidFill>
                  <a:srgbClr val="FF0000"/>
                </a:solidFill>
                <a:cs typeface="+mn-cs"/>
              </a:rPr>
              <a:t>…TCAATAAG…</a:t>
            </a:r>
          </a:p>
          <a:p>
            <a:pPr algn="ctr">
              <a:defRPr/>
            </a:pPr>
            <a:endParaRPr lang="en-US">
              <a:cs typeface="+mn-cs"/>
            </a:endParaRPr>
          </a:p>
        </p:txBody>
      </p:sp>
      <p:sp>
        <p:nvSpPr>
          <p:cNvPr id="31751" name="Text Box 7"/>
          <p:cNvSpPr txBox="1">
            <a:spLocks noChangeArrowheads="1"/>
          </p:cNvSpPr>
          <p:nvPr/>
        </p:nvSpPr>
        <p:spPr bwMode="auto">
          <a:xfrm>
            <a:off x="160338" y="1274763"/>
            <a:ext cx="90598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en-US" sz="3700" u="sng" dirty="0">
                <a:latin typeface="Times New Roman" charset="0"/>
                <a:cs typeface="+mn-cs"/>
              </a:rPr>
              <a:t>Step 1</a:t>
            </a:r>
            <a:r>
              <a:rPr lang="en-US" sz="3700" dirty="0">
                <a:latin typeface="Times New Roman" charset="0"/>
                <a:cs typeface="+mn-cs"/>
              </a:rPr>
              <a:t>:  Desired DNA is first extracted (removed)</a:t>
            </a:r>
          </a:p>
          <a:p>
            <a:pPr algn="ctr">
              <a:defRPr/>
            </a:pPr>
            <a:r>
              <a:rPr lang="en-US" sz="3700" dirty="0">
                <a:latin typeface="Times New Roman" charset="0"/>
                <a:cs typeface="+mn-cs"/>
              </a:rPr>
              <a:t>from cells.</a:t>
            </a:r>
          </a:p>
        </p:txBody>
      </p:sp>
      <p:sp>
        <p:nvSpPr>
          <p:cNvPr id="31752" name="Line 8"/>
          <p:cNvSpPr>
            <a:spLocks noChangeShapeType="1"/>
          </p:cNvSpPr>
          <p:nvPr/>
        </p:nvSpPr>
        <p:spPr bwMode="auto">
          <a:xfrm>
            <a:off x="533400" y="4191000"/>
            <a:ext cx="38100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1753" name="Text Box 9"/>
          <p:cNvSpPr txBox="1">
            <a:spLocks noChangeArrowheads="1"/>
          </p:cNvSpPr>
          <p:nvPr/>
        </p:nvSpPr>
        <p:spPr bwMode="auto">
          <a:xfrm>
            <a:off x="7391400" y="4343400"/>
            <a:ext cx="6985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1900" b="1">
                <a:solidFill>
                  <a:srgbClr val="FF0000"/>
                </a:solidFill>
                <a:cs typeface="+mn-cs"/>
              </a:rPr>
              <a:t>DNA</a:t>
            </a:r>
          </a:p>
        </p:txBody>
      </p:sp>
      <p:sp>
        <p:nvSpPr>
          <p:cNvPr id="31754" name="Text Box 10"/>
          <p:cNvSpPr txBox="1">
            <a:spLocks noChangeArrowheads="1"/>
          </p:cNvSpPr>
          <p:nvPr/>
        </p:nvSpPr>
        <p:spPr bwMode="auto">
          <a:xfrm>
            <a:off x="1066800" y="4038600"/>
            <a:ext cx="10096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1900" b="1">
                <a:cs typeface="+mn-cs"/>
              </a:rPr>
              <a:t>Nucleus</a:t>
            </a:r>
          </a:p>
        </p:txBody>
      </p:sp>
      <p:sp>
        <p:nvSpPr>
          <p:cNvPr id="31756" name="Line 12"/>
          <p:cNvSpPr>
            <a:spLocks noChangeShapeType="1"/>
          </p:cNvSpPr>
          <p:nvPr/>
        </p:nvSpPr>
        <p:spPr bwMode="auto">
          <a:xfrm>
            <a:off x="2667000" y="5257800"/>
            <a:ext cx="121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1757" name="Oval 13"/>
          <p:cNvSpPr>
            <a:spLocks noChangeArrowheads="1"/>
          </p:cNvSpPr>
          <p:nvPr/>
        </p:nvSpPr>
        <p:spPr bwMode="auto">
          <a:xfrm>
            <a:off x="4038600" y="4267200"/>
            <a:ext cx="1981200" cy="1981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endParaRPr lang="en-US">
              <a:cs typeface="+mn-cs"/>
            </a:endParaRPr>
          </a:p>
          <a:p>
            <a:pPr algn="ctr">
              <a:defRPr/>
            </a:pPr>
            <a:endParaRPr lang="en-US">
              <a:cs typeface="+mn-cs"/>
            </a:endParaRPr>
          </a:p>
          <a:p>
            <a:pPr algn="ctr">
              <a:defRPr/>
            </a:pPr>
            <a:endParaRPr lang="en-US">
              <a:cs typeface="+mn-cs"/>
            </a:endParaRPr>
          </a:p>
        </p:txBody>
      </p:sp>
      <p:sp>
        <p:nvSpPr>
          <p:cNvPr id="31758" name="Text Box 14"/>
          <p:cNvSpPr txBox="1">
            <a:spLocks noChangeArrowheads="1"/>
          </p:cNvSpPr>
          <p:nvPr/>
        </p:nvSpPr>
        <p:spPr bwMode="auto">
          <a:xfrm>
            <a:off x="6172200" y="4953000"/>
            <a:ext cx="4524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a:t>
            </a:r>
          </a:p>
        </p:txBody>
      </p:sp>
      <p:sp>
        <p:nvSpPr>
          <p:cNvPr id="31759" name="Rectangle 15"/>
          <p:cNvSpPr>
            <a:spLocks noChangeArrowheads="1"/>
          </p:cNvSpPr>
          <p:nvPr/>
        </p:nvSpPr>
        <p:spPr bwMode="auto">
          <a:xfrm>
            <a:off x="6858000" y="4953000"/>
            <a:ext cx="19050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1900">
                <a:solidFill>
                  <a:srgbClr val="FF0000"/>
                </a:solidFill>
                <a:cs typeface="+mn-cs"/>
              </a:rPr>
              <a:t>…AGTTATT…</a:t>
            </a:r>
          </a:p>
          <a:p>
            <a:pPr>
              <a:defRPr/>
            </a:pPr>
            <a:r>
              <a:rPr lang="en-US" sz="1900">
                <a:solidFill>
                  <a:srgbClr val="FF0000"/>
                </a:solidFill>
                <a:cs typeface="+mn-cs"/>
              </a:rPr>
              <a:t>…TCAATAA…</a:t>
            </a:r>
          </a:p>
        </p:txBody>
      </p:sp>
      <p:sp>
        <p:nvSpPr>
          <p:cNvPr id="31760" name="Text Box 16"/>
          <p:cNvSpPr txBox="1">
            <a:spLocks noChangeArrowheads="1"/>
          </p:cNvSpPr>
          <p:nvPr/>
        </p:nvSpPr>
        <p:spPr bwMode="auto">
          <a:xfrm>
            <a:off x="4419600" y="3886200"/>
            <a:ext cx="10096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1900" b="1">
                <a:cs typeface="+mn-cs"/>
              </a:rPr>
              <a:t>Nucleus</a:t>
            </a:r>
          </a:p>
        </p:txBody>
      </p:sp>
      <p:sp>
        <p:nvSpPr>
          <p:cNvPr id="31761" name="Text Box 17"/>
          <p:cNvSpPr txBox="1">
            <a:spLocks noChangeArrowheads="1"/>
          </p:cNvSpPr>
          <p:nvPr/>
        </p:nvSpPr>
        <p:spPr bwMode="auto">
          <a:xfrm>
            <a:off x="228600" y="3810000"/>
            <a:ext cx="6985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1900" b="1">
                <a:solidFill>
                  <a:srgbClr val="FF0000"/>
                </a:solidFill>
                <a:cs typeface="+mn-cs"/>
              </a:rPr>
              <a:t>DNA</a:t>
            </a:r>
          </a:p>
        </p:txBody>
      </p:sp>
      <p:pic>
        <p:nvPicPr>
          <p:cNvPr id="184333" name="Picture 19" descr="helixes3"/>
          <p:cNvPicPr>
            <a:picLocks noChangeAspect="1" noChangeArrowheads="1"/>
          </p:cNvPicPr>
          <p:nvPr/>
        </p:nvPicPr>
        <p:blipFill>
          <a:blip r:embed="rId2">
            <a:extLst>
              <a:ext uri="{28A0092B-C50C-407E-A947-70E740481C1C}">
                <a14:useLocalDpi xmlns:a14="http://schemas.microsoft.com/office/drawing/2010/main" val="0"/>
              </a:ext>
            </a:extLst>
          </a:blip>
          <a:srcRect l="52234"/>
          <a:stretch>
            <a:fillRect/>
          </a:stretch>
        </p:blipFill>
        <p:spPr bwMode="auto">
          <a:xfrm>
            <a:off x="6019800" y="2133600"/>
            <a:ext cx="2647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4" name="Picture 20" descr="helixes3"/>
          <p:cNvPicPr>
            <a:picLocks noChangeAspect="1" noChangeArrowheads="1"/>
          </p:cNvPicPr>
          <p:nvPr/>
        </p:nvPicPr>
        <p:blipFill>
          <a:blip r:embed="rId2">
            <a:extLst>
              <a:ext uri="{28A0092B-C50C-407E-A947-70E740481C1C}">
                <a14:useLocalDpi xmlns:a14="http://schemas.microsoft.com/office/drawing/2010/main" val="0"/>
              </a:ext>
            </a:extLst>
          </a:blip>
          <a:srcRect t="10159" r="51891" b="21269"/>
          <a:stretch>
            <a:fillRect/>
          </a:stretch>
        </p:blipFill>
        <p:spPr bwMode="auto">
          <a:xfrm>
            <a:off x="304800" y="2133600"/>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0-#ppt_w/2"/>
                                          </p:val>
                                        </p:tav>
                                        <p:tav tm="100000">
                                          <p:val>
                                            <p:strVal val="#ppt_x"/>
                                          </p:val>
                                        </p:tav>
                                      </p:tavLst>
                                    </p:anim>
                                    <p:anim calcmode="lin" valueType="num">
                                      <p:cBhvr additive="base">
                                        <p:cTn id="8" dur="500" fill="hold"/>
                                        <p:tgtEl>
                                          <p:spTgt spid="317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143000"/>
          </a:xfrm>
        </p:spPr>
        <p:txBody>
          <a:bodyPr/>
          <a:lstStyle/>
          <a:p>
            <a:pPr eaLnBrk="1" hangingPunct="1">
              <a:defRPr/>
            </a:pPr>
            <a:r>
              <a:rPr lang="en-US" b="1">
                <a:latin typeface="Times New Roman" charset="0"/>
                <a:cs typeface="+mj-cs"/>
              </a:rPr>
              <a:t>How is DNA altered?</a:t>
            </a:r>
          </a:p>
        </p:txBody>
      </p:sp>
      <p:pic>
        <p:nvPicPr>
          <p:cNvPr id="33801" name="Picture 9" descr="Scisso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0" y="2286000"/>
            <a:ext cx="1828800" cy="1346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3808" name="Picture 16" descr="cylinder-key">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43400" y="5257800"/>
            <a:ext cx="24384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3797" name="Text Box 5"/>
          <p:cNvSpPr txBox="1">
            <a:spLocks noChangeArrowheads="1"/>
          </p:cNvSpPr>
          <p:nvPr/>
        </p:nvSpPr>
        <p:spPr bwMode="auto">
          <a:xfrm>
            <a:off x="152400" y="1219200"/>
            <a:ext cx="87630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en-US" sz="3700" u="sng" dirty="0">
                <a:latin typeface="Times New Roman" charset="0"/>
                <a:cs typeface="+mn-cs"/>
              </a:rPr>
              <a:t>Step 2</a:t>
            </a:r>
            <a:r>
              <a:rPr lang="en-US" sz="3700" dirty="0">
                <a:latin typeface="Times New Roman" charset="0"/>
                <a:cs typeface="+mn-cs"/>
              </a:rPr>
              <a:t>:  Desired DNA is then cut into smaller pieces with </a:t>
            </a:r>
            <a:r>
              <a:rPr lang="en-US" sz="3700" b="1" dirty="0">
                <a:latin typeface="Times New Roman" charset="0"/>
                <a:cs typeface="+mn-cs"/>
              </a:rPr>
              <a:t>Restriction Enzymes</a:t>
            </a:r>
            <a:r>
              <a:rPr lang="en-US" sz="3700" dirty="0">
                <a:latin typeface="Times New Roman" charset="0"/>
                <a:cs typeface="+mn-cs"/>
              </a:rPr>
              <a:t>.</a:t>
            </a:r>
          </a:p>
        </p:txBody>
      </p:sp>
      <p:sp>
        <p:nvSpPr>
          <p:cNvPr id="33803" name="Text Box 11"/>
          <p:cNvSpPr txBox="1">
            <a:spLocks noChangeArrowheads="1"/>
          </p:cNvSpPr>
          <p:nvPr/>
        </p:nvSpPr>
        <p:spPr bwMode="auto">
          <a:xfrm>
            <a:off x="2209800" y="3581400"/>
            <a:ext cx="6734175"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dirty="0">
                <a:cs typeface="+mn-cs"/>
              </a:rPr>
              <a:t> </a:t>
            </a:r>
            <a:r>
              <a:rPr lang="en-US" sz="3700" dirty="0">
                <a:cs typeface="+mn-cs"/>
              </a:rPr>
              <a:t>Restriction enzymes are </a:t>
            </a:r>
            <a:r>
              <a:rPr lang="ja-JP" altLang="en-US" sz="3700" dirty="0">
                <a:latin typeface="Arial"/>
                <a:cs typeface="+mn-cs"/>
              </a:rPr>
              <a:t>“</a:t>
            </a:r>
            <a:r>
              <a:rPr lang="en-US" sz="3700" dirty="0">
                <a:cs typeface="+mn-cs"/>
              </a:rPr>
              <a:t>scissor-like</a:t>
            </a:r>
            <a:r>
              <a:rPr lang="ja-JP" altLang="en-US" sz="3700" dirty="0">
                <a:latin typeface="Arial"/>
                <a:cs typeface="+mn-cs"/>
              </a:rPr>
              <a:t>”</a:t>
            </a:r>
            <a:r>
              <a:rPr lang="en-US" sz="3700" dirty="0">
                <a:cs typeface="+mn-cs"/>
              </a:rPr>
              <a:t> enzymes that recognize and cut specific sequences in the DNA.  </a:t>
            </a:r>
          </a:p>
        </p:txBody>
      </p:sp>
      <p:sp>
        <p:nvSpPr>
          <p:cNvPr id="185350" name="Picture 20" descr="en"/>
          <p:cNvSpPr>
            <a:spLocks noChangeAspect="1" noChangeArrowheads="1"/>
          </p:cNvSpPr>
          <p:nvPr/>
        </p:nvSpPr>
        <p:spPr bwMode="auto">
          <a:xfrm>
            <a:off x="228600" y="2514600"/>
            <a:ext cx="1711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0-#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803"/>
                                        </p:tgtEl>
                                        <p:attrNameLst>
                                          <p:attrName>style.visibility</p:attrName>
                                        </p:attrNameLst>
                                      </p:cBhvr>
                                      <p:to>
                                        <p:strVal val="visible"/>
                                      </p:to>
                                    </p:set>
                                    <p:anim calcmode="lin" valueType="num">
                                      <p:cBhvr additive="base">
                                        <p:cTn id="13" dur="500" fill="hold"/>
                                        <p:tgtEl>
                                          <p:spTgt spid="33803"/>
                                        </p:tgtEl>
                                        <p:attrNameLst>
                                          <p:attrName>ppt_x</p:attrName>
                                        </p:attrNameLst>
                                      </p:cBhvr>
                                      <p:tavLst>
                                        <p:tav tm="0">
                                          <p:val>
                                            <p:strVal val="1+#ppt_w/2"/>
                                          </p:val>
                                        </p:tav>
                                        <p:tav tm="100000">
                                          <p:val>
                                            <p:strVal val="#ppt_x"/>
                                          </p:val>
                                        </p:tav>
                                      </p:tavLst>
                                    </p:anim>
                                    <p:anim calcmode="lin" valueType="num">
                                      <p:cBhvr additive="base">
                                        <p:cTn id="14" dur="500" fill="hold"/>
                                        <p:tgtEl>
                                          <p:spTgt spid="33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803"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defRPr/>
            </a:pPr>
            <a:r>
              <a:rPr lang="en-US" b="1">
                <a:latin typeface="Times New Roman" charset="0"/>
                <a:cs typeface="+mj-cs"/>
              </a:rPr>
              <a:t>What base sequences were these Restriction Enzymes specific for?</a:t>
            </a:r>
          </a:p>
        </p:txBody>
      </p:sp>
      <p:sp>
        <p:nvSpPr>
          <p:cNvPr id="39943" name="Text Box 7"/>
          <p:cNvSpPr txBox="1">
            <a:spLocks noChangeArrowheads="1"/>
          </p:cNvSpPr>
          <p:nvPr/>
        </p:nvSpPr>
        <p:spPr bwMode="auto">
          <a:xfrm>
            <a:off x="457200" y="4191000"/>
            <a:ext cx="2159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GCATTACGTT</a:t>
            </a:r>
          </a:p>
          <a:p>
            <a:pPr>
              <a:defRPr/>
            </a:pPr>
            <a:r>
              <a:rPr lang="en-US">
                <a:cs typeface="+mn-cs"/>
              </a:rPr>
              <a:t>CGTAATGCAA</a:t>
            </a:r>
          </a:p>
        </p:txBody>
      </p:sp>
      <p:sp>
        <p:nvSpPr>
          <p:cNvPr id="39947" name="Text Box 11"/>
          <p:cNvSpPr txBox="1">
            <a:spLocks noChangeArrowheads="1"/>
          </p:cNvSpPr>
          <p:nvPr/>
        </p:nvSpPr>
        <p:spPr bwMode="auto">
          <a:xfrm>
            <a:off x="4648200" y="4267200"/>
            <a:ext cx="35702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G       CATTACGTT</a:t>
            </a:r>
          </a:p>
          <a:p>
            <a:pPr>
              <a:defRPr/>
            </a:pPr>
            <a:r>
              <a:rPr lang="en-US">
                <a:cs typeface="+mn-cs"/>
              </a:rPr>
              <a:t>       CGTAATG            CAA</a:t>
            </a:r>
          </a:p>
        </p:txBody>
      </p:sp>
      <p:sp>
        <p:nvSpPr>
          <p:cNvPr id="39949" name="Text Box 13"/>
          <p:cNvSpPr txBox="1">
            <a:spLocks noChangeArrowheads="1"/>
          </p:cNvSpPr>
          <p:nvPr/>
        </p:nvSpPr>
        <p:spPr bwMode="auto">
          <a:xfrm>
            <a:off x="4343400" y="5791200"/>
            <a:ext cx="781050" cy="569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b="1">
                <a:cs typeface="+mn-cs"/>
              </a:rPr>
              <a:t>GC</a:t>
            </a:r>
          </a:p>
        </p:txBody>
      </p:sp>
      <p:sp>
        <p:nvSpPr>
          <p:cNvPr id="39950" name="Rectangle 14"/>
          <p:cNvSpPr>
            <a:spLocks noChangeArrowheads="1"/>
          </p:cNvSpPr>
          <p:nvPr/>
        </p:nvSpPr>
        <p:spPr bwMode="auto">
          <a:xfrm>
            <a:off x="457200" y="2133600"/>
            <a:ext cx="2286000" cy="800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b="1">
                <a:cs typeface="+mn-cs"/>
              </a:rPr>
              <a:t>AG</a:t>
            </a:r>
            <a:r>
              <a:rPr lang="en-US" b="1">
                <a:solidFill>
                  <a:srgbClr val="FF0000"/>
                </a:solidFill>
                <a:cs typeface="+mn-cs"/>
              </a:rPr>
              <a:t>TTATTC</a:t>
            </a:r>
            <a:endParaRPr lang="en-US">
              <a:solidFill>
                <a:srgbClr val="FF0000"/>
              </a:solidFill>
              <a:cs typeface="+mn-cs"/>
            </a:endParaRPr>
          </a:p>
          <a:p>
            <a:pPr>
              <a:defRPr/>
            </a:pPr>
            <a:r>
              <a:rPr lang="en-US" b="1">
                <a:solidFill>
                  <a:srgbClr val="FF0000"/>
                </a:solidFill>
                <a:cs typeface="+mn-cs"/>
              </a:rPr>
              <a:t>TCAATA</a:t>
            </a:r>
            <a:r>
              <a:rPr lang="en-US" b="1">
                <a:cs typeface="+mn-cs"/>
              </a:rPr>
              <a:t>AG</a:t>
            </a:r>
            <a:endParaRPr lang="en-US">
              <a:cs typeface="+mn-cs"/>
            </a:endParaRPr>
          </a:p>
        </p:txBody>
      </p:sp>
      <p:sp>
        <p:nvSpPr>
          <p:cNvPr id="39951" name="Line 15"/>
          <p:cNvSpPr>
            <a:spLocks noChangeShapeType="1"/>
          </p:cNvSpPr>
          <p:nvPr/>
        </p:nvSpPr>
        <p:spPr bwMode="auto">
          <a:xfrm>
            <a:off x="2438400" y="2590800"/>
            <a:ext cx="15240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9952" name="Text Box 16"/>
          <p:cNvSpPr txBox="1">
            <a:spLocks noChangeArrowheads="1"/>
          </p:cNvSpPr>
          <p:nvPr/>
        </p:nvSpPr>
        <p:spPr bwMode="auto">
          <a:xfrm>
            <a:off x="4572000" y="2286000"/>
            <a:ext cx="36591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b="1">
                <a:cs typeface="+mn-cs"/>
              </a:rPr>
              <a:t>A</a:t>
            </a:r>
            <a:r>
              <a:rPr lang="en-US">
                <a:cs typeface="+mn-cs"/>
              </a:rPr>
              <a:t>           </a:t>
            </a:r>
            <a:r>
              <a:rPr lang="en-US" b="1">
                <a:cs typeface="+mn-cs"/>
              </a:rPr>
              <a:t>G</a:t>
            </a:r>
            <a:r>
              <a:rPr lang="en-US" b="1">
                <a:solidFill>
                  <a:srgbClr val="FF0000"/>
                </a:solidFill>
                <a:cs typeface="+mn-cs"/>
              </a:rPr>
              <a:t>TTATTC</a:t>
            </a:r>
            <a:endParaRPr lang="en-US">
              <a:solidFill>
                <a:srgbClr val="FF0000"/>
              </a:solidFill>
              <a:cs typeface="+mn-cs"/>
            </a:endParaRPr>
          </a:p>
          <a:p>
            <a:pPr>
              <a:defRPr/>
            </a:pPr>
            <a:r>
              <a:rPr lang="en-US">
                <a:solidFill>
                  <a:srgbClr val="FF0000"/>
                </a:solidFill>
                <a:cs typeface="+mn-cs"/>
              </a:rPr>
              <a:t>           </a:t>
            </a:r>
            <a:r>
              <a:rPr lang="en-US" b="1">
                <a:solidFill>
                  <a:srgbClr val="FF0000"/>
                </a:solidFill>
                <a:cs typeface="+mn-cs"/>
              </a:rPr>
              <a:t>TCAATA</a:t>
            </a:r>
            <a:r>
              <a:rPr lang="en-US" b="1">
                <a:cs typeface="+mn-cs"/>
              </a:rPr>
              <a:t>A</a:t>
            </a:r>
            <a:r>
              <a:rPr lang="en-US" b="1">
                <a:solidFill>
                  <a:srgbClr val="FF0000"/>
                </a:solidFill>
                <a:cs typeface="+mn-cs"/>
              </a:rPr>
              <a:t>  </a:t>
            </a:r>
            <a:r>
              <a:rPr lang="en-US">
                <a:solidFill>
                  <a:srgbClr val="FF0000"/>
                </a:solidFill>
                <a:cs typeface="+mn-cs"/>
              </a:rPr>
              <a:t>            </a:t>
            </a:r>
            <a:r>
              <a:rPr lang="en-US" b="1">
                <a:cs typeface="+mn-cs"/>
              </a:rPr>
              <a:t>G</a:t>
            </a:r>
            <a:endParaRPr lang="en-US">
              <a:cs typeface="+mn-cs"/>
            </a:endParaRPr>
          </a:p>
        </p:txBody>
      </p:sp>
      <p:sp>
        <p:nvSpPr>
          <p:cNvPr id="39954" name="Text Box 18"/>
          <p:cNvSpPr txBox="1">
            <a:spLocks noChangeArrowheads="1"/>
          </p:cNvSpPr>
          <p:nvPr/>
        </p:nvSpPr>
        <p:spPr bwMode="auto">
          <a:xfrm>
            <a:off x="4343400" y="3124200"/>
            <a:ext cx="781050" cy="569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b="1">
                <a:cs typeface="+mn-cs"/>
              </a:rPr>
              <a:t>AG</a:t>
            </a:r>
          </a:p>
        </p:txBody>
      </p:sp>
      <p:sp>
        <p:nvSpPr>
          <p:cNvPr id="39955" name="Line 19"/>
          <p:cNvSpPr>
            <a:spLocks noChangeShapeType="1"/>
          </p:cNvSpPr>
          <p:nvPr/>
        </p:nvSpPr>
        <p:spPr bwMode="auto">
          <a:xfrm>
            <a:off x="2743200" y="4572000"/>
            <a:ext cx="15240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54"/>
                                        </p:tgtEl>
                                        <p:attrNameLst>
                                          <p:attrName>style.visibility</p:attrName>
                                        </p:attrNameLst>
                                      </p:cBhvr>
                                      <p:to>
                                        <p:strVal val="visible"/>
                                      </p:to>
                                    </p:set>
                                    <p:animEffect transition="in" filter="dissolve">
                                      <p:cBhvr>
                                        <p:cTn id="7" dur="500"/>
                                        <p:tgtEl>
                                          <p:spTgt spid="39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49"/>
                                        </p:tgtEl>
                                        <p:attrNameLst>
                                          <p:attrName>style.visibility</p:attrName>
                                        </p:attrNameLst>
                                      </p:cBhvr>
                                      <p:to>
                                        <p:strVal val="visible"/>
                                      </p:to>
                                    </p:set>
                                    <p:animEffect transition="in" filter="dissolve">
                                      <p:cBhvr>
                                        <p:cTn id="12" dur="5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animBg="1"/>
      <p:bldP spid="3995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eaLnBrk="1" hangingPunct="1">
              <a:defRPr/>
            </a:pPr>
            <a:r>
              <a:rPr lang="en-US" b="1">
                <a:latin typeface="Times New Roman" charset="0"/>
                <a:cs typeface="+mj-cs"/>
              </a:rPr>
              <a:t>How is DNA altered?</a:t>
            </a:r>
          </a:p>
        </p:txBody>
      </p:sp>
      <p:pic>
        <p:nvPicPr>
          <p:cNvPr id="41996" name="Picture 12" descr="Diagram of gene splic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667000"/>
            <a:ext cx="8153400" cy="3813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1998" name="Rectangle 14"/>
          <p:cNvSpPr>
            <a:spLocks noChangeArrowheads="1"/>
          </p:cNvSpPr>
          <p:nvPr/>
        </p:nvSpPr>
        <p:spPr bwMode="auto">
          <a:xfrm>
            <a:off x="304800" y="1447800"/>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sz="3700" u="sng" dirty="0">
                <a:cs typeface="+mn-cs"/>
              </a:rPr>
              <a:t>Step 3</a:t>
            </a:r>
            <a:r>
              <a:rPr lang="en-US" sz="3700" dirty="0">
                <a:cs typeface="+mn-cs"/>
              </a:rPr>
              <a:t>:  Desired DNA is combined with DNA from another organism (gene splicing).</a:t>
            </a:r>
          </a:p>
        </p:txBody>
      </p:sp>
      <p:sp>
        <p:nvSpPr>
          <p:cNvPr id="41999" name="Oval 15"/>
          <p:cNvSpPr>
            <a:spLocks noChangeArrowheads="1"/>
          </p:cNvSpPr>
          <p:nvPr/>
        </p:nvSpPr>
        <p:spPr bwMode="auto">
          <a:xfrm>
            <a:off x="5943600" y="2743200"/>
            <a:ext cx="2514600" cy="3810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8"/>
                                        </p:tgtEl>
                                        <p:attrNameLst>
                                          <p:attrName>style.visibility</p:attrName>
                                        </p:attrNameLst>
                                      </p:cBhvr>
                                      <p:to>
                                        <p:strVal val="visible"/>
                                      </p:to>
                                    </p:set>
                                    <p:anim calcmode="lin" valueType="num">
                                      <p:cBhvr additive="base">
                                        <p:cTn id="7" dur="500" fill="hold"/>
                                        <p:tgtEl>
                                          <p:spTgt spid="41998"/>
                                        </p:tgtEl>
                                        <p:attrNameLst>
                                          <p:attrName>ppt_x</p:attrName>
                                        </p:attrNameLst>
                                      </p:cBhvr>
                                      <p:tavLst>
                                        <p:tav tm="0">
                                          <p:val>
                                            <p:strVal val="0-#ppt_w/2"/>
                                          </p:val>
                                        </p:tav>
                                        <p:tav tm="100000">
                                          <p:val>
                                            <p:strVal val="#ppt_x"/>
                                          </p:val>
                                        </p:tav>
                                      </p:tavLst>
                                    </p:anim>
                                    <p:anim calcmode="lin" valueType="num">
                                      <p:cBhvr additive="base">
                                        <p:cTn id="8" dur="500" fill="hold"/>
                                        <p:tgtEl>
                                          <p:spTgt spid="419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8"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defRPr/>
            </a:pPr>
            <a:r>
              <a:rPr lang="en-US" b="1" dirty="0">
                <a:latin typeface="Times New Roman" charset="0"/>
                <a:cs typeface="+mj-cs"/>
              </a:rPr>
              <a:t>Recombinant DNA</a:t>
            </a:r>
          </a:p>
        </p:txBody>
      </p:sp>
      <p:pic>
        <p:nvPicPr>
          <p:cNvPr id="44036" name="Picture 4" descr="Diagram of gene splic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742" b="5742"/>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4040" name="Text Box 8"/>
          <p:cNvSpPr txBox="1">
            <a:spLocks noChangeArrowheads="1"/>
          </p:cNvSpPr>
          <p:nvPr/>
        </p:nvSpPr>
        <p:spPr bwMode="auto">
          <a:xfrm>
            <a:off x="17463" y="2590800"/>
            <a:ext cx="1323975"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1900" dirty="0">
                <a:cs typeface="+mn-cs"/>
              </a:rPr>
              <a:t>DNA from</a:t>
            </a:r>
          </a:p>
          <a:p>
            <a:pPr>
              <a:defRPr/>
            </a:pPr>
            <a:r>
              <a:rPr lang="en-US" sz="1900" dirty="0">
                <a:cs typeface="+mn-cs"/>
              </a:rPr>
              <a:t>Organism 1</a:t>
            </a:r>
          </a:p>
        </p:txBody>
      </p:sp>
      <p:sp>
        <p:nvSpPr>
          <p:cNvPr id="44041" name="Text Box 9"/>
          <p:cNvSpPr txBox="1">
            <a:spLocks noChangeArrowheads="1"/>
          </p:cNvSpPr>
          <p:nvPr/>
        </p:nvSpPr>
        <p:spPr bwMode="auto">
          <a:xfrm>
            <a:off x="33338" y="4724400"/>
            <a:ext cx="1323975"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1900" dirty="0">
                <a:cs typeface="+mn-cs"/>
              </a:rPr>
              <a:t>DNA from </a:t>
            </a:r>
          </a:p>
          <a:p>
            <a:pPr>
              <a:defRPr/>
            </a:pPr>
            <a:r>
              <a:rPr lang="en-US" sz="1900" dirty="0">
                <a:cs typeface="+mn-cs"/>
              </a:rPr>
              <a:t>Organism 2</a:t>
            </a:r>
          </a:p>
        </p:txBody>
      </p:sp>
      <p:sp>
        <p:nvSpPr>
          <p:cNvPr id="44043" name="Text Box 11"/>
          <p:cNvSpPr txBox="1">
            <a:spLocks noChangeArrowheads="1"/>
          </p:cNvSpPr>
          <p:nvPr/>
        </p:nvSpPr>
        <p:spPr bwMode="auto">
          <a:xfrm>
            <a:off x="6180138" y="2286000"/>
            <a:ext cx="2582862"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b="1" dirty="0">
                <a:cs typeface="+mn-cs"/>
              </a:rPr>
              <a:t>Recombinant DNA</a:t>
            </a:r>
          </a:p>
        </p:txBody>
      </p:sp>
      <p:sp>
        <p:nvSpPr>
          <p:cNvPr id="44044" name="Text Box 12"/>
          <p:cNvSpPr txBox="1">
            <a:spLocks noChangeArrowheads="1"/>
          </p:cNvSpPr>
          <p:nvPr/>
        </p:nvSpPr>
        <p:spPr bwMode="auto">
          <a:xfrm>
            <a:off x="152400" y="685800"/>
            <a:ext cx="89916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700" dirty="0">
                <a:cs typeface="+mn-cs"/>
              </a:rPr>
              <a:t> DNA that comes from two sources is made by genetic engineering.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Grp="1" noChangeArrowheads="1"/>
          </p:cNvSpPr>
          <p:nvPr>
            <p:ph type="title"/>
          </p:nvPr>
        </p:nvSpPr>
        <p:spPr>
          <a:xfrm>
            <a:off x="685800" y="304800"/>
            <a:ext cx="7772400" cy="1143000"/>
          </a:xfrm>
        </p:spPr>
        <p:txBody>
          <a:bodyPr/>
          <a:lstStyle/>
          <a:p>
            <a:pPr eaLnBrk="1" hangingPunct="1">
              <a:defRPr/>
            </a:pPr>
            <a:r>
              <a:rPr lang="en-US" b="1">
                <a:cs typeface="+mj-cs"/>
              </a:rPr>
              <a:t>Dominant or recessive?</a:t>
            </a:r>
          </a:p>
        </p:txBody>
      </p:sp>
      <p:sp>
        <p:nvSpPr>
          <p:cNvPr id="33800" name="Text Box 8"/>
          <p:cNvSpPr txBox="1">
            <a:spLocks noChangeArrowheads="1"/>
          </p:cNvSpPr>
          <p:nvPr/>
        </p:nvSpPr>
        <p:spPr bwMode="auto">
          <a:xfrm>
            <a:off x="457200" y="2057400"/>
            <a:ext cx="71628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RR– </a:t>
            </a:r>
          </a:p>
          <a:p>
            <a:pPr>
              <a:spcBef>
                <a:spcPct val="50000"/>
              </a:spcBef>
              <a:defRPr/>
            </a:pPr>
            <a:endParaRPr lang="en-US" sz="3700">
              <a:cs typeface="+mn-cs"/>
            </a:endParaRPr>
          </a:p>
          <a:p>
            <a:pPr>
              <a:spcBef>
                <a:spcPct val="50000"/>
              </a:spcBef>
              <a:defRPr/>
            </a:pPr>
            <a:r>
              <a:rPr lang="en-US" sz="3700">
                <a:cs typeface="+mn-cs"/>
              </a:rPr>
              <a:t>Rr– </a:t>
            </a:r>
          </a:p>
          <a:p>
            <a:pPr>
              <a:spcBef>
                <a:spcPct val="50000"/>
              </a:spcBef>
              <a:defRPr/>
            </a:pPr>
            <a:endParaRPr lang="en-US" sz="3700">
              <a:cs typeface="+mn-cs"/>
            </a:endParaRPr>
          </a:p>
          <a:p>
            <a:pPr>
              <a:spcBef>
                <a:spcPct val="50000"/>
              </a:spcBef>
              <a:defRPr/>
            </a:pPr>
            <a:r>
              <a:rPr lang="en-US" sz="3700">
                <a:cs typeface="+mn-cs"/>
              </a:rPr>
              <a:t>rr– </a:t>
            </a:r>
          </a:p>
        </p:txBody>
      </p:sp>
      <p:pic>
        <p:nvPicPr>
          <p:cNvPr id="30723" name="Picture 9" descr="red-flower-yellow-cen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1676400"/>
            <a:ext cx="2209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0" descr="red-flower-yellow-cen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429000"/>
            <a:ext cx="1676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2" descr="15-17-28-sm">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47244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13"/>
          <p:cNvSpPr>
            <a:spLocks noChangeArrowheads="1"/>
          </p:cNvSpPr>
          <p:nvPr/>
        </p:nvSpPr>
        <p:spPr bwMode="auto">
          <a:xfrm>
            <a:off x="1600200" y="2057400"/>
            <a:ext cx="239871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(Dominant)</a:t>
            </a:r>
          </a:p>
        </p:txBody>
      </p:sp>
      <p:sp>
        <p:nvSpPr>
          <p:cNvPr id="33806" name="Rectangle 14"/>
          <p:cNvSpPr>
            <a:spLocks noChangeArrowheads="1"/>
          </p:cNvSpPr>
          <p:nvPr/>
        </p:nvSpPr>
        <p:spPr bwMode="auto">
          <a:xfrm>
            <a:off x="1524000" y="3660775"/>
            <a:ext cx="56673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spcBef>
                <a:spcPct val="50000"/>
              </a:spcBef>
              <a:defRPr/>
            </a:pPr>
            <a:r>
              <a:rPr lang="en-US" sz="3700">
                <a:cs typeface="+mn-cs"/>
              </a:rPr>
              <a:t>(Dominant–R show through)</a:t>
            </a:r>
          </a:p>
        </p:txBody>
      </p:sp>
      <p:sp>
        <p:nvSpPr>
          <p:cNvPr id="33807" name="Rectangle 15"/>
          <p:cNvSpPr>
            <a:spLocks noChangeArrowheads="1"/>
          </p:cNvSpPr>
          <p:nvPr/>
        </p:nvSpPr>
        <p:spPr bwMode="auto">
          <a:xfrm>
            <a:off x="1295400" y="5334000"/>
            <a:ext cx="223996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(recessive)</a:t>
            </a:r>
          </a:p>
        </p:txBody>
      </p:sp>
      <p:sp>
        <p:nvSpPr>
          <p:cNvPr id="13" name="SMARTInkShape-15361"/>
          <p:cNvSpPr/>
          <p:nvPr>
            <p:custDataLst>
              <p:tags r:id="rId1"/>
            </p:custDataLst>
          </p:nvPr>
        </p:nvSpPr>
        <p:spPr>
          <a:xfrm>
            <a:off x="544711" y="2669977"/>
            <a:ext cx="767954" cy="192325"/>
          </a:xfrm>
          <a:custGeom>
            <a:avLst/>
            <a:gdLst/>
            <a:ahLst/>
            <a:cxnLst/>
            <a:rect l="0" t="0" r="0" b="0"/>
            <a:pathLst>
              <a:path w="767954" h="192325">
                <a:moveTo>
                  <a:pt x="0" y="44648"/>
                </a:moveTo>
                <a:lnTo>
                  <a:pt x="0" y="44648"/>
                </a:lnTo>
                <a:lnTo>
                  <a:pt x="30684" y="88598"/>
                </a:lnTo>
                <a:lnTo>
                  <a:pt x="44487" y="115750"/>
                </a:lnTo>
                <a:lnTo>
                  <a:pt x="74795" y="116085"/>
                </a:lnTo>
                <a:lnTo>
                  <a:pt x="80537" y="118731"/>
                </a:lnTo>
                <a:lnTo>
                  <a:pt x="83457" y="120826"/>
                </a:lnTo>
                <a:lnTo>
                  <a:pt x="97047" y="123774"/>
                </a:lnTo>
                <a:lnTo>
                  <a:pt x="118425" y="125762"/>
                </a:lnTo>
                <a:lnTo>
                  <a:pt x="131882" y="131079"/>
                </a:lnTo>
                <a:lnTo>
                  <a:pt x="170568" y="138308"/>
                </a:lnTo>
                <a:lnTo>
                  <a:pt x="214432" y="142273"/>
                </a:lnTo>
                <a:lnTo>
                  <a:pt x="246429" y="145342"/>
                </a:lnTo>
                <a:lnTo>
                  <a:pt x="289974" y="149890"/>
                </a:lnTo>
                <a:lnTo>
                  <a:pt x="322354" y="149961"/>
                </a:lnTo>
                <a:lnTo>
                  <a:pt x="353281" y="146685"/>
                </a:lnTo>
                <a:lnTo>
                  <a:pt x="383564" y="144568"/>
                </a:lnTo>
                <a:lnTo>
                  <a:pt x="414551" y="141643"/>
                </a:lnTo>
                <a:lnTo>
                  <a:pt x="448167" y="133728"/>
                </a:lnTo>
                <a:lnTo>
                  <a:pt x="482951" y="126242"/>
                </a:lnTo>
                <a:lnTo>
                  <a:pt x="518254" y="118615"/>
                </a:lnTo>
                <a:lnTo>
                  <a:pt x="553788" y="108611"/>
                </a:lnTo>
                <a:lnTo>
                  <a:pt x="597782" y="96563"/>
                </a:lnTo>
                <a:lnTo>
                  <a:pt x="640693" y="86709"/>
                </a:lnTo>
                <a:lnTo>
                  <a:pt x="675345" y="77505"/>
                </a:lnTo>
                <a:lnTo>
                  <a:pt x="712729" y="72635"/>
                </a:lnTo>
                <a:lnTo>
                  <a:pt x="727203" y="71970"/>
                </a:lnTo>
                <a:lnTo>
                  <a:pt x="731857" y="72784"/>
                </a:lnTo>
                <a:lnTo>
                  <a:pt x="734959" y="74319"/>
                </a:lnTo>
                <a:lnTo>
                  <a:pt x="737028" y="76335"/>
                </a:lnTo>
                <a:lnTo>
                  <a:pt x="737414" y="77679"/>
                </a:lnTo>
                <a:lnTo>
                  <a:pt x="736680" y="78575"/>
                </a:lnTo>
                <a:lnTo>
                  <a:pt x="735198" y="79172"/>
                </a:lnTo>
                <a:lnTo>
                  <a:pt x="717619" y="89923"/>
                </a:lnTo>
                <a:lnTo>
                  <a:pt x="676915" y="103269"/>
                </a:lnTo>
                <a:lnTo>
                  <a:pt x="635722" y="109034"/>
                </a:lnTo>
                <a:lnTo>
                  <a:pt x="602435" y="116642"/>
                </a:lnTo>
                <a:lnTo>
                  <a:pt x="563799" y="122534"/>
                </a:lnTo>
                <a:lnTo>
                  <a:pt x="524570" y="126926"/>
                </a:lnTo>
                <a:lnTo>
                  <a:pt x="481527" y="134511"/>
                </a:lnTo>
                <a:lnTo>
                  <a:pt x="440000" y="140396"/>
                </a:lnTo>
                <a:lnTo>
                  <a:pt x="399915" y="142140"/>
                </a:lnTo>
                <a:lnTo>
                  <a:pt x="356618" y="142657"/>
                </a:lnTo>
                <a:lnTo>
                  <a:pt x="312371" y="148102"/>
                </a:lnTo>
                <a:lnTo>
                  <a:pt x="281706" y="155120"/>
                </a:lnTo>
                <a:lnTo>
                  <a:pt x="248234" y="158238"/>
                </a:lnTo>
                <a:lnTo>
                  <a:pt x="216160" y="162270"/>
                </a:lnTo>
                <a:lnTo>
                  <a:pt x="185368" y="167370"/>
                </a:lnTo>
                <a:lnTo>
                  <a:pt x="141134" y="175819"/>
                </a:lnTo>
                <a:lnTo>
                  <a:pt x="103443" y="183614"/>
                </a:lnTo>
                <a:lnTo>
                  <a:pt x="63538" y="189397"/>
                </a:lnTo>
                <a:lnTo>
                  <a:pt x="46099" y="192324"/>
                </a:lnTo>
                <a:lnTo>
                  <a:pt x="17230" y="188351"/>
                </a:lnTo>
                <a:lnTo>
                  <a:pt x="14463" y="187083"/>
                </a:lnTo>
                <a:lnTo>
                  <a:pt x="12618" y="185245"/>
                </a:lnTo>
                <a:lnTo>
                  <a:pt x="10569" y="180558"/>
                </a:lnTo>
                <a:lnTo>
                  <a:pt x="9658" y="175167"/>
                </a:lnTo>
                <a:lnTo>
                  <a:pt x="10408" y="173332"/>
                </a:lnTo>
                <a:lnTo>
                  <a:pt x="11900" y="172109"/>
                </a:lnTo>
                <a:lnTo>
                  <a:pt x="50057" y="157378"/>
                </a:lnTo>
                <a:lnTo>
                  <a:pt x="82428" y="146768"/>
                </a:lnTo>
                <a:lnTo>
                  <a:pt x="123365" y="140998"/>
                </a:lnTo>
                <a:lnTo>
                  <a:pt x="156607" y="136035"/>
                </a:lnTo>
                <a:lnTo>
                  <a:pt x="192634" y="133882"/>
                </a:lnTo>
                <a:lnTo>
                  <a:pt x="221689" y="131918"/>
                </a:lnTo>
                <a:lnTo>
                  <a:pt x="254949" y="129617"/>
                </a:lnTo>
                <a:lnTo>
                  <a:pt x="283075" y="127091"/>
                </a:lnTo>
                <a:lnTo>
                  <a:pt x="307779" y="124415"/>
                </a:lnTo>
                <a:lnTo>
                  <a:pt x="351103" y="118795"/>
                </a:lnTo>
                <a:lnTo>
                  <a:pt x="390202" y="112990"/>
                </a:lnTo>
                <a:lnTo>
                  <a:pt x="430069" y="104457"/>
                </a:lnTo>
                <a:lnTo>
                  <a:pt x="469946" y="94050"/>
                </a:lnTo>
                <a:lnTo>
                  <a:pt x="507514" y="82810"/>
                </a:lnTo>
                <a:lnTo>
                  <a:pt x="549345" y="71200"/>
                </a:lnTo>
                <a:lnTo>
                  <a:pt x="592411" y="59425"/>
                </a:lnTo>
                <a:lnTo>
                  <a:pt x="631396" y="47578"/>
                </a:lnTo>
                <a:lnTo>
                  <a:pt x="671211" y="38343"/>
                </a:lnTo>
                <a:lnTo>
                  <a:pt x="709082" y="28947"/>
                </a:lnTo>
                <a:lnTo>
                  <a:pt x="748746" y="9900"/>
                </a:lnTo>
                <a:lnTo>
                  <a:pt x="767953"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 name="SMARTInkShape-Group5341"/>
          <p:cNvGrpSpPr/>
          <p:nvPr/>
        </p:nvGrpSpPr>
        <p:grpSpPr>
          <a:xfrm>
            <a:off x="437555" y="6000750"/>
            <a:ext cx="378966" cy="125017"/>
            <a:chOff x="437555" y="6000750"/>
            <a:chExt cx="378966" cy="125017"/>
          </a:xfrm>
        </p:grpSpPr>
        <p:sp>
          <p:nvSpPr>
            <p:cNvPr id="14" name="SMARTInkShape-15362"/>
            <p:cNvSpPr/>
            <p:nvPr>
              <p:custDataLst>
                <p:tags r:id="rId5"/>
              </p:custDataLst>
            </p:nvPr>
          </p:nvSpPr>
          <p:spPr>
            <a:xfrm>
              <a:off x="535781" y="6054328"/>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5363"/>
            <p:cNvSpPr/>
            <p:nvPr>
              <p:custDataLst>
                <p:tags r:id="rId6"/>
              </p:custDataLst>
            </p:nvPr>
          </p:nvSpPr>
          <p:spPr>
            <a:xfrm>
              <a:off x="705445" y="6063258"/>
              <a:ext cx="80369" cy="62509"/>
            </a:xfrm>
            <a:custGeom>
              <a:avLst/>
              <a:gdLst/>
              <a:ahLst/>
              <a:cxnLst/>
              <a:rect l="0" t="0" r="0" b="0"/>
              <a:pathLst>
                <a:path w="80369" h="62509">
                  <a:moveTo>
                    <a:pt x="80368" y="62508"/>
                  </a:moveTo>
                  <a:lnTo>
                    <a:pt x="80368" y="62508"/>
                  </a:lnTo>
                  <a:lnTo>
                    <a:pt x="41562" y="35976"/>
                  </a:lnTo>
                  <a:lnTo>
                    <a:pt x="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5364"/>
            <p:cNvSpPr/>
            <p:nvPr>
              <p:custDataLst>
                <p:tags r:id="rId7"/>
              </p:custDataLst>
            </p:nvPr>
          </p:nvSpPr>
          <p:spPr>
            <a:xfrm>
              <a:off x="526852" y="6000750"/>
              <a:ext cx="8930" cy="1"/>
            </a:xfrm>
            <a:custGeom>
              <a:avLst/>
              <a:gdLst/>
              <a:ahLst/>
              <a:cxnLst/>
              <a:rect l="0" t="0" r="0" b="0"/>
              <a:pathLst>
                <a:path w="8930" h="1">
                  <a:moveTo>
                    <a:pt x="0" y="0"/>
                  </a:moveTo>
                  <a:lnTo>
                    <a:pt x="0" y="0"/>
                  </a:lnTo>
                  <a:lnTo>
                    <a:pt x="8929"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5365"/>
            <p:cNvSpPr/>
            <p:nvPr>
              <p:custDataLst>
                <p:tags r:id="rId8"/>
              </p:custDataLst>
            </p:nvPr>
          </p:nvSpPr>
          <p:spPr>
            <a:xfrm>
              <a:off x="750094" y="6036470"/>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5366"/>
            <p:cNvSpPr/>
            <p:nvPr>
              <p:custDataLst>
                <p:tags r:id="rId9"/>
              </p:custDataLst>
            </p:nvPr>
          </p:nvSpPr>
          <p:spPr>
            <a:xfrm>
              <a:off x="767953" y="6045398"/>
              <a:ext cx="48568" cy="44650"/>
            </a:xfrm>
            <a:custGeom>
              <a:avLst/>
              <a:gdLst/>
              <a:ahLst/>
              <a:cxnLst/>
              <a:rect l="0" t="0" r="0" b="0"/>
              <a:pathLst>
                <a:path w="48568" h="44650">
                  <a:moveTo>
                    <a:pt x="0" y="0"/>
                  </a:moveTo>
                  <a:lnTo>
                    <a:pt x="0" y="0"/>
                  </a:lnTo>
                  <a:lnTo>
                    <a:pt x="41503" y="40511"/>
                  </a:lnTo>
                  <a:lnTo>
                    <a:pt x="48567" y="43423"/>
                  </a:lnTo>
                  <a:lnTo>
                    <a:pt x="48253" y="43831"/>
                  </a:lnTo>
                  <a:lnTo>
                    <a:pt x="35719" y="4464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5367"/>
            <p:cNvSpPr/>
            <p:nvPr>
              <p:custDataLst>
                <p:tags r:id="rId10"/>
              </p:custDataLst>
            </p:nvPr>
          </p:nvSpPr>
          <p:spPr>
            <a:xfrm>
              <a:off x="437555" y="6045398"/>
              <a:ext cx="26790" cy="53580"/>
            </a:xfrm>
            <a:custGeom>
              <a:avLst/>
              <a:gdLst/>
              <a:ahLst/>
              <a:cxnLst/>
              <a:rect l="0" t="0" r="0" b="0"/>
              <a:pathLst>
                <a:path w="26790" h="53580">
                  <a:moveTo>
                    <a:pt x="26789" y="0"/>
                  </a:moveTo>
                  <a:lnTo>
                    <a:pt x="26789" y="0"/>
                  </a:lnTo>
                  <a:lnTo>
                    <a:pt x="5585" y="42407"/>
                  </a:lnTo>
                  <a:lnTo>
                    <a:pt x="0" y="5357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SMARTInkShape-15368"/>
          <p:cNvSpPr/>
          <p:nvPr>
            <p:custDataLst>
              <p:tags r:id="rId2"/>
            </p:custDataLst>
          </p:nvPr>
        </p:nvSpPr>
        <p:spPr>
          <a:xfrm>
            <a:off x="182906" y="5280085"/>
            <a:ext cx="885851" cy="983007"/>
          </a:xfrm>
          <a:custGeom>
            <a:avLst/>
            <a:gdLst/>
            <a:ahLst/>
            <a:cxnLst/>
            <a:rect l="0" t="0" r="0" b="0"/>
            <a:pathLst>
              <a:path w="885851" h="983007">
                <a:moveTo>
                  <a:pt x="844008" y="50938"/>
                </a:moveTo>
                <a:lnTo>
                  <a:pt x="844008" y="50938"/>
                </a:lnTo>
                <a:lnTo>
                  <a:pt x="805203" y="64204"/>
                </a:lnTo>
                <a:lnTo>
                  <a:pt x="771667" y="74762"/>
                </a:lnTo>
                <a:lnTo>
                  <a:pt x="748160" y="79495"/>
                </a:lnTo>
                <a:lnTo>
                  <a:pt x="725981" y="84535"/>
                </a:lnTo>
                <a:lnTo>
                  <a:pt x="683018" y="93507"/>
                </a:lnTo>
                <a:lnTo>
                  <a:pt x="638592" y="102871"/>
                </a:lnTo>
                <a:lnTo>
                  <a:pt x="593973" y="104300"/>
                </a:lnTo>
                <a:lnTo>
                  <a:pt x="553517" y="109214"/>
                </a:lnTo>
                <a:lnTo>
                  <a:pt x="513445" y="112610"/>
                </a:lnTo>
                <a:lnTo>
                  <a:pt x="479937" y="114190"/>
                </a:lnTo>
                <a:lnTo>
                  <a:pt x="444873" y="120502"/>
                </a:lnTo>
                <a:lnTo>
                  <a:pt x="408356" y="129648"/>
                </a:lnTo>
                <a:lnTo>
                  <a:pt x="367550" y="143492"/>
                </a:lnTo>
                <a:lnTo>
                  <a:pt x="328891" y="156303"/>
                </a:lnTo>
                <a:lnTo>
                  <a:pt x="287450" y="178069"/>
                </a:lnTo>
                <a:lnTo>
                  <a:pt x="249595" y="203370"/>
                </a:lnTo>
                <a:lnTo>
                  <a:pt x="213243" y="230710"/>
                </a:lnTo>
                <a:lnTo>
                  <a:pt x="178329" y="262513"/>
                </a:lnTo>
                <a:lnTo>
                  <a:pt x="136717" y="305721"/>
                </a:lnTo>
                <a:lnTo>
                  <a:pt x="104943" y="347026"/>
                </a:lnTo>
                <a:lnTo>
                  <a:pt x="83933" y="380970"/>
                </a:lnTo>
                <a:lnTo>
                  <a:pt x="71385" y="403913"/>
                </a:lnTo>
                <a:lnTo>
                  <a:pt x="58059" y="429130"/>
                </a:lnTo>
                <a:lnTo>
                  <a:pt x="37961" y="473024"/>
                </a:lnTo>
                <a:lnTo>
                  <a:pt x="23405" y="511383"/>
                </a:lnTo>
                <a:lnTo>
                  <a:pt x="13629" y="544970"/>
                </a:lnTo>
                <a:lnTo>
                  <a:pt x="8623" y="576432"/>
                </a:lnTo>
                <a:lnTo>
                  <a:pt x="3158" y="619391"/>
                </a:lnTo>
                <a:lnTo>
                  <a:pt x="0" y="645888"/>
                </a:lnTo>
                <a:lnTo>
                  <a:pt x="4793" y="688697"/>
                </a:lnTo>
                <a:lnTo>
                  <a:pt x="17347" y="731809"/>
                </a:lnTo>
                <a:lnTo>
                  <a:pt x="28784" y="769166"/>
                </a:lnTo>
                <a:lnTo>
                  <a:pt x="52570" y="811605"/>
                </a:lnTo>
                <a:lnTo>
                  <a:pt x="80897" y="853171"/>
                </a:lnTo>
                <a:lnTo>
                  <a:pt x="119859" y="896181"/>
                </a:lnTo>
                <a:lnTo>
                  <a:pt x="154078" y="924144"/>
                </a:lnTo>
                <a:lnTo>
                  <a:pt x="189352" y="945437"/>
                </a:lnTo>
                <a:lnTo>
                  <a:pt x="226923" y="963322"/>
                </a:lnTo>
                <a:lnTo>
                  <a:pt x="258201" y="971718"/>
                </a:lnTo>
                <a:lnTo>
                  <a:pt x="299799" y="982023"/>
                </a:lnTo>
                <a:lnTo>
                  <a:pt x="330278" y="983006"/>
                </a:lnTo>
                <a:lnTo>
                  <a:pt x="362676" y="980136"/>
                </a:lnTo>
                <a:lnTo>
                  <a:pt x="393611" y="975553"/>
                </a:lnTo>
                <a:lnTo>
                  <a:pt x="422697" y="961036"/>
                </a:lnTo>
                <a:lnTo>
                  <a:pt x="460939" y="938459"/>
                </a:lnTo>
                <a:lnTo>
                  <a:pt x="505285" y="910508"/>
                </a:lnTo>
                <a:lnTo>
                  <a:pt x="539810" y="886915"/>
                </a:lnTo>
                <a:lnTo>
                  <a:pt x="567787" y="866225"/>
                </a:lnTo>
                <a:lnTo>
                  <a:pt x="611111" y="829015"/>
                </a:lnTo>
                <a:lnTo>
                  <a:pt x="643595" y="792633"/>
                </a:lnTo>
                <a:lnTo>
                  <a:pt x="673907" y="759265"/>
                </a:lnTo>
                <a:lnTo>
                  <a:pt x="702923" y="726906"/>
                </a:lnTo>
                <a:lnTo>
                  <a:pt x="729049" y="692681"/>
                </a:lnTo>
                <a:lnTo>
                  <a:pt x="751243" y="654981"/>
                </a:lnTo>
                <a:lnTo>
                  <a:pt x="771029" y="616066"/>
                </a:lnTo>
                <a:lnTo>
                  <a:pt x="789745" y="578926"/>
                </a:lnTo>
                <a:lnTo>
                  <a:pt x="807985" y="542577"/>
                </a:lnTo>
                <a:lnTo>
                  <a:pt x="825021" y="506577"/>
                </a:lnTo>
                <a:lnTo>
                  <a:pt x="839208" y="470733"/>
                </a:lnTo>
                <a:lnTo>
                  <a:pt x="852127" y="432314"/>
                </a:lnTo>
                <a:lnTo>
                  <a:pt x="862499" y="392087"/>
                </a:lnTo>
                <a:lnTo>
                  <a:pt x="867109" y="351057"/>
                </a:lnTo>
                <a:lnTo>
                  <a:pt x="874450" y="312317"/>
                </a:lnTo>
                <a:lnTo>
                  <a:pt x="882343" y="275255"/>
                </a:lnTo>
                <a:lnTo>
                  <a:pt x="885850" y="238939"/>
                </a:lnTo>
                <a:lnTo>
                  <a:pt x="882118" y="200310"/>
                </a:lnTo>
                <a:lnTo>
                  <a:pt x="874836" y="162966"/>
                </a:lnTo>
                <a:lnTo>
                  <a:pt x="864167" y="118638"/>
                </a:lnTo>
                <a:lnTo>
                  <a:pt x="847887" y="75517"/>
                </a:lnTo>
                <a:lnTo>
                  <a:pt x="824652" y="39149"/>
                </a:lnTo>
                <a:lnTo>
                  <a:pt x="807624" y="22217"/>
                </a:lnTo>
                <a:lnTo>
                  <a:pt x="776563" y="6268"/>
                </a:lnTo>
                <a:lnTo>
                  <a:pt x="737484" y="0"/>
                </a:lnTo>
                <a:lnTo>
                  <a:pt x="706375" y="1179"/>
                </a:lnTo>
                <a:lnTo>
                  <a:pt x="663055" y="5617"/>
                </a:lnTo>
                <a:lnTo>
                  <a:pt x="656485" y="629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5369"/>
          <p:cNvSpPr/>
          <p:nvPr>
            <p:custDataLst>
              <p:tags r:id="rId3"/>
            </p:custDataLst>
          </p:nvPr>
        </p:nvSpPr>
        <p:spPr>
          <a:xfrm>
            <a:off x="428916" y="3627724"/>
            <a:ext cx="463682" cy="828007"/>
          </a:xfrm>
          <a:custGeom>
            <a:avLst/>
            <a:gdLst/>
            <a:ahLst/>
            <a:cxnLst/>
            <a:rect l="0" t="0" r="0" b="0"/>
            <a:pathLst>
              <a:path w="463682" h="828007">
                <a:moveTo>
                  <a:pt x="71147" y="69167"/>
                </a:moveTo>
                <a:lnTo>
                  <a:pt x="71147" y="69167"/>
                </a:lnTo>
                <a:lnTo>
                  <a:pt x="52736" y="109956"/>
                </a:lnTo>
                <a:lnTo>
                  <a:pt x="45848" y="149273"/>
                </a:lnTo>
                <a:lnTo>
                  <a:pt x="40720" y="184475"/>
                </a:lnTo>
                <a:lnTo>
                  <a:pt x="36996" y="229119"/>
                </a:lnTo>
                <a:lnTo>
                  <a:pt x="35892" y="267483"/>
                </a:lnTo>
                <a:lnTo>
                  <a:pt x="35566" y="303985"/>
                </a:lnTo>
                <a:lnTo>
                  <a:pt x="35469" y="339936"/>
                </a:lnTo>
                <a:lnTo>
                  <a:pt x="30699" y="380464"/>
                </a:lnTo>
                <a:lnTo>
                  <a:pt x="27743" y="423891"/>
                </a:lnTo>
                <a:lnTo>
                  <a:pt x="22127" y="463438"/>
                </a:lnTo>
                <a:lnTo>
                  <a:pt x="18919" y="500290"/>
                </a:lnTo>
                <a:lnTo>
                  <a:pt x="16843" y="542162"/>
                </a:lnTo>
                <a:lnTo>
                  <a:pt x="10553" y="582329"/>
                </a:lnTo>
                <a:lnTo>
                  <a:pt x="8807" y="622389"/>
                </a:lnTo>
                <a:lnTo>
                  <a:pt x="7669" y="652518"/>
                </a:lnTo>
                <a:lnTo>
                  <a:pt x="3501" y="670416"/>
                </a:lnTo>
                <a:lnTo>
                  <a:pt x="5683" y="688287"/>
                </a:lnTo>
                <a:lnTo>
                  <a:pt x="0" y="731176"/>
                </a:lnTo>
                <a:lnTo>
                  <a:pt x="2484" y="738109"/>
                </a:lnTo>
                <a:lnTo>
                  <a:pt x="20961" y="760083"/>
                </a:lnTo>
                <a:lnTo>
                  <a:pt x="26683" y="763194"/>
                </a:lnTo>
                <a:lnTo>
                  <a:pt x="65549" y="780816"/>
                </a:lnTo>
                <a:lnTo>
                  <a:pt x="106886" y="801416"/>
                </a:lnTo>
                <a:lnTo>
                  <a:pt x="142771" y="815294"/>
                </a:lnTo>
                <a:lnTo>
                  <a:pt x="187171" y="825049"/>
                </a:lnTo>
                <a:lnTo>
                  <a:pt x="224315" y="827776"/>
                </a:lnTo>
                <a:lnTo>
                  <a:pt x="254646" y="828006"/>
                </a:lnTo>
                <a:lnTo>
                  <a:pt x="289624" y="827116"/>
                </a:lnTo>
                <a:lnTo>
                  <a:pt x="326050" y="822029"/>
                </a:lnTo>
                <a:lnTo>
                  <a:pt x="369481" y="819625"/>
                </a:lnTo>
                <a:lnTo>
                  <a:pt x="412325" y="810187"/>
                </a:lnTo>
                <a:lnTo>
                  <a:pt x="432935" y="801311"/>
                </a:lnTo>
                <a:lnTo>
                  <a:pt x="434378" y="799356"/>
                </a:lnTo>
                <a:lnTo>
                  <a:pt x="435340" y="797061"/>
                </a:lnTo>
                <a:lnTo>
                  <a:pt x="436973" y="795531"/>
                </a:lnTo>
                <a:lnTo>
                  <a:pt x="444783" y="792874"/>
                </a:lnTo>
                <a:lnTo>
                  <a:pt x="442921" y="790004"/>
                </a:lnTo>
                <a:lnTo>
                  <a:pt x="441035" y="787850"/>
                </a:lnTo>
                <a:lnTo>
                  <a:pt x="438940" y="782811"/>
                </a:lnTo>
                <a:lnTo>
                  <a:pt x="438381" y="780077"/>
                </a:lnTo>
                <a:lnTo>
                  <a:pt x="431348" y="767570"/>
                </a:lnTo>
                <a:lnTo>
                  <a:pt x="421443" y="727080"/>
                </a:lnTo>
                <a:lnTo>
                  <a:pt x="417363" y="704966"/>
                </a:lnTo>
                <a:lnTo>
                  <a:pt x="413536" y="690080"/>
                </a:lnTo>
                <a:lnTo>
                  <a:pt x="408434" y="650832"/>
                </a:lnTo>
                <a:lnTo>
                  <a:pt x="402906" y="609381"/>
                </a:lnTo>
                <a:lnTo>
                  <a:pt x="406689" y="574732"/>
                </a:lnTo>
                <a:lnTo>
                  <a:pt x="404582" y="533605"/>
                </a:lnTo>
                <a:lnTo>
                  <a:pt x="408288" y="499914"/>
                </a:lnTo>
                <a:lnTo>
                  <a:pt x="410819" y="464796"/>
                </a:lnTo>
                <a:lnTo>
                  <a:pt x="417412" y="430248"/>
                </a:lnTo>
                <a:lnTo>
                  <a:pt x="425883" y="391404"/>
                </a:lnTo>
                <a:lnTo>
                  <a:pt x="432590" y="350328"/>
                </a:lnTo>
                <a:lnTo>
                  <a:pt x="437333" y="311125"/>
                </a:lnTo>
                <a:lnTo>
                  <a:pt x="446795" y="274718"/>
                </a:lnTo>
                <a:lnTo>
                  <a:pt x="453478" y="238864"/>
                </a:lnTo>
                <a:lnTo>
                  <a:pt x="454907" y="201255"/>
                </a:lnTo>
                <a:lnTo>
                  <a:pt x="456019" y="185419"/>
                </a:lnTo>
                <a:lnTo>
                  <a:pt x="463681" y="142462"/>
                </a:lnTo>
                <a:lnTo>
                  <a:pt x="461242" y="133823"/>
                </a:lnTo>
                <a:lnTo>
                  <a:pt x="457843" y="125684"/>
                </a:lnTo>
                <a:lnTo>
                  <a:pt x="448214" y="86850"/>
                </a:lnTo>
                <a:lnTo>
                  <a:pt x="447541" y="80955"/>
                </a:lnTo>
                <a:lnTo>
                  <a:pt x="441501" y="69114"/>
                </a:lnTo>
                <a:lnTo>
                  <a:pt x="411935" y="27492"/>
                </a:lnTo>
                <a:lnTo>
                  <a:pt x="390402" y="14375"/>
                </a:lnTo>
                <a:lnTo>
                  <a:pt x="355467" y="2046"/>
                </a:lnTo>
                <a:lnTo>
                  <a:pt x="322849" y="0"/>
                </a:lnTo>
                <a:lnTo>
                  <a:pt x="287057" y="6229"/>
                </a:lnTo>
                <a:lnTo>
                  <a:pt x="244481" y="21194"/>
                </a:lnTo>
                <a:lnTo>
                  <a:pt x="211684" y="35939"/>
                </a:lnTo>
                <a:lnTo>
                  <a:pt x="177264" y="52415"/>
                </a:lnTo>
                <a:lnTo>
                  <a:pt x="141130" y="70651"/>
                </a:lnTo>
                <a:lnTo>
                  <a:pt x="101920" y="91985"/>
                </a:lnTo>
                <a:lnTo>
                  <a:pt x="62217" y="11381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15370"/>
          <p:cNvSpPr/>
          <p:nvPr>
            <p:custDataLst>
              <p:tags r:id="rId4"/>
            </p:custDataLst>
          </p:nvPr>
        </p:nvSpPr>
        <p:spPr>
          <a:xfrm>
            <a:off x="428625" y="2687836"/>
            <a:ext cx="817646" cy="26790"/>
          </a:xfrm>
          <a:custGeom>
            <a:avLst/>
            <a:gdLst/>
            <a:ahLst/>
            <a:cxnLst/>
            <a:rect l="0" t="0" r="0" b="0"/>
            <a:pathLst>
              <a:path w="817646" h="26790">
                <a:moveTo>
                  <a:pt x="98227" y="0"/>
                </a:moveTo>
                <a:lnTo>
                  <a:pt x="98227" y="0"/>
                </a:lnTo>
                <a:lnTo>
                  <a:pt x="138024" y="18410"/>
                </a:lnTo>
                <a:lnTo>
                  <a:pt x="158579" y="23065"/>
                </a:lnTo>
                <a:lnTo>
                  <a:pt x="191625" y="20945"/>
                </a:lnTo>
                <a:lnTo>
                  <a:pt x="231293" y="18774"/>
                </a:lnTo>
                <a:lnTo>
                  <a:pt x="274465" y="13390"/>
                </a:lnTo>
                <a:lnTo>
                  <a:pt x="306532" y="10912"/>
                </a:lnTo>
                <a:lnTo>
                  <a:pt x="340627" y="9810"/>
                </a:lnTo>
                <a:lnTo>
                  <a:pt x="375624" y="9321"/>
                </a:lnTo>
                <a:lnTo>
                  <a:pt x="411022" y="6458"/>
                </a:lnTo>
                <a:lnTo>
                  <a:pt x="448583" y="2870"/>
                </a:lnTo>
                <a:lnTo>
                  <a:pt x="491735" y="1275"/>
                </a:lnTo>
                <a:lnTo>
                  <a:pt x="532080" y="3213"/>
                </a:lnTo>
                <a:lnTo>
                  <a:pt x="569855" y="5397"/>
                </a:lnTo>
                <a:lnTo>
                  <a:pt x="606488" y="3060"/>
                </a:lnTo>
                <a:lnTo>
                  <a:pt x="642613" y="4006"/>
                </a:lnTo>
                <a:lnTo>
                  <a:pt x="676528" y="7734"/>
                </a:lnTo>
                <a:lnTo>
                  <a:pt x="718926" y="14418"/>
                </a:lnTo>
                <a:lnTo>
                  <a:pt x="760482" y="15847"/>
                </a:lnTo>
                <a:lnTo>
                  <a:pt x="799550" y="10590"/>
                </a:lnTo>
                <a:lnTo>
                  <a:pt x="817645" y="9148"/>
                </a:lnTo>
                <a:lnTo>
                  <a:pt x="782290" y="8935"/>
                </a:lnTo>
                <a:lnTo>
                  <a:pt x="750153" y="7939"/>
                </a:lnTo>
                <a:lnTo>
                  <a:pt x="707668" y="2793"/>
                </a:lnTo>
                <a:lnTo>
                  <a:pt x="671376" y="1241"/>
                </a:lnTo>
                <a:lnTo>
                  <a:pt x="634741" y="552"/>
                </a:lnTo>
                <a:lnTo>
                  <a:pt x="596631" y="245"/>
                </a:lnTo>
                <a:lnTo>
                  <a:pt x="553234" y="109"/>
                </a:lnTo>
                <a:lnTo>
                  <a:pt x="530549" y="73"/>
                </a:lnTo>
                <a:lnTo>
                  <a:pt x="507489" y="48"/>
                </a:lnTo>
                <a:lnTo>
                  <a:pt x="484177" y="32"/>
                </a:lnTo>
                <a:lnTo>
                  <a:pt x="460699" y="21"/>
                </a:lnTo>
                <a:lnTo>
                  <a:pt x="437109" y="14"/>
                </a:lnTo>
                <a:lnTo>
                  <a:pt x="413445" y="10"/>
                </a:lnTo>
                <a:lnTo>
                  <a:pt x="388740" y="998"/>
                </a:lnTo>
                <a:lnTo>
                  <a:pt x="363339" y="2650"/>
                </a:lnTo>
                <a:lnTo>
                  <a:pt x="337476" y="4743"/>
                </a:lnTo>
                <a:lnTo>
                  <a:pt x="312297" y="6139"/>
                </a:lnTo>
                <a:lnTo>
                  <a:pt x="287573" y="7069"/>
                </a:lnTo>
                <a:lnTo>
                  <a:pt x="263153" y="7689"/>
                </a:lnTo>
                <a:lnTo>
                  <a:pt x="238935" y="9095"/>
                </a:lnTo>
                <a:lnTo>
                  <a:pt x="214853" y="11024"/>
                </a:lnTo>
                <a:lnTo>
                  <a:pt x="190860" y="13303"/>
                </a:lnTo>
                <a:lnTo>
                  <a:pt x="165936" y="15814"/>
                </a:lnTo>
                <a:lnTo>
                  <a:pt x="140389" y="18480"/>
                </a:lnTo>
                <a:lnTo>
                  <a:pt x="114429" y="21249"/>
                </a:lnTo>
                <a:lnTo>
                  <a:pt x="90177" y="23096"/>
                </a:lnTo>
                <a:lnTo>
                  <a:pt x="67063" y="24327"/>
                </a:lnTo>
                <a:lnTo>
                  <a:pt x="29806" y="25694"/>
                </a:lnTo>
                <a:lnTo>
                  <a:pt x="0" y="2678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dissolve">
                                      <p:cBhvr>
                                        <p:cTn id="7" dur="500"/>
                                        <p:tgtEl>
                                          <p:spTgt spid="33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06"/>
                                        </p:tgtEl>
                                        <p:attrNameLst>
                                          <p:attrName>style.visibility</p:attrName>
                                        </p:attrNameLst>
                                      </p:cBhvr>
                                      <p:to>
                                        <p:strVal val="visible"/>
                                      </p:to>
                                    </p:set>
                                    <p:animEffect transition="in" filter="dissolve">
                                      <p:cBhvr>
                                        <p:cTn id="12" dur="500"/>
                                        <p:tgtEl>
                                          <p:spTgt spid="33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807"/>
                                        </p:tgtEl>
                                        <p:attrNameLst>
                                          <p:attrName>style.visibility</p:attrName>
                                        </p:attrNameLst>
                                      </p:cBhvr>
                                      <p:to>
                                        <p:strVal val="visible"/>
                                      </p:to>
                                    </p:set>
                                    <p:animEffect transition="in" filter="dissolve">
                                      <p:cBhvr>
                                        <p:cTn id="17"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p:bldP spid="33806" grpId="0"/>
      <p:bldP spid="3380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685800" y="-76200"/>
            <a:ext cx="7772400" cy="1143000"/>
          </a:xfrm>
        </p:spPr>
        <p:txBody>
          <a:bodyPr/>
          <a:lstStyle/>
          <a:p>
            <a:pPr eaLnBrk="1" hangingPunct="1">
              <a:defRPr/>
            </a:pPr>
            <a:r>
              <a:rPr lang="en-US" b="1" dirty="0">
                <a:latin typeface="Times New Roman" charset="0"/>
                <a:cs typeface="+mj-cs"/>
              </a:rPr>
              <a:t>How is DNA altered?</a:t>
            </a:r>
          </a:p>
        </p:txBody>
      </p:sp>
      <p:sp>
        <p:nvSpPr>
          <p:cNvPr id="37897" name="Text Box 9"/>
          <p:cNvSpPr txBox="1">
            <a:spLocks noChangeArrowheads="1"/>
          </p:cNvSpPr>
          <p:nvPr/>
        </p:nvSpPr>
        <p:spPr bwMode="auto">
          <a:xfrm>
            <a:off x="228600" y="990600"/>
            <a:ext cx="87280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en-US" sz="3700" u="sng" dirty="0">
                <a:latin typeface="Times New Roman" charset="0"/>
                <a:cs typeface="+mn-cs"/>
              </a:rPr>
              <a:t>Step 4</a:t>
            </a:r>
            <a:r>
              <a:rPr lang="en-US" sz="3700" dirty="0">
                <a:latin typeface="Times New Roman" charset="0"/>
                <a:cs typeface="+mn-cs"/>
              </a:rPr>
              <a:t>:  The recombinant DNA is then inserted into the nucleus of another organism (</a:t>
            </a:r>
            <a:r>
              <a:rPr lang="en-US" sz="3700" u="sng" dirty="0">
                <a:latin typeface="Times New Roman" charset="0"/>
                <a:cs typeface="+mn-cs"/>
              </a:rPr>
              <a:t>ex</a:t>
            </a:r>
            <a:r>
              <a:rPr lang="en-US" sz="3700" dirty="0">
                <a:latin typeface="Times New Roman" charset="0"/>
                <a:cs typeface="+mn-cs"/>
              </a:rPr>
              <a:t>. bacteria).</a:t>
            </a:r>
          </a:p>
        </p:txBody>
      </p:sp>
      <p:sp>
        <p:nvSpPr>
          <p:cNvPr id="37902" name="Oval 14"/>
          <p:cNvSpPr>
            <a:spLocks noChangeArrowheads="1"/>
          </p:cNvSpPr>
          <p:nvPr/>
        </p:nvSpPr>
        <p:spPr bwMode="auto">
          <a:xfrm>
            <a:off x="2895600" y="3200400"/>
            <a:ext cx="19812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endParaRPr lang="en-US" sz="1900">
              <a:cs typeface="+mn-cs"/>
            </a:endParaRPr>
          </a:p>
        </p:txBody>
      </p:sp>
      <p:sp>
        <p:nvSpPr>
          <p:cNvPr id="37903" name="Text Box 15"/>
          <p:cNvSpPr txBox="1">
            <a:spLocks noChangeArrowheads="1"/>
          </p:cNvSpPr>
          <p:nvPr/>
        </p:nvSpPr>
        <p:spPr bwMode="auto">
          <a:xfrm>
            <a:off x="2438400" y="3810000"/>
            <a:ext cx="409575" cy="569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a:cs typeface="+mn-cs"/>
              </a:rPr>
              <a:t>+</a:t>
            </a:r>
          </a:p>
        </p:txBody>
      </p:sp>
      <p:sp>
        <p:nvSpPr>
          <p:cNvPr id="37904" name="Line 16"/>
          <p:cNvSpPr>
            <a:spLocks noChangeShapeType="1"/>
          </p:cNvSpPr>
          <p:nvPr/>
        </p:nvSpPr>
        <p:spPr bwMode="auto">
          <a:xfrm>
            <a:off x="5105400" y="4114800"/>
            <a:ext cx="990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7905" name="Text Box 17"/>
          <p:cNvSpPr txBox="1">
            <a:spLocks noChangeArrowheads="1"/>
          </p:cNvSpPr>
          <p:nvPr/>
        </p:nvSpPr>
        <p:spPr bwMode="auto">
          <a:xfrm>
            <a:off x="139700" y="5313363"/>
            <a:ext cx="231457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100">
                <a:cs typeface="+mn-cs"/>
              </a:rPr>
              <a:t>Recombinant</a:t>
            </a:r>
          </a:p>
          <a:p>
            <a:pPr algn="ctr">
              <a:defRPr/>
            </a:pPr>
            <a:r>
              <a:rPr lang="en-US" sz="3100">
                <a:cs typeface="+mn-cs"/>
              </a:rPr>
              <a:t>DNA</a:t>
            </a:r>
          </a:p>
        </p:txBody>
      </p:sp>
      <p:sp>
        <p:nvSpPr>
          <p:cNvPr id="37906" name="Text Box 18"/>
          <p:cNvSpPr txBox="1">
            <a:spLocks noChangeArrowheads="1"/>
          </p:cNvSpPr>
          <p:nvPr/>
        </p:nvSpPr>
        <p:spPr bwMode="auto">
          <a:xfrm>
            <a:off x="2773363" y="5237163"/>
            <a:ext cx="23098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100">
                <a:cs typeface="+mn-cs"/>
              </a:rPr>
              <a:t>Nucleus of</a:t>
            </a:r>
          </a:p>
          <a:p>
            <a:pPr algn="ctr">
              <a:defRPr/>
            </a:pPr>
            <a:r>
              <a:rPr lang="en-US" sz="3100">
                <a:cs typeface="+mn-cs"/>
              </a:rPr>
              <a:t>Organism we </a:t>
            </a:r>
          </a:p>
          <a:p>
            <a:pPr algn="ctr">
              <a:defRPr/>
            </a:pPr>
            <a:r>
              <a:rPr lang="en-US" sz="3100">
                <a:cs typeface="+mn-cs"/>
              </a:rPr>
              <a:t>Want to alter</a:t>
            </a:r>
          </a:p>
        </p:txBody>
      </p:sp>
      <p:sp>
        <p:nvSpPr>
          <p:cNvPr id="37907" name="Oval 19"/>
          <p:cNvSpPr>
            <a:spLocks noChangeArrowheads="1"/>
          </p:cNvSpPr>
          <p:nvPr/>
        </p:nvSpPr>
        <p:spPr bwMode="auto">
          <a:xfrm>
            <a:off x="6400800" y="3124200"/>
            <a:ext cx="19812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sz="1900" b="1">
                <a:solidFill>
                  <a:schemeClr val="accent2"/>
                </a:solidFill>
                <a:cs typeface="+mn-cs"/>
              </a:rPr>
              <a:t>     </a:t>
            </a:r>
          </a:p>
        </p:txBody>
      </p:sp>
      <p:sp>
        <p:nvSpPr>
          <p:cNvPr id="37908" name="Text Box 20"/>
          <p:cNvSpPr txBox="1">
            <a:spLocks noChangeArrowheads="1"/>
          </p:cNvSpPr>
          <p:nvPr/>
        </p:nvSpPr>
        <p:spPr bwMode="auto">
          <a:xfrm>
            <a:off x="6434138" y="5160963"/>
            <a:ext cx="20177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100">
                <a:cs typeface="+mn-cs"/>
              </a:rPr>
              <a:t>Genetically </a:t>
            </a:r>
          </a:p>
          <a:p>
            <a:pPr algn="ctr">
              <a:defRPr/>
            </a:pPr>
            <a:r>
              <a:rPr lang="en-US" sz="3100">
                <a:cs typeface="+mn-cs"/>
              </a:rPr>
              <a:t>Engineered</a:t>
            </a:r>
          </a:p>
          <a:p>
            <a:pPr algn="ctr">
              <a:defRPr/>
            </a:pPr>
            <a:r>
              <a:rPr lang="en-US" sz="3100">
                <a:cs typeface="+mn-cs"/>
              </a:rPr>
              <a:t>organism</a:t>
            </a:r>
          </a:p>
        </p:txBody>
      </p:sp>
      <p:pic>
        <p:nvPicPr>
          <p:cNvPr id="189450" name="Picture 21" descr="gen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52800"/>
            <a:ext cx="13636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1" name="Picture 22" descr="gen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982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 calcmode="lin" valueType="num">
                                      <p:cBhvr additive="base">
                                        <p:cTn id="7" dur="500" fill="hold"/>
                                        <p:tgtEl>
                                          <p:spTgt spid="37897"/>
                                        </p:tgtEl>
                                        <p:attrNameLst>
                                          <p:attrName>ppt_x</p:attrName>
                                        </p:attrNameLst>
                                      </p:cBhvr>
                                      <p:tavLst>
                                        <p:tav tm="0">
                                          <p:val>
                                            <p:strVal val="0-#ppt_w/2"/>
                                          </p:val>
                                        </p:tav>
                                        <p:tav tm="100000">
                                          <p:val>
                                            <p:strVal val="#ppt_x"/>
                                          </p:val>
                                        </p:tav>
                                      </p:tavLst>
                                    </p:anim>
                                    <p:anim calcmode="lin" valueType="num">
                                      <p:cBhvr additive="base">
                                        <p:cTn id="8"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8" name="Rectangle 14"/>
          <p:cNvSpPr>
            <a:spLocks noGrp="1" noChangeArrowheads="1"/>
          </p:cNvSpPr>
          <p:nvPr>
            <p:ph type="title"/>
          </p:nvPr>
        </p:nvSpPr>
        <p:spPr>
          <a:xfrm>
            <a:off x="-76200" y="122238"/>
            <a:ext cx="9067800" cy="1554162"/>
          </a:xfrm>
        </p:spPr>
        <p:txBody>
          <a:bodyPr/>
          <a:lstStyle/>
          <a:p>
            <a:pPr eaLnBrk="1" hangingPunct="1">
              <a:defRPr/>
            </a:pPr>
            <a:r>
              <a:rPr lang="en-US" b="1" dirty="0">
                <a:latin typeface="Times New Roman" charset="0"/>
                <a:cs typeface="+mj-cs"/>
              </a:rPr>
              <a:t>Why would scientists want to alter the genetic instructions of organisms?</a:t>
            </a:r>
          </a:p>
        </p:txBody>
      </p:sp>
      <p:pic>
        <p:nvPicPr>
          <p:cNvPr id="26630" name="Picture 6" descr="DSCN1243-Elephant-Eat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2057400"/>
            <a:ext cx="3048000" cy="2251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634" name="Picture 10" descr="zebr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9976" b="9976"/>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637" name="Picture 13" descr="Gene Acres Petting zoo">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t="16146" b="16146"/>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640" name="Text Box 16"/>
          <p:cNvSpPr txBox="1">
            <a:spLocks noChangeArrowheads="1"/>
          </p:cNvSpPr>
          <p:nvPr/>
        </p:nvSpPr>
        <p:spPr bwMode="auto">
          <a:xfrm>
            <a:off x="4346575" y="2787650"/>
            <a:ext cx="4524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a:t>
            </a:r>
          </a:p>
        </p:txBody>
      </p:sp>
      <p:sp>
        <p:nvSpPr>
          <p:cNvPr id="26641" name="Text Box 17"/>
          <p:cNvSpPr txBox="1">
            <a:spLocks noChangeArrowheads="1"/>
          </p:cNvSpPr>
          <p:nvPr/>
        </p:nvSpPr>
        <p:spPr bwMode="auto">
          <a:xfrm>
            <a:off x="17463" y="4495800"/>
            <a:ext cx="477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buFontTx/>
              <a:buChar char="•"/>
              <a:defRPr/>
            </a:pPr>
            <a:r>
              <a:rPr lang="en-US" sz="3700" dirty="0">
                <a:cs typeface="+mn-cs"/>
              </a:rPr>
              <a:t> Scientists can generate </a:t>
            </a:r>
          </a:p>
          <a:p>
            <a:pPr>
              <a:defRPr/>
            </a:pPr>
            <a:r>
              <a:rPr lang="en-US" sz="3700" dirty="0">
                <a:cs typeface="+mn-cs"/>
              </a:rPr>
              <a:t>organisms with desired </a:t>
            </a:r>
          </a:p>
          <a:p>
            <a:pPr>
              <a:defRPr/>
            </a:pPr>
            <a:r>
              <a:rPr lang="en-US" sz="3700" dirty="0">
                <a:cs typeface="+mn-cs"/>
              </a:rPr>
              <a:t>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41"/>
                                        </p:tgtEl>
                                        <p:attrNameLst>
                                          <p:attrName>style.visibility</p:attrName>
                                        </p:attrNameLst>
                                      </p:cBhvr>
                                      <p:to>
                                        <p:strVal val="visible"/>
                                      </p:to>
                                    </p:set>
                                    <p:anim calcmode="lin" valueType="num">
                                      <p:cBhvr additive="base">
                                        <p:cTn id="7" dur="500" fill="hold"/>
                                        <p:tgtEl>
                                          <p:spTgt spid="26641"/>
                                        </p:tgtEl>
                                        <p:attrNameLst>
                                          <p:attrName>ppt_x</p:attrName>
                                        </p:attrNameLst>
                                      </p:cBhvr>
                                      <p:tavLst>
                                        <p:tav tm="0">
                                          <p:val>
                                            <p:strVal val="0-#ppt_w/2"/>
                                          </p:val>
                                        </p:tav>
                                        <p:tav tm="100000">
                                          <p:val>
                                            <p:strVal val="#ppt_x"/>
                                          </p:val>
                                        </p:tav>
                                      </p:tavLst>
                                    </p:anim>
                                    <p:anim calcmode="lin" valueType="num">
                                      <p:cBhvr additive="base">
                                        <p:cTn id="8" dur="500" fill="hold"/>
                                        <p:tgtEl>
                                          <p:spTgt spid="266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1"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8534400" cy="1401763"/>
          </a:xfrm>
        </p:spPr>
        <p:txBody>
          <a:bodyPr/>
          <a:lstStyle/>
          <a:p>
            <a:pPr eaLnBrk="1" hangingPunct="1">
              <a:defRPr/>
            </a:pPr>
            <a:r>
              <a:rPr lang="en-US" b="1" dirty="0">
                <a:latin typeface="Times New Roman" charset="0"/>
                <a:cs typeface="+mj-cs"/>
              </a:rPr>
              <a:t>End Result:  Once in the New Organism</a:t>
            </a:r>
          </a:p>
        </p:txBody>
      </p:sp>
      <p:pic>
        <p:nvPicPr>
          <p:cNvPr id="77831" name="Picture 7" descr="0,10114,5022208,0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1285" r="11285"/>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7829" name="Picture 5" descr="image263394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3810000"/>
            <a:ext cx="3276600" cy="2452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7828" name="Text Box 4"/>
          <p:cNvSpPr txBox="1">
            <a:spLocks noChangeArrowheads="1"/>
          </p:cNvSpPr>
          <p:nvPr/>
        </p:nvSpPr>
        <p:spPr bwMode="auto">
          <a:xfrm>
            <a:off x="304800" y="1600200"/>
            <a:ext cx="868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buFontTx/>
              <a:buChar char="•"/>
              <a:defRPr/>
            </a:pPr>
            <a:r>
              <a:rPr lang="en-US" sz="3700" dirty="0">
                <a:latin typeface="Times New Roman" charset="0"/>
                <a:cs typeface="+mn-cs"/>
              </a:rPr>
              <a:t>The transferred genes direct the new organism’s cells to make the same protein as the original organism.</a:t>
            </a:r>
          </a:p>
        </p:txBody>
      </p:sp>
      <p:sp>
        <p:nvSpPr>
          <p:cNvPr id="77830" name="Rectangle 6"/>
          <p:cNvSpPr>
            <a:spLocks noChangeArrowheads="1"/>
          </p:cNvSpPr>
          <p:nvPr/>
        </p:nvSpPr>
        <p:spPr bwMode="auto">
          <a:xfrm>
            <a:off x="1219200" y="3352800"/>
            <a:ext cx="15494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4500" b="1" dirty="0">
                <a:solidFill>
                  <a:schemeClr val="accent2"/>
                </a:solidFill>
                <a:cs typeface="+mn-cs"/>
              </a:rPr>
              <a:t>AND</a:t>
            </a:r>
          </a:p>
        </p:txBody>
      </p:sp>
      <p:sp>
        <p:nvSpPr>
          <p:cNvPr id="77832" name="Rectangle 8"/>
          <p:cNvSpPr>
            <a:spLocks noChangeArrowheads="1"/>
          </p:cNvSpPr>
          <p:nvPr/>
        </p:nvSpPr>
        <p:spPr bwMode="auto">
          <a:xfrm>
            <a:off x="6477000" y="4114800"/>
            <a:ext cx="28956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nchor="ctr">
            <a:spAutoFit/>
          </a:bodyPr>
          <a:lstStyle/>
          <a:p>
            <a:pPr algn="ctr">
              <a:defRPr/>
            </a:pPr>
            <a:r>
              <a:rPr lang="en-US" dirty="0">
                <a:cs typeface="+mn-cs"/>
              </a:rPr>
              <a:t>Glowing Green Protein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dissolve">
                                      <p:cBhvr>
                                        <p:cTn id="7" dur="500"/>
                                        <p:tgtEl>
                                          <p:spTgt spid="77832"/>
                                        </p:tgtEl>
                                      </p:cBhvr>
                                    </p:animEffect>
                                  </p:childTnLst>
                                </p:cTn>
                              </p:par>
                              <p:par>
                                <p:cTn id="8" presetID="9" presetClass="entr" presetSubtype="0" fill="hold" nodeType="withEffect">
                                  <p:stCondLst>
                                    <p:cond delay="0"/>
                                  </p:stCondLst>
                                  <p:childTnLst>
                                    <p:set>
                                      <p:cBhvr>
                                        <p:cTn id="9" dur="1" fill="hold">
                                          <p:stCondLst>
                                            <p:cond delay="0"/>
                                          </p:stCondLst>
                                        </p:cTn>
                                        <p:tgtEl>
                                          <p:spTgt spid="77831"/>
                                        </p:tgtEl>
                                        <p:attrNameLst>
                                          <p:attrName>style.visibility</p:attrName>
                                        </p:attrNameLst>
                                      </p:cBhvr>
                                      <p:to>
                                        <p:strVal val="visible"/>
                                      </p:to>
                                    </p:set>
                                    <p:animEffect transition="in" filter="dissolve">
                                      <p:cBhvr>
                                        <p:cTn id="10"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028"/>
          <p:cNvSpPr>
            <a:spLocks noGrp="1" noChangeArrowheads="1"/>
          </p:cNvSpPr>
          <p:nvPr>
            <p:ph type="title"/>
          </p:nvPr>
        </p:nvSpPr>
        <p:spPr>
          <a:xfrm>
            <a:off x="152400" y="152400"/>
            <a:ext cx="8763000" cy="1676400"/>
          </a:xfrm>
        </p:spPr>
        <p:txBody>
          <a:bodyPr/>
          <a:lstStyle/>
          <a:p>
            <a:pPr eaLnBrk="1" hangingPunct="1">
              <a:defRPr/>
            </a:pPr>
            <a:r>
              <a:rPr lang="en-US" b="1">
                <a:latin typeface="Times New Roman" charset="0"/>
                <a:cs typeface="+mj-cs"/>
              </a:rPr>
              <a:t>Aim:</a:t>
            </a:r>
            <a:r>
              <a:rPr lang="en-US" sz="5400">
                <a:cs typeface="+mj-cs"/>
              </a:rPr>
              <a:t>  </a:t>
            </a:r>
            <a:r>
              <a:rPr lang="en-US" sz="3700">
                <a:latin typeface="Times New Roman" charset="0"/>
                <a:cs typeface="+mj-cs"/>
              </a:rPr>
              <a:t>How can genetic engineering create a DNA fingerprint?</a:t>
            </a:r>
          </a:p>
        </p:txBody>
      </p:sp>
      <p:pic>
        <p:nvPicPr>
          <p:cNvPr id="192514" name="Picture 1031" descr="Foren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5" name="Picture 1033" descr="foren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6" name="Picture 1034" descr="marphoto_32707_redny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219200"/>
            <a:ext cx="2362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7" name="Picture 1035" descr="marphoto_32707_redny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19200"/>
            <a:ext cx="2362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Picture 1038" descr="dna-fingerprint graph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38600"/>
            <a:ext cx="25908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eaLnBrk="1" hangingPunct="1">
              <a:defRPr/>
            </a:pPr>
            <a:r>
              <a:rPr lang="en-US">
                <a:cs typeface="+mj-cs"/>
              </a:rPr>
              <a:t> </a:t>
            </a:r>
          </a:p>
        </p:txBody>
      </p:sp>
      <p:pic>
        <p:nvPicPr>
          <p:cNvPr id="5129" name="Picture 9" descr="B0000A2ZN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81600" y="1600200"/>
            <a:ext cx="1662113"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32" name="Picture 12" descr="crime-scen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315200" y="1600200"/>
            <a:ext cx="1447800"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136" name="Text Box 16"/>
          <p:cNvSpPr txBox="1">
            <a:spLocks noChangeArrowheads="1"/>
          </p:cNvSpPr>
          <p:nvPr/>
        </p:nvSpPr>
        <p:spPr bwMode="auto">
          <a:xfrm>
            <a:off x="2895600" y="381000"/>
            <a:ext cx="1841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endParaRPr lang="en-US" sz="4100">
              <a:cs typeface="+mn-cs"/>
            </a:endParaRPr>
          </a:p>
        </p:txBody>
      </p:sp>
      <p:sp>
        <p:nvSpPr>
          <p:cNvPr id="5137" name="Text Box 17"/>
          <p:cNvSpPr txBox="1">
            <a:spLocks noChangeArrowheads="1"/>
          </p:cNvSpPr>
          <p:nvPr/>
        </p:nvSpPr>
        <p:spPr bwMode="auto">
          <a:xfrm>
            <a:off x="114300" y="152400"/>
            <a:ext cx="89154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sz="4500" b="1">
                <a:cs typeface="+mn-cs"/>
              </a:rPr>
              <a:t>How can CSI Investigators use DNA  as a Fingerprinting?</a:t>
            </a:r>
          </a:p>
        </p:txBody>
      </p:sp>
      <p:sp>
        <p:nvSpPr>
          <p:cNvPr id="5138" name="Text Box 18"/>
          <p:cNvSpPr txBox="1">
            <a:spLocks noChangeArrowheads="1"/>
          </p:cNvSpPr>
          <p:nvPr/>
        </p:nvSpPr>
        <p:spPr bwMode="auto">
          <a:xfrm>
            <a:off x="0" y="3810000"/>
            <a:ext cx="8382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a:cs typeface="+mn-cs"/>
              </a:rPr>
              <a:t> </a:t>
            </a:r>
            <a:r>
              <a:rPr lang="en-US" sz="3700">
                <a:cs typeface="+mn-cs"/>
              </a:rPr>
              <a:t>DNA acts as a fingerprint because scientists and crime scene investigators use it to identify people.  </a:t>
            </a:r>
          </a:p>
          <a:p>
            <a:pPr>
              <a:spcBef>
                <a:spcPct val="50000"/>
              </a:spcBef>
              <a:defRPr/>
            </a:pPr>
            <a:r>
              <a:rPr lang="en-US" sz="3700">
                <a:cs typeface="+mn-cs"/>
              </a:rPr>
              <a:t>What contains a person</a:t>
            </a:r>
            <a:r>
              <a:rPr lang="ja-JP" altLang="en-US" sz="3700">
                <a:latin typeface="Arial"/>
                <a:cs typeface="+mn-cs"/>
              </a:rPr>
              <a:t>’</a:t>
            </a:r>
            <a:r>
              <a:rPr lang="en-US" sz="3700">
                <a:cs typeface="+mn-cs"/>
              </a:rPr>
              <a:t>s DNA?</a:t>
            </a:r>
          </a:p>
        </p:txBody>
      </p:sp>
      <p:pic>
        <p:nvPicPr>
          <p:cNvPr id="194567" name="Picture 19" descr="F14-03_DNA_fingerpr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1863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8" name="Picture 20" descr="fingerpr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6002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 Box 21"/>
          <p:cNvSpPr txBox="1">
            <a:spLocks noChangeArrowheads="1"/>
          </p:cNvSpPr>
          <p:nvPr/>
        </p:nvSpPr>
        <p:spPr bwMode="auto">
          <a:xfrm>
            <a:off x="4953000" y="6216650"/>
            <a:ext cx="4191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The Nucleus of cells</a:t>
            </a:r>
          </a:p>
        </p:txBody>
      </p:sp>
      <p:sp>
        <p:nvSpPr>
          <p:cNvPr id="5143" name="Oval 23"/>
          <p:cNvSpPr>
            <a:spLocks noChangeArrowheads="1"/>
          </p:cNvSpPr>
          <p:nvPr/>
        </p:nvSpPr>
        <p:spPr bwMode="auto">
          <a:xfrm>
            <a:off x="152400" y="1066800"/>
            <a:ext cx="1828800" cy="2667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 calcmode="lin" valueType="num">
                                      <p:cBhvr additive="base">
                                        <p:cTn id="7" dur="500" fill="hold"/>
                                        <p:tgtEl>
                                          <p:spTgt spid="5138"/>
                                        </p:tgtEl>
                                        <p:attrNameLst>
                                          <p:attrName>ppt_x</p:attrName>
                                        </p:attrNameLst>
                                      </p:cBhvr>
                                      <p:tavLst>
                                        <p:tav tm="0">
                                          <p:val>
                                            <p:strVal val="0-#ppt_w/2"/>
                                          </p:val>
                                        </p:tav>
                                        <p:tav tm="100000">
                                          <p:val>
                                            <p:strVal val="#ppt_x"/>
                                          </p:val>
                                        </p:tav>
                                      </p:tavLst>
                                    </p:anim>
                                    <p:anim calcmode="lin" valueType="num">
                                      <p:cBhvr additive="base">
                                        <p:cTn id="8"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41"/>
                                        </p:tgtEl>
                                        <p:attrNameLst>
                                          <p:attrName>style.visibility</p:attrName>
                                        </p:attrNameLst>
                                      </p:cBhvr>
                                      <p:to>
                                        <p:strVal val="visible"/>
                                      </p:to>
                                    </p:set>
                                    <p:anim calcmode="lin" valueType="num">
                                      <p:cBhvr additive="base">
                                        <p:cTn id="13" dur="500" fill="hold"/>
                                        <p:tgtEl>
                                          <p:spTgt spid="5141"/>
                                        </p:tgtEl>
                                        <p:attrNameLst>
                                          <p:attrName>ppt_x</p:attrName>
                                        </p:attrNameLst>
                                      </p:cBhvr>
                                      <p:tavLst>
                                        <p:tav tm="0">
                                          <p:val>
                                            <p:strVal val="1+#ppt_w/2"/>
                                          </p:val>
                                        </p:tav>
                                        <p:tav tm="100000">
                                          <p:val>
                                            <p:strVal val="#ppt_x"/>
                                          </p:val>
                                        </p:tav>
                                      </p:tavLst>
                                    </p:anim>
                                    <p:anim calcmode="lin" valueType="num">
                                      <p:cBhvr additive="base">
                                        <p:cTn id="14"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utoUpdateAnimBg="0"/>
      <p:bldP spid="5141"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pPr eaLnBrk="1" hangingPunct="1">
              <a:defRPr/>
            </a:pPr>
            <a:r>
              <a:rPr lang="en-US" b="1" dirty="0">
                <a:latin typeface="Times New Roman" charset="0"/>
                <a:cs typeface="+mj-cs"/>
              </a:rPr>
              <a:t>How do scientists make a DNA Fingerprint?</a:t>
            </a:r>
          </a:p>
        </p:txBody>
      </p:sp>
      <p:pic>
        <p:nvPicPr>
          <p:cNvPr id="10245" name="Picture 5" descr="detective_crime_scene_lw"/>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990600"/>
            <a:ext cx="23622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248" name="Picture 8" descr="jf-chalk_bod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400" y="1524000"/>
            <a:ext cx="3429000" cy="243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250" name="Text Box 10"/>
          <p:cNvSpPr txBox="1">
            <a:spLocks noChangeArrowheads="1"/>
          </p:cNvSpPr>
          <p:nvPr/>
        </p:nvSpPr>
        <p:spPr bwMode="auto">
          <a:xfrm>
            <a:off x="228600" y="2997200"/>
            <a:ext cx="41338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buFontTx/>
              <a:buChar char="•"/>
              <a:defRPr/>
            </a:pPr>
            <a:r>
              <a:rPr lang="en-US" sz="2700">
                <a:cs typeface="+mn-cs"/>
              </a:rPr>
              <a:t> Scientist need to find some </a:t>
            </a:r>
          </a:p>
          <a:p>
            <a:pPr>
              <a:defRPr/>
            </a:pPr>
            <a:r>
              <a:rPr lang="en-US" sz="2700">
                <a:cs typeface="+mn-cs"/>
              </a:rPr>
              <a:t>DNA of the perpetrator.</a:t>
            </a:r>
            <a:r>
              <a:rPr lang="en-US">
                <a:cs typeface="+mn-cs"/>
              </a:rPr>
              <a:t>    </a:t>
            </a:r>
          </a:p>
        </p:txBody>
      </p:sp>
      <p:sp>
        <p:nvSpPr>
          <p:cNvPr id="10251" name="Text Box 11"/>
          <p:cNvSpPr txBox="1">
            <a:spLocks noChangeArrowheads="1"/>
          </p:cNvSpPr>
          <p:nvPr/>
        </p:nvSpPr>
        <p:spPr bwMode="auto">
          <a:xfrm>
            <a:off x="457200" y="4067175"/>
            <a:ext cx="840581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Where can the investigators find the DNA?</a:t>
            </a:r>
          </a:p>
        </p:txBody>
      </p:sp>
      <p:sp>
        <p:nvSpPr>
          <p:cNvPr id="10252" name="Text Box 12"/>
          <p:cNvSpPr txBox="1">
            <a:spLocks noChangeArrowheads="1"/>
          </p:cNvSpPr>
          <p:nvPr/>
        </p:nvSpPr>
        <p:spPr bwMode="auto">
          <a:xfrm>
            <a:off x="685800" y="4568825"/>
            <a:ext cx="1838325"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buFontTx/>
              <a:buAutoNum type="arabicParenR"/>
              <a:defRPr/>
            </a:pPr>
            <a:r>
              <a:rPr lang="en-US" sz="3700">
                <a:latin typeface="Times New Roman" charset="0"/>
                <a:cs typeface="+mn-cs"/>
              </a:rPr>
              <a:t> Blood</a:t>
            </a:r>
          </a:p>
          <a:p>
            <a:pPr>
              <a:buFontTx/>
              <a:buAutoNum type="arabicParenR"/>
              <a:defRPr/>
            </a:pPr>
            <a:r>
              <a:rPr lang="en-US" sz="3700">
                <a:latin typeface="Times New Roman" charset="0"/>
                <a:cs typeface="+mn-cs"/>
              </a:rPr>
              <a:t> Hair </a:t>
            </a:r>
          </a:p>
          <a:p>
            <a:pPr>
              <a:buFontTx/>
              <a:buAutoNum type="arabicParenR"/>
              <a:defRPr/>
            </a:pPr>
            <a:r>
              <a:rPr lang="en-US" sz="3700">
                <a:latin typeface="Times New Roman" charset="0"/>
                <a:cs typeface="+mn-cs"/>
              </a:rPr>
              <a:t> Nails</a:t>
            </a:r>
          </a:p>
          <a:p>
            <a:pPr>
              <a:buFontTx/>
              <a:buAutoNum type="arabicParenR"/>
              <a:defRPr/>
            </a:pPr>
            <a:r>
              <a:rPr lang="en-US" sz="3700">
                <a:latin typeface="Times New Roman" charset="0"/>
                <a:cs typeface="+mn-cs"/>
              </a:rPr>
              <a:t> Skin</a:t>
            </a:r>
          </a:p>
        </p:txBody>
      </p:sp>
      <p:pic>
        <p:nvPicPr>
          <p:cNvPr id="196615" name="Picture 14" descr="cancer4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724400"/>
            <a:ext cx="2286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500" fill="hold"/>
                                        <p:tgtEl>
                                          <p:spTgt spid="10250"/>
                                        </p:tgtEl>
                                        <p:attrNameLst>
                                          <p:attrName>ppt_x</p:attrName>
                                        </p:attrNameLst>
                                      </p:cBhvr>
                                      <p:tavLst>
                                        <p:tav tm="0">
                                          <p:val>
                                            <p:strVal val="0-#ppt_w/2"/>
                                          </p:val>
                                        </p:tav>
                                        <p:tav tm="100000">
                                          <p:val>
                                            <p:strVal val="#ppt_x"/>
                                          </p:val>
                                        </p:tav>
                                      </p:tavLst>
                                    </p:anim>
                                    <p:anim calcmode="lin" valueType="num">
                                      <p:cBhvr additive="base">
                                        <p:cTn id="8"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1"/>
                                        </p:tgtEl>
                                        <p:attrNameLst>
                                          <p:attrName>style.visibility</p:attrName>
                                        </p:attrNameLst>
                                      </p:cBhvr>
                                      <p:to>
                                        <p:strVal val="visible"/>
                                      </p:to>
                                    </p:set>
                                    <p:anim calcmode="lin" valueType="num">
                                      <p:cBhvr additive="base">
                                        <p:cTn id="13" dur="500" fill="hold"/>
                                        <p:tgtEl>
                                          <p:spTgt spid="10251"/>
                                        </p:tgtEl>
                                        <p:attrNameLst>
                                          <p:attrName>ppt_x</p:attrName>
                                        </p:attrNameLst>
                                      </p:cBhvr>
                                      <p:tavLst>
                                        <p:tav tm="0">
                                          <p:val>
                                            <p:strVal val="0-#ppt_w/2"/>
                                          </p:val>
                                        </p:tav>
                                        <p:tav tm="100000">
                                          <p:val>
                                            <p:strVal val="#ppt_x"/>
                                          </p:val>
                                        </p:tav>
                                      </p:tavLst>
                                    </p:anim>
                                    <p:anim calcmode="lin" valueType="num">
                                      <p:cBhvr additive="base">
                                        <p:cTn id="14"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anim calcmode="lin" valueType="num">
                                      <p:cBhvr additive="base">
                                        <p:cTn id="19" dur="500" fill="hold"/>
                                        <p:tgtEl>
                                          <p:spTgt spid="10252"/>
                                        </p:tgtEl>
                                        <p:attrNameLst>
                                          <p:attrName>ppt_x</p:attrName>
                                        </p:attrNameLst>
                                      </p:cBhvr>
                                      <p:tavLst>
                                        <p:tav tm="0">
                                          <p:val>
                                            <p:strVal val="0-#ppt_w/2"/>
                                          </p:val>
                                        </p:tav>
                                        <p:tav tm="100000">
                                          <p:val>
                                            <p:strVal val="#ppt_x"/>
                                          </p:val>
                                        </p:tav>
                                      </p:tavLst>
                                    </p:anim>
                                    <p:anim calcmode="lin" valueType="num">
                                      <p:cBhvr additive="base">
                                        <p:cTn id="20"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utoUpdateAnimBg="0"/>
      <p:bldP spid="10251" grpId="0" autoUpdateAnimBg="0"/>
      <p:bldP spid="10252"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152400"/>
            <a:ext cx="3276600" cy="2895600"/>
          </a:xfrm>
        </p:spPr>
        <p:txBody>
          <a:bodyPr/>
          <a:lstStyle/>
          <a:p>
            <a:pPr eaLnBrk="1" hangingPunct="1">
              <a:defRPr/>
            </a:pPr>
            <a:r>
              <a:rPr lang="en-US" b="1" dirty="0">
                <a:latin typeface="Times New Roman" charset="0"/>
                <a:cs typeface="+mj-cs"/>
              </a:rPr>
              <a:t>What if you only find very little DNA?</a:t>
            </a:r>
          </a:p>
        </p:txBody>
      </p:sp>
      <p:pic>
        <p:nvPicPr>
          <p:cNvPr id="14341" name="Picture 5" descr="PCR cop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72" r="1672"/>
          <a:stretch>
            <a:fillRect/>
          </a:stretch>
        </p:blipFill>
        <p:spPr>
          <a:xfrm>
            <a:off x="25400" y="2819400"/>
            <a:ext cx="7772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343" name="Text Box 7"/>
          <p:cNvSpPr txBox="1">
            <a:spLocks noChangeArrowheads="1"/>
          </p:cNvSpPr>
          <p:nvPr/>
        </p:nvSpPr>
        <p:spPr bwMode="auto">
          <a:xfrm>
            <a:off x="4572000" y="685800"/>
            <a:ext cx="44196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dirty="0">
                <a:cs typeface="+mn-cs"/>
              </a:rPr>
              <a:t> The sample of DNA is multiplied using a process called Polymerase Chain Reaction (PCR).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1+#ppt_w/2"/>
                                          </p:val>
                                        </p:tav>
                                        <p:tav tm="100000">
                                          <p:val>
                                            <p:strVal val="#ppt_x"/>
                                          </p:val>
                                        </p:tav>
                                      </p:tavLst>
                                    </p:anim>
                                    <p:anim calcmode="lin" valueType="num">
                                      <p:cBhvr additive="base">
                                        <p:cTn id="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p:nvPr>
        </p:nvSpPr>
        <p:spPr>
          <a:xfrm>
            <a:off x="457200" y="76200"/>
            <a:ext cx="8229600" cy="1143000"/>
          </a:xfrm>
        </p:spPr>
        <p:txBody>
          <a:bodyPr/>
          <a:lstStyle/>
          <a:p>
            <a:pPr eaLnBrk="1" hangingPunct="1">
              <a:defRPr/>
            </a:pPr>
            <a:r>
              <a:rPr lang="en-US" b="1">
                <a:latin typeface="Times New Roman" charset="0"/>
                <a:cs typeface="+mj-cs"/>
              </a:rPr>
              <a:t>Gel Electrophoresis–Creating the DNA Fingerprint</a:t>
            </a:r>
          </a:p>
        </p:txBody>
      </p:sp>
      <p:pic>
        <p:nvPicPr>
          <p:cNvPr id="17414" name="Picture 6" descr="Fig S-2: Gel Electrophore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371600"/>
            <a:ext cx="38100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7418" name="Text Box 10"/>
          <p:cNvSpPr txBox="1">
            <a:spLocks noChangeArrowheads="1"/>
          </p:cNvSpPr>
          <p:nvPr/>
        </p:nvSpPr>
        <p:spPr bwMode="auto">
          <a:xfrm>
            <a:off x="3962400" y="1404938"/>
            <a:ext cx="480060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buFontTx/>
              <a:buAutoNum type="arabicParenR"/>
              <a:defRPr/>
            </a:pPr>
            <a:r>
              <a:rPr lang="en-US" sz="2700">
                <a:cs typeface="+mn-cs"/>
              </a:rPr>
              <a:t> </a:t>
            </a:r>
            <a:r>
              <a:rPr lang="en-US" sz="3100">
                <a:latin typeface="Times New Roman" charset="0"/>
                <a:cs typeface="+mn-cs"/>
              </a:rPr>
              <a:t>DNA to be analyzed is cut with restriction enzymes into different sized fragments.</a:t>
            </a:r>
          </a:p>
          <a:p>
            <a:pPr>
              <a:buFontTx/>
              <a:buAutoNum type="arabicParenR"/>
              <a:defRPr/>
            </a:pPr>
            <a:r>
              <a:rPr lang="en-US" sz="3100">
                <a:latin typeface="Times New Roman" charset="0"/>
                <a:cs typeface="+mn-cs"/>
              </a:rPr>
              <a:t> They are added to a gel and separated according to their size.</a:t>
            </a:r>
          </a:p>
          <a:p>
            <a:pPr>
              <a:buFontTx/>
              <a:buAutoNum type="arabicParenR"/>
              <a:defRPr/>
            </a:pPr>
            <a:r>
              <a:rPr lang="en-US" sz="3100">
                <a:latin typeface="Times New Roman" charset="0"/>
                <a:cs typeface="+mn-cs"/>
              </a:rPr>
              <a:t> Result:  The smaller segments of DNA are found closer to the end than the larger segments.</a:t>
            </a:r>
          </a:p>
        </p:txBody>
      </p:sp>
      <p:grpSp>
        <p:nvGrpSpPr>
          <p:cNvPr id="17427" name="Group 19"/>
          <p:cNvGrpSpPr>
            <a:grpSpLocks/>
          </p:cNvGrpSpPr>
          <p:nvPr/>
        </p:nvGrpSpPr>
        <p:grpSpPr bwMode="auto">
          <a:xfrm>
            <a:off x="228600" y="1371600"/>
            <a:ext cx="3733800" cy="5322888"/>
            <a:chOff x="144" y="864"/>
            <a:chExt cx="2352" cy="3353"/>
          </a:xfrm>
        </p:grpSpPr>
        <p:pic>
          <p:nvPicPr>
            <p:cNvPr id="200709" name="Picture 11" descr="F14-03_DNA_finger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864"/>
              <a:ext cx="2352"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192"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A</a:t>
              </a:r>
            </a:p>
          </p:txBody>
        </p:sp>
        <p:sp>
          <p:nvSpPr>
            <p:cNvPr id="17421" name="Text Box 13"/>
            <p:cNvSpPr txBox="1">
              <a:spLocks noChangeArrowheads="1"/>
            </p:cNvSpPr>
            <p:nvPr/>
          </p:nvSpPr>
          <p:spPr bwMode="auto">
            <a:xfrm>
              <a:off x="432"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B</a:t>
              </a:r>
            </a:p>
          </p:txBody>
        </p:sp>
        <p:sp>
          <p:nvSpPr>
            <p:cNvPr id="17422" name="Text Box 14"/>
            <p:cNvSpPr txBox="1">
              <a:spLocks noChangeArrowheads="1"/>
            </p:cNvSpPr>
            <p:nvPr/>
          </p:nvSpPr>
          <p:spPr bwMode="auto">
            <a:xfrm>
              <a:off x="624"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C</a:t>
              </a:r>
            </a:p>
          </p:txBody>
        </p:sp>
        <p:sp>
          <p:nvSpPr>
            <p:cNvPr id="17423" name="Text Box 15"/>
            <p:cNvSpPr txBox="1">
              <a:spLocks noChangeArrowheads="1"/>
            </p:cNvSpPr>
            <p:nvPr/>
          </p:nvSpPr>
          <p:spPr bwMode="auto">
            <a:xfrm>
              <a:off x="1536"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D</a:t>
              </a:r>
            </a:p>
          </p:txBody>
        </p:sp>
        <p:sp>
          <p:nvSpPr>
            <p:cNvPr id="17424" name="Text Box 16"/>
            <p:cNvSpPr txBox="1">
              <a:spLocks noChangeArrowheads="1"/>
            </p:cNvSpPr>
            <p:nvPr/>
          </p:nvSpPr>
          <p:spPr bwMode="auto">
            <a:xfrm>
              <a:off x="1776"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E</a:t>
              </a:r>
            </a:p>
          </p:txBody>
        </p:sp>
        <p:sp>
          <p:nvSpPr>
            <p:cNvPr id="17425" name="Text Box 17"/>
            <p:cNvSpPr txBox="1">
              <a:spLocks noChangeArrowheads="1"/>
            </p:cNvSpPr>
            <p:nvPr/>
          </p:nvSpPr>
          <p:spPr bwMode="auto">
            <a:xfrm>
              <a:off x="1968"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F</a:t>
              </a:r>
            </a:p>
          </p:txBody>
        </p:sp>
        <p:sp>
          <p:nvSpPr>
            <p:cNvPr id="17426" name="Text Box 18"/>
            <p:cNvSpPr txBox="1">
              <a:spLocks noChangeArrowheads="1"/>
            </p:cNvSpPr>
            <p:nvPr/>
          </p:nvSpPr>
          <p:spPr bwMode="auto">
            <a:xfrm>
              <a:off x="2208" y="3936"/>
              <a:ext cx="24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ssolve">
                                      <p:cBhvr>
                                        <p:cTn id="7" dur="500"/>
                                        <p:tgtEl>
                                          <p:spTgt spid="17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dissolve">
                                      <p:cBhvr>
                                        <p:cTn id="12"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76200"/>
            <a:ext cx="8229600" cy="1143000"/>
          </a:xfrm>
        </p:spPr>
        <p:txBody>
          <a:bodyPr/>
          <a:lstStyle/>
          <a:p>
            <a:pPr eaLnBrk="1" hangingPunct="1">
              <a:defRPr/>
            </a:pPr>
            <a:r>
              <a:rPr lang="en-US" b="1">
                <a:latin typeface="Times New Roman" charset="0"/>
                <a:cs typeface="+mj-cs"/>
              </a:rPr>
              <a:t>Gel Electrophoresis</a:t>
            </a:r>
          </a:p>
        </p:txBody>
      </p:sp>
      <p:graphicFrame>
        <p:nvGraphicFramePr>
          <p:cNvPr id="23582" name="Group 30"/>
          <p:cNvGraphicFramePr>
            <a:graphicFrameLocks noGrp="1"/>
          </p:cNvGraphicFramePr>
          <p:nvPr>
            <p:ph type="tbl" idx="1"/>
          </p:nvPr>
        </p:nvGraphicFramePr>
        <p:xfrm>
          <a:off x="1524000" y="1371600"/>
          <a:ext cx="6705600" cy="5532438"/>
        </p:xfrm>
        <a:graphic>
          <a:graphicData uri="http://schemas.openxmlformats.org/drawingml/2006/table">
            <a:tbl>
              <a:tblPr/>
              <a:tblGrid>
                <a:gridCol w="6705600">
                  <a:extLst>
                    <a:ext uri="{9D8B030D-6E8A-4147-A177-3AD203B41FA5}">
                      <a16:colId xmlns:a16="http://schemas.microsoft.com/office/drawing/2014/main" val="20000"/>
                    </a:ext>
                  </a:extLst>
                </a:gridCol>
              </a:tblGrid>
              <a:tr h="553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rPr>
                        <a:t>DNA            Suspect A                Suspect B            Suspect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rPr>
                        <a:t>from CS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__             __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__             __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                 __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__             __                              __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__             __               __           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Arial" charset="0"/>
                          <a:ea typeface="ＭＳ Ｐゴシック" charset="0"/>
                        </a:rPr>
                        <a:t>                                                                                                                                </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5" name="Text Box 13"/>
          <p:cNvSpPr txBox="1">
            <a:spLocks noChangeArrowheads="1"/>
          </p:cNvSpPr>
          <p:nvPr/>
        </p:nvSpPr>
        <p:spPr bwMode="auto">
          <a:xfrm>
            <a:off x="762000" y="1219200"/>
            <a:ext cx="393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4900">
                <a:cs typeface="+mn-cs"/>
              </a:rPr>
              <a:t>-</a:t>
            </a:r>
          </a:p>
        </p:txBody>
      </p:sp>
      <p:sp>
        <p:nvSpPr>
          <p:cNvPr id="23568" name="Text Box 16"/>
          <p:cNvSpPr txBox="1">
            <a:spLocks noChangeArrowheads="1"/>
          </p:cNvSpPr>
          <p:nvPr/>
        </p:nvSpPr>
        <p:spPr bwMode="auto">
          <a:xfrm>
            <a:off x="457200" y="5791200"/>
            <a:ext cx="53975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4900">
                <a:cs typeface="+mn-cs"/>
              </a:rPr>
              <a:t>+</a:t>
            </a:r>
          </a:p>
        </p:txBody>
      </p:sp>
      <p:sp>
        <p:nvSpPr>
          <p:cNvPr id="23575" name="Line 23"/>
          <p:cNvSpPr>
            <a:spLocks noChangeShapeType="1"/>
          </p:cNvSpPr>
          <p:nvPr/>
        </p:nvSpPr>
        <p:spPr bwMode="auto">
          <a:xfrm>
            <a:off x="2514600" y="1524000"/>
            <a:ext cx="0" cy="510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3576" name="Line 24"/>
          <p:cNvSpPr>
            <a:spLocks noChangeShapeType="1"/>
          </p:cNvSpPr>
          <p:nvPr/>
        </p:nvSpPr>
        <p:spPr bwMode="auto">
          <a:xfrm>
            <a:off x="4419600" y="1524000"/>
            <a:ext cx="0" cy="510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3577" name="Line 25"/>
          <p:cNvSpPr>
            <a:spLocks noChangeShapeType="1"/>
          </p:cNvSpPr>
          <p:nvPr/>
        </p:nvSpPr>
        <p:spPr bwMode="auto">
          <a:xfrm>
            <a:off x="6248400" y="1524000"/>
            <a:ext cx="0" cy="510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3583" name="Oval 31"/>
          <p:cNvSpPr>
            <a:spLocks noChangeArrowheads="1"/>
          </p:cNvSpPr>
          <p:nvPr/>
        </p:nvSpPr>
        <p:spPr bwMode="auto">
          <a:xfrm>
            <a:off x="5867400" y="1219200"/>
            <a:ext cx="2438400" cy="54864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83"/>
                                        </p:tgtEl>
                                        <p:attrNameLst>
                                          <p:attrName>style.visibility</p:attrName>
                                        </p:attrNameLst>
                                      </p:cBhvr>
                                      <p:to>
                                        <p:strVal val="visible"/>
                                      </p:to>
                                    </p:set>
                                    <p:animEffect transition="in" filter="dissolve">
                                      <p:cBhvr>
                                        <p:cTn id="7" dur="500"/>
                                        <p:tgtEl>
                                          <p:spTgt spid="23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685800" y="17463"/>
            <a:ext cx="7772400" cy="1143000"/>
          </a:xfrm>
        </p:spPr>
        <p:txBody>
          <a:bodyPr/>
          <a:lstStyle/>
          <a:p>
            <a:pPr eaLnBrk="1" hangingPunct="1">
              <a:defRPr/>
            </a:pPr>
            <a:r>
              <a:rPr lang="en-US" b="1" dirty="0">
                <a:latin typeface="Times New Roman" charset="0"/>
                <a:cs typeface="+mj-cs"/>
              </a:rPr>
              <a:t>Who done it? Activity</a:t>
            </a:r>
          </a:p>
        </p:txBody>
      </p:sp>
      <p:pic>
        <p:nvPicPr>
          <p:cNvPr id="204802"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l="21622" r="19691"/>
          <a:stretch>
            <a:fillRect/>
          </a:stretch>
        </p:blipFill>
        <p:spPr bwMode="auto">
          <a:xfrm>
            <a:off x="381000" y="1219200"/>
            <a:ext cx="3733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3" name="Picture 6" descr="foren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
            <a:ext cx="8610600" cy="1143000"/>
          </a:xfrm>
        </p:spPr>
        <p:txBody>
          <a:bodyPr/>
          <a:lstStyle/>
          <a:p>
            <a:pPr eaLnBrk="1" hangingPunct="1">
              <a:defRPr/>
            </a:pPr>
            <a:r>
              <a:rPr lang="en-US" b="1">
                <a:cs typeface="+mj-cs"/>
              </a:rPr>
              <a:t>Genotype determines Phenotype</a:t>
            </a:r>
          </a:p>
        </p:txBody>
      </p:sp>
      <p:pic>
        <p:nvPicPr>
          <p:cNvPr id="31746" name="Picture 15" descr="homologous_chromoso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295400"/>
            <a:ext cx="419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7" descr="red-flower-yellow-cen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581400"/>
            <a:ext cx="38862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38" descr="support"/>
          <p:cNvPicPr>
            <a:picLocks noChangeAspect="1" noChangeArrowheads="1"/>
          </p:cNvPicPr>
          <p:nvPr/>
        </p:nvPicPr>
        <p:blipFill>
          <a:blip r:embed="rId10">
            <a:extLst>
              <a:ext uri="{28A0092B-C50C-407E-A947-70E740481C1C}">
                <a14:useLocalDpi xmlns:a14="http://schemas.microsoft.com/office/drawing/2010/main" val="0"/>
              </a:ext>
            </a:extLst>
          </a:blip>
          <a:srcRect b="22449"/>
          <a:stretch>
            <a:fillRect/>
          </a:stretch>
        </p:blipFill>
        <p:spPr bwMode="auto">
          <a:xfrm>
            <a:off x="381000" y="4343400"/>
            <a:ext cx="3810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Oval 1039"/>
          <p:cNvSpPr>
            <a:spLocks noChangeArrowheads="1"/>
          </p:cNvSpPr>
          <p:nvPr/>
        </p:nvSpPr>
        <p:spPr bwMode="auto">
          <a:xfrm>
            <a:off x="457200" y="4419600"/>
            <a:ext cx="1143000" cy="1066800"/>
          </a:xfrm>
          <a:prstGeom prst="ellipse">
            <a:avLst/>
          </a:prstGeom>
          <a:noFill/>
          <a:ln w="57150">
            <a:solidFill>
              <a:srgbClr val="00FF00"/>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19472" name="Oval 1040"/>
          <p:cNvSpPr>
            <a:spLocks noChangeArrowheads="1"/>
          </p:cNvSpPr>
          <p:nvPr/>
        </p:nvSpPr>
        <p:spPr bwMode="auto">
          <a:xfrm>
            <a:off x="2743200" y="5105400"/>
            <a:ext cx="1295400" cy="1295400"/>
          </a:xfrm>
          <a:prstGeom prst="ellipse">
            <a:avLst/>
          </a:prstGeom>
          <a:noFill/>
          <a:ln w="762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19474" name="Text Box 1042"/>
          <p:cNvSpPr txBox="1">
            <a:spLocks noChangeArrowheads="1"/>
          </p:cNvSpPr>
          <p:nvPr/>
        </p:nvSpPr>
        <p:spPr bwMode="auto">
          <a:xfrm>
            <a:off x="228600" y="1371600"/>
            <a:ext cx="42672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700" b="1">
                <a:cs typeface="+mn-cs"/>
              </a:rPr>
              <a:t> </a:t>
            </a:r>
            <a:r>
              <a:rPr lang="en-US" sz="3700">
                <a:cs typeface="+mn-cs"/>
              </a:rPr>
              <a:t>Genotype:  pair of genes (RR, Rr, rr)</a:t>
            </a:r>
          </a:p>
          <a:p>
            <a:pPr>
              <a:defRPr/>
            </a:pPr>
            <a:endParaRPr lang="en-US" sz="3700">
              <a:cs typeface="+mn-cs"/>
            </a:endParaRPr>
          </a:p>
          <a:p>
            <a:pPr>
              <a:buFontTx/>
              <a:buChar char="•"/>
              <a:defRPr/>
            </a:pPr>
            <a:r>
              <a:rPr lang="en-US" sz="3700">
                <a:cs typeface="+mn-cs"/>
              </a:rPr>
              <a:t> Phenotype:  physical appearance</a:t>
            </a:r>
          </a:p>
        </p:txBody>
      </p:sp>
      <p:sp>
        <p:nvSpPr>
          <p:cNvPr id="19476" name="Line 1044"/>
          <p:cNvSpPr>
            <a:spLocks noChangeShapeType="1"/>
          </p:cNvSpPr>
          <p:nvPr/>
        </p:nvSpPr>
        <p:spPr bwMode="auto">
          <a:xfrm>
            <a:off x="4038600" y="1981200"/>
            <a:ext cx="8382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19477" name="Line 1045"/>
          <p:cNvSpPr>
            <a:spLocks noChangeShapeType="1"/>
          </p:cNvSpPr>
          <p:nvPr/>
        </p:nvSpPr>
        <p:spPr bwMode="auto">
          <a:xfrm>
            <a:off x="3962400" y="3657600"/>
            <a:ext cx="8382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grpSp>
        <p:nvGrpSpPr>
          <p:cNvPr id="14" name="SMARTInkShape-Group5345"/>
          <p:cNvGrpSpPr/>
          <p:nvPr/>
        </p:nvGrpSpPr>
        <p:grpSpPr>
          <a:xfrm>
            <a:off x="1080492" y="5625703"/>
            <a:ext cx="151806" cy="71439"/>
            <a:chOff x="1080492" y="5625703"/>
            <a:chExt cx="151806" cy="71439"/>
          </a:xfrm>
        </p:grpSpPr>
        <p:sp>
          <p:nvSpPr>
            <p:cNvPr id="9" name="SMARTInkShape-15371"/>
            <p:cNvSpPr/>
            <p:nvPr>
              <p:custDataLst>
                <p:tags r:id="rId2"/>
              </p:custDataLst>
            </p:nvPr>
          </p:nvSpPr>
          <p:spPr>
            <a:xfrm>
              <a:off x="1089422" y="5652492"/>
              <a:ext cx="44649" cy="17861"/>
            </a:xfrm>
            <a:custGeom>
              <a:avLst/>
              <a:gdLst/>
              <a:ahLst/>
              <a:cxnLst/>
              <a:rect l="0" t="0" r="0" b="0"/>
              <a:pathLst>
                <a:path w="44649" h="17861">
                  <a:moveTo>
                    <a:pt x="0" y="8930"/>
                  </a:moveTo>
                  <a:lnTo>
                    <a:pt x="0" y="8930"/>
                  </a:lnTo>
                  <a:lnTo>
                    <a:pt x="44648" y="17860"/>
                  </a:lnTo>
                  <a:lnTo>
                    <a:pt x="36960" y="10171"/>
                  </a:lnTo>
                  <a:lnTo>
                    <a:pt x="22698" y="3038"/>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5372"/>
            <p:cNvSpPr/>
            <p:nvPr>
              <p:custDataLst>
                <p:tags r:id="rId3"/>
              </p:custDataLst>
            </p:nvPr>
          </p:nvSpPr>
          <p:spPr>
            <a:xfrm>
              <a:off x="1169789" y="5625703"/>
              <a:ext cx="62509" cy="53578"/>
            </a:xfrm>
            <a:custGeom>
              <a:avLst/>
              <a:gdLst/>
              <a:ahLst/>
              <a:cxnLst/>
              <a:rect l="0" t="0" r="0" b="0"/>
              <a:pathLst>
                <a:path w="62509" h="53578">
                  <a:moveTo>
                    <a:pt x="62508" y="0"/>
                  </a:moveTo>
                  <a:lnTo>
                    <a:pt x="62508" y="0"/>
                  </a:lnTo>
                  <a:lnTo>
                    <a:pt x="21877" y="37985"/>
                  </a:lnTo>
                  <a:lnTo>
                    <a:pt x="0" y="5357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5373"/>
            <p:cNvSpPr/>
            <p:nvPr>
              <p:custDataLst>
                <p:tags r:id="rId4"/>
              </p:custDataLst>
            </p:nvPr>
          </p:nvSpPr>
          <p:spPr>
            <a:xfrm>
              <a:off x="1080492" y="5697141"/>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5374"/>
            <p:cNvSpPr/>
            <p:nvPr>
              <p:custDataLst>
                <p:tags r:id="rId5"/>
              </p:custDataLst>
            </p:nvPr>
          </p:nvSpPr>
          <p:spPr>
            <a:xfrm>
              <a:off x="1080492" y="5697141"/>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5375"/>
            <p:cNvSpPr/>
            <p:nvPr>
              <p:custDataLst>
                <p:tags r:id="rId6"/>
              </p:custDataLst>
            </p:nvPr>
          </p:nvSpPr>
          <p:spPr>
            <a:xfrm>
              <a:off x="1080492" y="5697141"/>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SMARTInkShape-15376"/>
          <p:cNvSpPr/>
          <p:nvPr>
            <p:custDataLst>
              <p:tags r:id="rId1"/>
            </p:custDataLst>
          </p:nvPr>
        </p:nvSpPr>
        <p:spPr>
          <a:xfrm>
            <a:off x="473285" y="4509492"/>
            <a:ext cx="686563" cy="888160"/>
          </a:xfrm>
          <a:custGeom>
            <a:avLst/>
            <a:gdLst/>
            <a:ahLst/>
            <a:cxnLst/>
            <a:rect l="0" t="0" r="0" b="0"/>
            <a:pathLst>
              <a:path w="686563" h="888160">
                <a:moveTo>
                  <a:pt x="428614" y="0"/>
                </a:moveTo>
                <a:lnTo>
                  <a:pt x="428614" y="0"/>
                </a:lnTo>
                <a:lnTo>
                  <a:pt x="386831" y="0"/>
                </a:lnTo>
                <a:lnTo>
                  <a:pt x="346340" y="992"/>
                </a:lnTo>
                <a:lnTo>
                  <a:pt x="312624" y="9113"/>
                </a:lnTo>
                <a:lnTo>
                  <a:pt x="274081" y="27505"/>
                </a:lnTo>
                <a:lnTo>
                  <a:pt x="236031" y="46260"/>
                </a:lnTo>
                <a:lnTo>
                  <a:pt x="212802" y="60340"/>
                </a:lnTo>
                <a:lnTo>
                  <a:pt x="170305" y="80177"/>
                </a:lnTo>
                <a:lnTo>
                  <a:pt x="126923" y="100856"/>
                </a:lnTo>
                <a:lnTo>
                  <a:pt x="85556" y="137852"/>
                </a:lnTo>
                <a:lnTo>
                  <a:pt x="74068" y="149241"/>
                </a:lnTo>
                <a:lnTo>
                  <a:pt x="57056" y="179439"/>
                </a:lnTo>
                <a:lnTo>
                  <a:pt x="39243" y="217665"/>
                </a:lnTo>
                <a:lnTo>
                  <a:pt x="23636" y="261497"/>
                </a:lnTo>
                <a:lnTo>
                  <a:pt x="13720" y="299621"/>
                </a:lnTo>
                <a:lnTo>
                  <a:pt x="9349" y="336052"/>
                </a:lnTo>
                <a:lnTo>
                  <a:pt x="3203" y="373967"/>
                </a:lnTo>
                <a:lnTo>
                  <a:pt x="1417" y="405324"/>
                </a:lnTo>
                <a:lnTo>
                  <a:pt x="623" y="436460"/>
                </a:lnTo>
                <a:lnTo>
                  <a:pt x="271" y="466833"/>
                </a:lnTo>
                <a:lnTo>
                  <a:pt x="114" y="496870"/>
                </a:lnTo>
                <a:lnTo>
                  <a:pt x="44" y="529402"/>
                </a:lnTo>
                <a:lnTo>
                  <a:pt x="13" y="562711"/>
                </a:lnTo>
                <a:lnTo>
                  <a:pt x="0" y="594052"/>
                </a:lnTo>
                <a:lnTo>
                  <a:pt x="2639" y="624518"/>
                </a:lnTo>
                <a:lnTo>
                  <a:pt x="9704" y="666915"/>
                </a:lnTo>
                <a:lnTo>
                  <a:pt x="18081" y="704612"/>
                </a:lnTo>
                <a:lnTo>
                  <a:pt x="29492" y="740917"/>
                </a:lnTo>
                <a:lnTo>
                  <a:pt x="46386" y="779260"/>
                </a:lnTo>
                <a:lnTo>
                  <a:pt x="72048" y="819198"/>
                </a:lnTo>
                <a:lnTo>
                  <a:pt x="113134" y="863067"/>
                </a:lnTo>
                <a:lnTo>
                  <a:pt x="130968" y="876282"/>
                </a:lnTo>
                <a:lnTo>
                  <a:pt x="174365" y="888099"/>
                </a:lnTo>
                <a:lnTo>
                  <a:pt x="189607" y="888159"/>
                </a:lnTo>
                <a:lnTo>
                  <a:pt x="232436" y="882597"/>
                </a:lnTo>
                <a:lnTo>
                  <a:pt x="276845" y="863993"/>
                </a:lnTo>
                <a:lnTo>
                  <a:pt x="313527" y="844324"/>
                </a:lnTo>
                <a:lnTo>
                  <a:pt x="355316" y="821330"/>
                </a:lnTo>
                <a:lnTo>
                  <a:pt x="388706" y="800966"/>
                </a:lnTo>
                <a:lnTo>
                  <a:pt x="424726" y="778727"/>
                </a:lnTo>
                <a:lnTo>
                  <a:pt x="456897" y="762216"/>
                </a:lnTo>
                <a:lnTo>
                  <a:pt x="498582" y="743007"/>
                </a:lnTo>
                <a:lnTo>
                  <a:pt x="535480" y="720104"/>
                </a:lnTo>
                <a:lnTo>
                  <a:pt x="571431" y="696472"/>
                </a:lnTo>
                <a:lnTo>
                  <a:pt x="595615" y="675997"/>
                </a:lnTo>
                <a:lnTo>
                  <a:pt x="627693" y="633658"/>
                </a:lnTo>
                <a:lnTo>
                  <a:pt x="649140" y="595574"/>
                </a:lnTo>
                <a:lnTo>
                  <a:pt x="662627" y="561766"/>
                </a:lnTo>
                <a:lnTo>
                  <a:pt x="673899" y="529259"/>
                </a:lnTo>
                <a:lnTo>
                  <a:pt x="682448" y="486868"/>
                </a:lnTo>
                <a:lnTo>
                  <a:pt x="686562" y="447406"/>
                </a:lnTo>
                <a:lnTo>
                  <a:pt x="684729" y="410948"/>
                </a:lnTo>
                <a:lnTo>
                  <a:pt x="675156" y="373447"/>
                </a:lnTo>
                <a:lnTo>
                  <a:pt x="659752" y="331578"/>
                </a:lnTo>
                <a:lnTo>
                  <a:pt x="636769" y="294913"/>
                </a:lnTo>
                <a:lnTo>
                  <a:pt x="612128" y="259007"/>
                </a:lnTo>
                <a:lnTo>
                  <a:pt x="587168" y="233178"/>
                </a:lnTo>
                <a:lnTo>
                  <a:pt x="543681" y="203523"/>
                </a:lnTo>
                <a:lnTo>
                  <a:pt x="501614" y="169297"/>
                </a:lnTo>
                <a:lnTo>
                  <a:pt x="464244" y="147507"/>
                </a:lnTo>
                <a:lnTo>
                  <a:pt x="426493" y="128482"/>
                </a:lnTo>
                <a:lnTo>
                  <a:pt x="396913" y="118950"/>
                </a:lnTo>
                <a:lnTo>
                  <a:pt x="363923" y="111406"/>
                </a:lnTo>
                <a:lnTo>
                  <a:pt x="329417" y="104745"/>
                </a:lnTo>
                <a:lnTo>
                  <a:pt x="294668" y="9822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animEffect transition="in" filter="dissolve">
                                      <p:cBhvr>
                                        <p:cTn id="7" dur="500"/>
                                        <p:tgtEl>
                                          <p:spTgt spid="194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dissolve">
                                      <p:cBhvr>
                                        <p:cTn id="12"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nimBg="1"/>
      <p:bldP spid="1947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228600" y="228600"/>
            <a:ext cx="8686800" cy="1905000"/>
          </a:xfrm>
        </p:spPr>
        <p:txBody>
          <a:bodyPr/>
          <a:lstStyle/>
          <a:p>
            <a:pPr eaLnBrk="1" hangingPunct="1">
              <a:defRPr/>
            </a:pPr>
            <a:r>
              <a:rPr lang="en-US" sz="4900" u="sng">
                <a:cs typeface="+mj-cs"/>
              </a:rPr>
              <a:t>Aim</a:t>
            </a:r>
            <a:r>
              <a:rPr lang="en-US" sz="4900">
                <a:cs typeface="+mj-cs"/>
              </a:rPr>
              <a:t>: How can chromosomal abnormalities cause genetic disorders?</a:t>
            </a:r>
          </a:p>
        </p:txBody>
      </p:sp>
      <p:sp>
        <p:nvSpPr>
          <p:cNvPr id="28677" name="Text Box 5"/>
          <p:cNvSpPr txBox="1">
            <a:spLocks noChangeArrowheads="1"/>
          </p:cNvSpPr>
          <p:nvPr/>
        </p:nvSpPr>
        <p:spPr bwMode="auto">
          <a:xfrm>
            <a:off x="0" y="2438400"/>
            <a:ext cx="8915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4900" u="sng">
                <a:cs typeface="+mn-cs"/>
              </a:rPr>
              <a:t>Do Now</a:t>
            </a:r>
            <a:r>
              <a:rPr lang="en-US" sz="4900">
                <a:cs typeface="+mn-cs"/>
              </a:rPr>
              <a:t>: Inheritance Questions</a:t>
            </a:r>
          </a:p>
        </p:txBody>
      </p:sp>
      <p:sp>
        <p:nvSpPr>
          <p:cNvPr id="28678" name="Text Box 6"/>
          <p:cNvSpPr txBox="1">
            <a:spLocks noChangeArrowheads="1"/>
          </p:cNvSpPr>
          <p:nvPr/>
        </p:nvSpPr>
        <p:spPr bwMode="auto">
          <a:xfrm>
            <a:off x="152400" y="4495800"/>
            <a:ext cx="87630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4100" u="sng">
                <a:cs typeface="+mn-cs"/>
              </a:rPr>
              <a:t>HW</a:t>
            </a:r>
            <a:r>
              <a:rPr lang="en-US" sz="4100">
                <a:cs typeface="+mn-cs"/>
              </a:rPr>
              <a:t>:  Test Friday</a:t>
            </a:r>
          </a:p>
          <a:p>
            <a:pPr algn="ctr">
              <a:spcBef>
                <a:spcPct val="50000"/>
              </a:spcBef>
              <a:defRPr/>
            </a:pPr>
            <a:r>
              <a:rPr lang="en-US" sz="4100">
                <a:cs typeface="+mn-cs"/>
              </a:rPr>
              <a:t>Page 353 Questions #1-4</a:t>
            </a:r>
          </a:p>
        </p:txBody>
      </p:sp>
      <p:pic>
        <p:nvPicPr>
          <p:cNvPr id="206852" name="Picture 7" descr="kary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66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3" name="Picture 8" descr="xy"/>
          <p:cNvPicPr>
            <a:picLocks noChangeAspect="1" noChangeArrowheads="1"/>
          </p:cNvPicPr>
          <p:nvPr/>
        </p:nvPicPr>
        <p:blipFill>
          <a:blip r:embed="rId4">
            <a:extLst>
              <a:ext uri="{28A0092B-C50C-407E-A947-70E740481C1C}">
                <a14:useLocalDpi xmlns:a14="http://schemas.microsoft.com/office/drawing/2010/main" val="0"/>
              </a:ext>
            </a:extLst>
          </a:blip>
          <a:srcRect r="71165"/>
          <a:stretch>
            <a:fillRect/>
          </a:stretch>
        </p:blipFill>
        <p:spPr bwMode="auto">
          <a:xfrm>
            <a:off x="7239000" y="3352800"/>
            <a:ext cx="1749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4" name="Picture 51" descr="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5" name="Picture 52" descr="X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240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Karyotype showing three copies of chromosome 21. This indicates Down syndrome. (Custom Medical Stock Photo, Inc.)"/>
          <p:cNvPicPr>
            <a:picLocks noChangeAspect="1" noChangeArrowheads="1"/>
          </p:cNvPicPr>
          <p:nvPr/>
        </p:nvPicPr>
        <p:blipFill>
          <a:blip r:embed="rId2">
            <a:extLst>
              <a:ext uri="{28A0092B-C50C-407E-A947-70E740481C1C}">
                <a14:useLocalDpi xmlns:a14="http://schemas.microsoft.com/office/drawing/2010/main" val="0"/>
              </a:ext>
            </a:extLst>
          </a:blip>
          <a:srcRect t="3065"/>
          <a:stretch>
            <a:fillRect/>
          </a:stretch>
        </p:blipFill>
        <p:spPr bwMode="auto">
          <a:xfrm>
            <a:off x="4572000" y="1447800"/>
            <a:ext cx="4360863"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8" name="Picture 3" descr="kary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369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381000" y="0"/>
            <a:ext cx="80930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sz="4500" b="1">
                <a:cs typeface="+mn-cs"/>
              </a:rPr>
              <a:t>Compare the 2 sets of chromosomes (karyotypes).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839200" cy="1143000"/>
          </a:xfrm>
        </p:spPr>
        <p:txBody>
          <a:bodyPr/>
          <a:lstStyle/>
          <a:p>
            <a:pPr eaLnBrk="1" hangingPunct="1">
              <a:defRPr/>
            </a:pPr>
            <a:r>
              <a:rPr lang="en-US" sz="4900">
                <a:cs typeface="+mj-cs"/>
              </a:rPr>
              <a:t> </a:t>
            </a:r>
            <a:r>
              <a:rPr lang="en-US" b="1">
                <a:cs typeface="+mj-cs"/>
              </a:rPr>
              <a:t>How can a karyotype be used to identify genetic disorders?</a:t>
            </a:r>
            <a:r>
              <a:rPr lang="en-US" sz="4100">
                <a:cs typeface="+mj-cs"/>
              </a:rPr>
              <a:t> </a:t>
            </a:r>
          </a:p>
        </p:txBody>
      </p:sp>
      <p:pic>
        <p:nvPicPr>
          <p:cNvPr id="209922" name="Picture 4" descr="kary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39116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Oval 5"/>
          <p:cNvSpPr>
            <a:spLocks noChangeArrowheads="1"/>
          </p:cNvSpPr>
          <p:nvPr/>
        </p:nvSpPr>
        <p:spPr bwMode="auto">
          <a:xfrm>
            <a:off x="3581400" y="5334000"/>
            <a:ext cx="990600" cy="10668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7174" name="Text Box 6"/>
          <p:cNvSpPr txBox="1">
            <a:spLocks noChangeArrowheads="1"/>
          </p:cNvSpPr>
          <p:nvPr/>
        </p:nvSpPr>
        <p:spPr bwMode="auto">
          <a:xfrm>
            <a:off x="4495800" y="5911850"/>
            <a:ext cx="3276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2700">
                <a:cs typeface="+mn-cs"/>
              </a:rPr>
              <a:t>1 pair of sex chromosomes</a:t>
            </a:r>
          </a:p>
        </p:txBody>
      </p:sp>
      <p:sp>
        <p:nvSpPr>
          <p:cNvPr id="7177" name="Rectangle 9"/>
          <p:cNvSpPr>
            <a:spLocks noChangeArrowheads="1"/>
          </p:cNvSpPr>
          <p:nvPr/>
        </p:nvSpPr>
        <p:spPr bwMode="auto">
          <a:xfrm>
            <a:off x="228600" y="1447800"/>
            <a:ext cx="44958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a:cs typeface="+mn-cs"/>
              </a:rPr>
              <a:t>22 pairs of body chromosomes</a:t>
            </a:r>
          </a:p>
        </p:txBody>
      </p:sp>
      <p:sp>
        <p:nvSpPr>
          <p:cNvPr id="7181" name="Freeform 13"/>
          <p:cNvSpPr>
            <a:spLocks/>
          </p:cNvSpPr>
          <p:nvPr/>
        </p:nvSpPr>
        <p:spPr bwMode="auto">
          <a:xfrm>
            <a:off x="152400" y="1905000"/>
            <a:ext cx="4343400" cy="4367213"/>
          </a:xfrm>
          <a:custGeom>
            <a:avLst/>
            <a:gdLst>
              <a:gd name="T0" fmla="*/ 239 w 2921"/>
              <a:gd name="T1" fmla="*/ 108 h 2936"/>
              <a:gd name="T2" fmla="*/ 176 w 2921"/>
              <a:gd name="T3" fmla="*/ 225 h 2936"/>
              <a:gd name="T4" fmla="*/ 158 w 2921"/>
              <a:gd name="T5" fmla="*/ 702 h 2936"/>
              <a:gd name="T6" fmla="*/ 113 w 2921"/>
              <a:gd name="T7" fmla="*/ 1008 h 2936"/>
              <a:gd name="T8" fmla="*/ 59 w 2921"/>
              <a:gd name="T9" fmla="*/ 1440 h 2936"/>
              <a:gd name="T10" fmla="*/ 23 w 2921"/>
              <a:gd name="T11" fmla="*/ 2142 h 2936"/>
              <a:gd name="T12" fmla="*/ 14 w 2921"/>
              <a:gd name="T13" fmla="*/ 2403 h 2936"/>
              <a:gd name="T14" fmla="*/ 59 w 2921"/>
              <a:gd name="T15" fmla="*/ 2511 h 2936"/>
              <a:gd name="T16" fmla="*/ 86 w 2921"/>
              <a:gd name="T17" fmla="*/ 2637 h 2936"/>
              <a:gd name="T18" fmla="*/ 176 w 2921"/>
              <a:gd name="T19" fmla="*/ 2682 h 2936"/>
              <a:gd name="T20" fmla="*/ 257 w 2921"/>
              <a:gd name="T21" fmla="*/ 2709 h 2936"/>
              <a:gd name="T22" fmla="*/ 275 w 2921"/>
              <a:gd name="T23" fmla="*/ 2754 h 2936"/>
              <a:gd name="T24" fmla="*/ 383 w 2921"/>
              <a:gd name="T25" fmla="*/ 2781 h 2936"/>
              <a:gd name="T26" fmla="*/ 653 w 2921"/>
              <a:gd name="T27" fmla="*/ 2790 h 2936"/>
              <a:gd name="T28" fmla="*/ 1472 w 2921"/>
              <a:gd name="T29" fmla="*/ 2808 h 2936"/>
              <a:gd name="T30" fmla="*/ 1913 w 2921"/>
              <a:gd name="T31" fmla="*/ 2772 h 2936"/>
              <a:gd name="T32" fmla="*/ 1940 w 2921"/>
              <a:gd name="T33" fmla="*/ 2763 h 2936"/>
              <a:gd name="T34" fmla="*/ 2075 w 2921"/>
              <a:gd name="T35" fmla="*/ 2754 h 2936"/>
              <a:gd name="T36" fmla="*/ 2084 w 2921"/>
              <a:gd name="T37" fmla="*/ 2718 h 2936"/>
              <a:gd name="T38" fmla="*/ 2102 w 2921"/>
              <a:gd name="T39" fmla="*/ 2682 h 2936"/>
              <a:gd name="T40" fmla="*/ 2084 w 2921"/>
              <a:gd name="T41" fmla="*/ 2574 h 2936"/>
              <a:gd name="T42" fmla="*/ 2066 w 2921"/>
              <a:gd name="T43" fmla="*/ 2502 h 2936"/>
              <a:gd name="T44" fmla="*/ 2102 w 2921"/>
              <a:gd name="T45" fmla="*/ 2394 h 2936"/>
              <a:gd name="T46" fmla="*/ 2192 w 2921"/>
              <a:gd name="T47" fmla="*/ 2268 h 2936"/>
              <a:gd name="T48" fmla="*/ 2255 w 2921"/>
              <a:gd name="T49" fmla="*/ 2223 h 2936"/>
              <a:gd name="T50" fmla="*/ 2498 w 2921"/>
              <a:gd name="T51" fmla="*/ 2205 h 2936"/>
              <a:gd name="T52" fmla="*/ 2759 w 2921"/>
              <a:gd name="T53" fmla="*/ 2196 h 2936"/>
              <a:gd name="T54" fmla="*/ 2894 w 2921"/>
              <a:gd name="T55" fmla="*/ 2088 h 2936"/>
              <a:gd name="T56" fmla="*/ 2921 w 2921"/>
              <a:gd name="T57" fmla="*/ 1953 h 2936"/>
              <a:gd name="T58" fmla="*/ 2894 w 2921"/>
              <a:gd name="T59" fmla="*/ 1773 h 2936"/>
              <a:gd name="T60" fmla="*/ 2813 w 2921"/>
              <a:gd name="T61" fmla="*/ 1683 h 2936"/>
              <a:gd name="T62" fmla="*/ 2804 w 2921"/>
              <a:gd name="T63" fmla="*/ 1629 h 2936"/>
              <a:gd name="T64" fmla="*/ 2804 w 2921"/>
              <a:gd name="T65" fmla="*/ 1539 h 2936"/>
              <a:gd name="T66" fmla="*/ 2813 w 2921"/>
              <a:gd name="T67" fmla="*/ 1467 h 2936"/>
              <a:gd name="T68" fmla="*/ 2840 w 2921"/>
              <a:gd name="T69" fmla="*/ 1413 h 2936"/>
              <a:gd name="T70" fmla="*/ 2867 w 2921"/>
              <a:gd name="T71" fmla="*/ 1323 h 2936"/>
              <a:gd name="T72" fmla="*/ 2876 w 2921"/>
              <a:gd name="T73" fmla="*/ 945 h 2936"/>
              <a:gd name="T74" fmla="*/ 2885 w 2921"/>
              <a:gd name="T75" fmla="*/ 540 h 2936"/>
              <a:gd name="T76" fmla="*/ 2849 w 2921"/>
              <a:gd name="T77" fmla="*/ 225 h 2936"/>
              <a:gd name="T78" fmla="*/ 2795 w 2921"/>
              <a:gd name="T79" fmla="*/ 180 h 2936"/>
              <a:gd name="T80" fmla="*/ 2624 w 2921"/>
              <a:gd name="T81" fmla="*/ 117 h 2936"/>
              <a:gd name="T82" fmla="*/ 2426 w 2921"/>
              <a:gd name="T83" fmla="*/ 144 h 2936"/>
              <a:gd name="T84" fmla="*/ 2273 w 2921"/>
              <a:gd name="T85" fmla="*/ 117 h 2936"/>
              <a:gd name="T86" fmla="*/ 2120 w 2921"/>
              <a:gd name="T87" fmla="*/ 126 h 2936"/>
              <a:gd name="T88" fmla="*/ 2057 w 2921"/>
              <a:gd name="T89" fmla="*/ 126 h 2936"/>
              <a:gd name="T90" fmla="*/ 1967 w 2921"/>
              <a:gd name="T91" fmla="*/ 144 h 2936"/>
              <a:gd name="T92" fmla="*/ 1814 w 2921"/>
              <a:gd name="T93" fmla="*/ 126 h 2936"/>
              <a:gd name="T94" fmla="*/ 1796 w 2921"/>
              <a:gd name="T95" fmla="*/ 99 h 2936"/>
              <a:gd name="T96" fmla="*/ 1760 w 2921"/>
              <a:gd name="T97" fmla="*/ 90 h 2936"/>
              <a:gd name="T98" fmla="*/ 1697 w 2921"/>
              <a:gd name="T99" fmla="*/ 90 h 2936"/>
              <a:gd name="T100" fmla="*/ 1598 w 2921"/>
              <a:gd name="T101" fmla="*/ 99 h 2936"/>
              <a:gd name="T102" fmla="*/ 1391 w 2921"/>
              <a:gd name="T103" fmla="*/ 108 h 2936"/>
              <a:gd name="T104" fmla="*/ 968 w 2921"/>
              <a:gd name="T105" fmla="*/ 63 h 2936"/>
              <a:gd name="T106" fmla="*/ 887 w 2921"/>
              <a:gd name="T107" fmla="*/ 27 h 2936"/>
              <a:gd name="T108" fmla="*/ 860 w 2921"/>
              <a:gd name="T109" fmla="*/ 9 h 2936"/>
              <a:gd name="T110" fmla="*/ 788 w 2921"/>
              <a:gd name="T111" fmla="*/ 0 h 2936"/>
              <a:gd name="T112" fmla="*/ 581 w 2921"/>
              <a:gd name="T113" fmla="*/ 27 h 2936"/>
              <a:gd name="T114" fmla="*/ 518 w 2921"/>
              <a:gd name="T115" fmla="*/ 63 h 2936"/>
              <a:gd name="T116" fmla="*/ 500 w 2921"/>
              <a:gd name="T117" fmla="*/ 90 h 2936"/>
              <a:gd name="T118" fmla="*/ 293 w 2921"/>
              <a:gd name="T119" fmla="*/ 126 h 2936"/>
              <a:gd name="T120" fmla="*/ 248 w 2921"/>
              <a:gd name="T121" fmla="*/ 135 h 2936"/>
              <a:gd name="T122" fmla="*/ 221 w 2921"/>
              <a:gd name="T123" fmla="*/ 144 h 2936"/>
              <a:gd name="T124" fmla="*/ 239 w 2921"/>
              <a:gd name="T125" fmla="*/ 108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1" h="2936">
                <a:moveTo>
                  <a:pt x="239" y="108"/>
                </a:moveTo>
                <a:cubicBezTo>
                  <a:pt x="222" y="158"/>
                  <a:pt x="214" y="187"/>
                  <a:pt x="176" y="225"/>
                </a:cubicBezTo>
                <a:cubicBezTo>
                  <a:pt x="138" y="414"/>
                  <a:pt x="173" y="227"/>
                  <a:pt x="158" y="702"/>
                </a:cubicBezTo>
                <a:cubicBezTo>
                  <a:pt x="155" y="812"/>
                  <a:pt x="134" y="904"/>
                  <a:pt x="113" y="1008"/>
                </a:cubicBezTo>
                <a:cubicBezTo>
                  <a:pt x="100" y="1153"/>
                  <a:pt x="69" y="1294"/>
                  <a:pt x="59" y="1440"/>
                </a:cubicBezTo>
                <a:cubicBezTo>
                  <a:pt x="55" y="1602"/>
                  <a:pt x="79" y="1975"/>
                  <a:pt x="23" y="2142"/>
                </a:cubicBezTo>
                <a:cubicBezTo>
                  <a:pt x="15" y="2248"/>
                  <a:pt x="0" y="2297"/>
                  <a:pt x="14" y="2403"/>
                </a:cubicBezTo>
                <a:cubicBezTo>
                  <a:pt x="26" y="2498"/>
                  <a:pt x="9" y="2478"/>
                  <a:pt x="59" y="2511"/>
                </a:cubicBezTo>
                <a:cubicBezTo>
                  <a:pt x="66" y="2533"/>
                  <a:pt x="82" y="2631"/>
                  <a:pt x="86" y="2637"/>
                </a:cubicBezTo>
                <a:cubicBezTo>
                  <a:pt x="106" y="2669"/>
                  <a:pt x="144" y="2674"/>
                  <a:pt x="176" y="2682"/>
                </a:cubicBezTo>
                <a:cubicBezTo>
                  <a:pt x="238" y="2723"/>
                  <a:pt x="209" y="2725"/>
                  <a:pt x="257" y="2709"/>
                </a:cubicBezTo>
                <a:cubicBezTo>
                  <a:pt x="263" y="2724"/>
                  <a:pt x="265" y="2742"/>
                  <a:pt x="275" y="2754"/>
                </a:cubicBezTo>
                <a:cubicBezTo>
                  <a:pt x="287" y="2768"/>
                  <a:pt x="359" y="2773"/>
                  <a:pt x="383" y="2781"/>
                </a:cubicBezTo>
                <a:cubicBezTo>
                  <a:pt x="470" y="2752"/>
                  <a:pt x="565" y="2768"/>
                  <a:pt x="653" y="2790"/>
                </a:cubicBezTo>
                <a:cubicBezTo>
                  <a:pt x="872" y="2936"/>
                  <a:pt x="1447" y="2808"/>
                  <a:pt x="1472" y="2808"/>
                </a:cubicBezTo>
                <a:cubicBezTo>
                  <a:pt x="1664" y="2770"/>
                  <a:pt x="1517" y="2782"/>
                  <a:pt x="1913" y="2772"/>
                </a:cubicBezTo>
                <a:cubicBezTo>
                  <a:pt x="1922" y="2769"/>
                  <a:pt x="1931" y="2764"/>
                  <a:pt x="1940" y="2763"/>
                </a:cubicBezTo>
                <a:cubicBezTo>
                  <a:pt x="1985" y="2758"/>
                  <a:pt x="2032" y="2767"/>
                  <a:pt x="2075" y="2754"/>
                </a:cubicBezTo>
                <a:cubicBezTo>
                  <a:pt x="2087" y="2750"/>
                  <a:pt x="2080" y="2730"/>
                  <a:pt x="2084" y="2718"/>
                </a:cubicBezTo>
                <a:cubicBezTo>
                  <a:pt x="2089" y="2705"/>
                  <a:pt x="2096" y="2694"/>
                  <a:pt x="2102" y="2682"/>
                </a:cubicBezTo>
                <a:cubicBezTo>
                  <a:pt x="2095" y="2636"/>
                  <a:pt x="2094" y="2617"/>
                  <a:pt x="2084" y="2574"/>
                </a:cubicBezTo>
                <a:cubicBezTo>
                  <a:pt x="2078" y="2550"/>
                  <a:pt x="2066" y="2502"/>
                  <a:pt x="2066" y="2502"/>
                </a:cubicBezTo>
                <a:cubicBezTo>
                  <a:pt x="2083" y="2467"/>
                  <a:pt x="2084" y="2427"/>
                  <a:pt x="2102" y="2394"/>
                </a:cubicBezTo>
                <a:cubicBezTo>
                  <a:pt x="2121" y="2360"/>
                  <a:pt x="2172" y="2295"/>
                  <a:pt x="2192" y="2268"/>
                </a:cubicBezTo>
                <a:cubicBezTo>
                  <a:pt x="2205" y="2251"/>
                  <a:pt x="2233" y="2226"/>
                  <a:pt x="2255" y="2223"/>
                </a:cubicBezTo>
                <a:cubicBezTo>
                  <a:pt x="2336" y="2213"/>
                  <a:pt x="2417" y="2209"/>
                  <a:pt x="2498" y="2205"/>
                </a:cubicBezTo>
                <a:cubicBezTo>
                  <a:pt x="2585" y="2200"/>
                  <a:pt x="2672" y="2199"/>
                  <a:pt x="2759" y="2196"/>
                </a:cubicBezTo>
                <a:cubicBezTo>
                  <a:pt x="2829" y="2179"/>
                  <a:pt x="2856" y="2144"/>
                  <a:pt x="2894" y="2088"/>
                </a:cubicBezTo>
                <a:cubicBezTo>
                  <a:pt x="2917" y="1995"/>
                  <a:pt x="2909" y="2040"/>
                  <a:pt x="2921" y="1953"/>
                </a:cubicBezTo>
                <a:cubicBezTo>
                  <a:pt x="2910" y="1908"/>
                  <a:pt x="2907" y="1803"/>
                  <a:pt x="2894" y="1773"/>
                </a:cubicBezTo>
                <a:cubicBezTo>
                  <a:pt x="2878" y="1736"/>
                  <a:pt x="2837" y="1715"/>
                  <a:pt x="2813" y="1683"/>
                </a:cubicBezTo>
                <a:cubicBezTo>
                  <a:pt x="2810" y="1665"/>
                  <a:pt x="2804" y="1647"/>
                  <a:pt x="2804" y="1629"/>
                </a:cubicBezTo>
                <a:cubicBezTo>
                  <a:pt x="2804" y="1526"/>
                  <a:pt x="2824" y="1600"/>
                  <a:pt x="2804" y="1539"/>
                </a:cubicBezTo>
                <a:cubicBezTo>
                  <a:pt x="2841" y="1465"/>
                  <a:pt x="2813" y="1541"/>
                  <a:pt x="2813" y="1467"/>
                </a:cubicBezTo>
                <a:cubicBezTo>
                  <a:pt x="2813" y="1444"/>
                  <a:pt x="2831" y="1431"/>
                  <a:pt x="2840" y="1413"/>
                </a:cubicBezTo>
                <a:cubicBezTo>
                  <a:pt x="2854" y="1386"/>
                  <a:pt x="2857" y="1352"/>
                  <a:pt x="2867" y="1323"/>
                </a:cubicBezTo>
                <a:cubicBezTo>
                  <a:pt x="2874" y="1205"/>
                  <a:pt x="2905" y="1059"/>
                  <a:pt x="2876" y="945"/>
                </a:cubicBezTo>
                <a:cubicBezTo>
                  <a:pt x="2892" y="819"/>
                  <a:pt x="2882" y="655"/>
                  <a:pt x="2885" y="540"/>
                </a:cubicBezTo>
                <a:cubicBezTo>
                  <a:pt x="2835" y="439"/>
                  <a:pt x="2866" y="341"/>
                  <a:pt x="2849" y="225"/>
                </a:cubicBezTo>
                <a:cubicBezTo>
                  <a:pt x="2847" y="213"/>
                  <a:pt x="2805" y="185"/>
                  <a:pt x="2795" y="180"/>
                </a:cubicBezTo>
                <a:cubicBezTo>
                  <a:pt x="2743" y="150"/>
                  <a:pt x="2681" y="136"/>
                  <a:pt x="2624" y="117"/>
                </a:cubicBezTo>
                <a:cubicBezTo>
                  <a:pt x="2528" y="123"/>
                  <a:pt x="2502" y="125"/>
                  <a:pt x="2426" y="144"/>
                </a:cubicBezTo>
                <a:cubicBezTo>
                  <a:pt x="2375" y="138"/>
                  <a:pt x="2325" y="119"/>
                  <a:pt x="2273" y="117"/>
                </a:cubicBezTo>
                <a:cubicBezTo>
                  <a:pt x="2222" y="115"/>
                  <a:pt x="2171" y="123"/>
                  <a:pt x="2120" y="126"/>
                </a:cubicBezTo>
                <a:cubicBezTo>
                  <a:pt x="2064" y="112"/>
                  <a:pt x="2104" y="115"/>
                  <a:pt x="2057" y="126"/>
                </a:cubicBezTo>
                <a:cubicBezTo>
                  <a:pt x="2027" y="133"/>
                  <a:pt x="1967" y="144"/>
                  <a:pt x="1967" y="144"/>
                </a:cubicBezTo>
                <a:cubicBezTo>
                  <a:pt x="1917" y="132"/>
                  <a:pt x="1864" y="139"/>
                  <a:pt x="1814" y="126"/>
                </a:cubicBezTo>
                <a:cubicBezTo>
                  <a:pt x="1804" y="123"/>
                  <a:pt x="1805" y="105"/>
                  <a:pt x="1796" y="99"/>
                </a:cubicBezTo>
                <a:cubicBezTo>
                  <a:pt x="1786" y="92"/>
                  <a:pt x="1772" y="93"/>
                  <a:pt x="1760" y="90"/>
                </a:cubicBezTo>
                <a:cubicBezTo>
                  <a:pt x="1695" y="112"/>
                  <a:pt x="1776" y="90"/>
                  <a:pt x="1697" y="90"/>
                </a:cubicBezTo>
                <a:cubicBezTo>
                  <a:pt x="1664" y="90"/>
                  <a:pt x="1631" y="96"/>
                  <a:pt x="1598" y="99"/>
                </a:cubicBezTo>
                <a:cubicBezTo>
                  <a:pt x="1539" y="84"/>
                  <a:pt x="1443" y="105"/>
                  <a:pt x="1391" y="108"/>
                </a:cubicBezTo>
                <a:cubicBezTo>
                  <a:pt x="1238" y="101"/>
                  <a:pt x="1114" y="81"/>
                  <a:pt x="968" y="63"/>
                </a:cubicBezTo>
                <a:cubicBezTo>
                  <a:pt x="940" y="54"/>
                  <a:pt x="913" y="40"/>
                  <a:pt x="887" y="27"/>
                </a:cubicBezTo>
                <a:cubicBezTo>
                  <a:pt x="877" y="22"/>
                  <a:pt x="870" y="12"/>
                  <a:pt x="860" y="9"/>
                </a:cubicBezTo>
                <a:cubicBezTo>
                  <a:pt x="837" y="3"/>
                  <a:pt x="812" y="3"/>
                  <a:pt x="788" y="0"/>
                </a:cubicBezTo>
                <a:cubicBezTo>
                  <a:pt x="718" y="7"/>
                  <a:pt x="650" y="15"/>
                  <a:pt x="581" y="27"/>
                </a:cubicBezTo>
                <a:cubicBezTo>
                  <a:pt x="567" y="34"/>
                  <a:pt x="531" y="50"/>
                  <a:pt x="518" y="63"/>
                </a:cubicBezTo>
                <a:cubicBezTo>
                  <a:pt x="510" y="71"/>
                  <a:pt x="509" y="84"/>
                  <a:pt x="500" y="90"/>
                </a:cubicBezTo>
                <a:cubicBezTo>
                  <a:pt x="456" y="120"/>
                  <a:pt x="334" y="123"/>
                  <a:pt x="293" y="126"/>
                </a:cubicBezTo>
                <a:cubicBezTo>
                  <a:pt x="278" y="129"/>
                  <a:pt x="263" y="131"/>
                  <a:pt x="248" y="135"/>
                </a:cubicBezTo>
                <a:cubicBezTo>
                  <a:pt x="239" y="137"/>
                  <a:pt x="224" y="153"/>
                  <a:pt x="221" y="144"/>
                </a:cubicBezTo>
                <a:cubicBezTo>
                  <a:pt x="217" y="131"/>
                  <a:pt x="233" y="120"/>
                  <a:pt x="239" y="108"/>
                </a:cubicBezTo>
                <a:close/>
              </a:path>
            </a:pathLst>
          </a:custGeom>
          <a:noFill/>
          <a:ln w="571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7183" name="Text Box 15"/>
          <p:cNvSpPr txBox="1">
            <a:spLocks noChangeArrowheads="1"/>
          </p:cNvSpPr>
          <p:nvPr/>
        </p:nvSpPr>
        <p:spPr bwMode="auto">
          <a:xfrm>
            <a:off x="4495800" y="1524000"/>
            <a:ext cx="44958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2700">
                <a:cs typeface="+mn-cs"/>
              </a:rPr>
              <a:t> A tool used by doctors to help diagnose genetic disorders due to chromosomal abnormalities.</a:t>
            </a:r>
          </a:p>
          <a:p>
            <a:pPr>
              <a:spcBef>
                <a:spcPct val="50000"/>
              </a:spcBef>
              <a:buFontTx/>
              <a:buChar char="•"/>
              <a:defRPr/>
            </a:pPr>
            <a:r>
              <a:rPr lang="en-US" sz="2700">
                <a:cs typeface="+mn-cs"/>
              </a:rPr>
              <a:t> All 46 chromosomes are arranged by number (22 homologous pairs  and one pair of sex chromosomes).</a:t>
            </a:r>
          </a:p>
          <a:p>
            <a:pPr>
              <a:spcBef>
                <a:spcPct val="50000"/>
              </a:spcBef>
              <a:buFontTx/>
              <a:buChar char="•"/>
              <a:defRPr/>
            </a:pPr>
            <a:endParaRPr lang="en-US" sz="270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 calcmode="lin" valueType="num">
                                      <p:cBhvr additive="base">
                                        <p:cTn id="7" dur="500" fill="hold"/>
                                        <p:tgtEl>
                                          <p:spTgt spid="7183"/>
                                        </p:tgtEl>
                                        <p:attrNameLst>
                                          <p:attrName>ppt_x</p:attrName>
                                        </p:attrNameLst>
                                      </p:cBhvr>
                                      <p:tavLst>
                                        <p:tav tm="0">
                                          <p:val>
                                            <p:strVal val="1+#ppt_w/2"/>
                                          </p:val>
                                        </p:tav>
                                        <p:tav tm="100000">
                                          <p:val>
                                            <p:strVal val="#ppt_x"/>
                                          </p:val>
                                        </p:tav>
                                      </p:tavLst>
                                    </p:anim>
                                    <p:anim calcmode="lin" valueType="num">
                                      <p:cBhvr additive="base">
                                        <p:cTn id="8" dur="500" fill="hold"/>
                                        <p:tgtEl>
                                          <p:spTgt spid="7183"/>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dissolve">
                                      <p:cBhvr>
                                        <p:cTn id="11" dur="500"/>
                                        <p:tgtEl>
                                          <p:spTgt spid="71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177"/>
                                        </p:tgtEl>
                                        <p:attrNameLst>
                                          <p:attrName>style.visibility</p:attrName>
                                        </p:attrNameLst>
                                      </p:cBhvr>
                                      <p:to>
                                        <p:strVal val="visible"/>
                                      </p:to>
                                    </p:set>
                                    <p:anim calcmode="lin" valueType="num">
                                      <p:cBhvr additive="base">
                                        <p:cTn id="16" dur="500" fill="hold"/>
                                        <p:tgtEl>
                                          <p:spTgt spid="7177"/>
                                        </p:tgtEl>
                                        <p:attrNameLst>
                                          <p:attrName>ppt_x</p:attrName>
                                        </p:attrNameLst>
                                      </p:cBhvr>
                                      <p:tavLst>
                                        <p:tav tm="0">
                                          <p:val>
                                            <p:strVal val="0-#ppt_w/2"/>
                                          </p:val>
                                        </p:tav>
                                        <p:tav tm="100000">
                                          <p:val>
                                            <p:strVal val="#ppt_x"/>
                                          </p:val>
                                        </p:tav>
                                      </p:tavLst>
                                    </p:anim>
                                    <p:anim calcmode="lin" valueType="num">
                                      <p:cBhvr additive="base">
                                        <p:cTn id="17"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additive="base">
                                        <p:cTn id="22" dur="500" fill="hold"/>
                                        <p:tgtEl>
                                          <p:spTgt spid="7174"/>
                                        </p:tgtEl>
                                        <p:attrNameLst>
                                          <p:attrName>ppt_x</p:attrName>
                                        </p:attrNameLst>
                                      </p:cBhvr>
                                      <p:tavLst>
                                        <p:tav tm="0">
                                          <p:val>
                                            <p:strVal val="#ppt_x"/>
                                          </p:val>
                                        </p:tav>
                                        <p:tav tm="100000">
                                          <p:val>
                                            <p:strVal val="#ppt_x"/>
                                          </p:val>
                                        </p:tav>
                                      </p:tavLst>
                                    </p:anim>
                                    <p:anim calcmode="lin" valueType="num">
                                      <p:cBhvr additive="base">
                                        <p:cTn id="23"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dissolve">
                                      <p:cBhvr>
                                        <p:cTn id="2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7177" grpId="0"/>
      <p:bldP spid="718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defRPr/>
            </a:pPr>
            <a:r>
              <a:rPr lang="en-US" b="1">
                <a:cs typeface="+mj-cs"/>
              </a:rPr>
              <a:t>How do sex chromosomes determine gender?</a:t>
            </a:r>
          </a:p>
        </p:txBody>
      </p:sp>
      <p:pic>
        <p:nvPicPr>
          <p:cNvPr id="211970" name="Picture 4" descr="0222l"/>
          <p:cNvPicPr>
            <a:picLocks noChangeAspect="1" noChangeArrowheads="1"/>
          </p:cNvPicPr>
          <p:nvPr/>
        </p:nvPicPr>
        <p:blipFill>
          <a:blip r:embed="rId3">
            <a:extLst>
              <a:ext uri="{28A0092B-C50C-407E-A947-70E740481C1C}">
                <a14:useLocalDpi xmlns:a14="http://schemas.microsoft.com/office/drawing/2010/main" val="0"/>
              </a:ext>
            </a:extLst>
          </a:blip>
          <a:srcRect l="10001" t="10533" r="8749"/>
          <a:stretch>
            <a:fillRect/>
          </a:stretch>
        </p:blipFill>
        <p:spPr bwMode="auto">
          <a:xfrm>
            <a:off x="5105400" y="1752600"/>
            <a:ext cx="373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381000" y="2057400"/>
            <a:ext cx="48006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700">
                <a:cs typeface="+mn-cs"/>
              </a:rPr>
              <a:t> There are two sex chromosomes (X and Y) which determine if you are a male or a female.</a:t>
            </a:r>
          </a:p>
          <a:p>
            <a:pPr>
              <a:spcBef>
                <a:spcPct val="50000"/>
              </a:spcBef>
              <a:buFontTx/>
              <a:buChar char="•"/>
              <a:defRPr/>
            </a:pPr>
            <a:r>
              <a:rPr lang="en-US" sz="3700">
                <a:cs typeface="+mn-cs"/>
              </a:rPr>
              <a:t> XX-Female</a:t>
            </a:r>
          </a:p>
          <a:p>
            <a:pPr>
              <a:spcBef>
                <a:spcPct val="50000"/>
              </a:spcBef>
              <a:buFontTx/>
              <a:buChar char="•"/>
              <a:defRPr/>
            </a:pPr>
            <a:r>
              <a:rPr lang="en-US" sz="3700">
                <a:cs typeface="+mn-cs"/>
              </a:rPr>
              <a:t> XY-Male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0-#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52400"/>
            <a:ext cx="8763000" cy="1143000"/>
          </a:xfrm>
        </p:spPr>
        <p:txBody>
          <a:bodyPr/>
          <a:lstStyle/>
          <a:p>
            <a:pPr eaLnBrk="1" hangingPunct="1">
              <a:defRPr/>
            </a:pPr>
            <a:r>
              <a:rPr lang="en-US" b="1">
                <a:cs typeface="+mj-cs"/>
              </a:rPr>
              <a:t>Where are sex linked genetic disorders carried?</a:t>
            </a:r>
          </a:p>
        </p:txBody>
      </p:sp>
      <p:sp>
        <p:nvSpPr>
          <p:cNvPr id="25603" name="Rectangle 3"/>
          <p:cNvSpPr>
            <a:spLocks noGrp="1" noChangeArrowheads="1"/>
          </p:cNvSpPr>
          <p:nvPr>
            <p:ph type="body" sz="half" idx="1"/>
          </p:nvPr>
        </p:nvSpPr>
        <p:spPr>
          <a:xfrm>
            <a:off x="0" y="1447800"/>
            <a:ext cx="4876800" cy="1752600"/>
          </a:xfrm>
        </p:spPr>
        <p:txBody>
          <a:bodyPr/>
          <a:lstStyle/>
          <a:p>
            <a:pPr marL="342835" indent="-342835" eaLnBrk="1" hangingPunct="1">
              <a:defRPr/>
            </a:pPr>
            <a:r>
              <a:rPr lang="en-US" sz="3700">
                <a:cs typeface="+mn-cs"/>
              </a:rPr>
              <a:t>Genes that are defective are carried on the X chromosome.</a:t>
            </a:r>
          </a:p>
        </p:txBody>
      </p:sp>
      <p:pic>
        <p:nvPicPr>
          <p:cNvPr id="25605" name="Picture 5" descr="X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 y="3276600"/>
            <a:ext cx="2457450" cy="281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14020" name="Picture 15"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39989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16"/>
          <p:cNvSpPr txBox="1">
            <a:spLocks noChangeArrowheads="1"/>
          </p:cNvSpPr>
          <p:nvPr/>
        </p:nvSpPr>
        <p:spPr bwMode="auto">
          <a:xfrm>
            <a:off x="2971800" y="3962400"/>
            <a:ext cx="19050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2700">
                <a:cs typeface="+mn-cs"/>
              </a:rPr>
              <a:t>How do you think this effects males and females?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8839200" cy="1600200"/>
          </a:xfrm>
        </p:spPr>
        <p:txBody>
          <a:bodyPr/>
          <a:lstStyle/>
          <a:p>
            <a:pPr eaLnBrk="1" hangingPunct="1">
              <a:defRPr/>
            </a:pPr>
            <a:r>
              <a:rPr lang="en-US" b="1">
                <a:cs typeface="+mj-cs"/>
              </a:rPr>
              <a:t>How would you describe someone who is a carrier of a genetic disorder ?</a:t>
            </a:r>
          </a:p>
        </p:txBody>
      </p:sp>
      <p:sp>
        <p:nvSpPr>
          <p:cNvPr id="9223" name="Oval 7"/>
          <p:cNvSpPr>
            <a:spLocks noChangeArrowheads="1"/>
          </p:cNvSpPr>
          <p:nvPr/>
        </p:nvSpPr>
        <p:spPr bwMode="auto">
          <a:xfrm>
            <a:off x="4343400" y="5334000"/>
            <a:ext cx="4572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9226" name="Oval 10"/>
          <p:cNvSpPr>
            <a:spLocks noChangeArrowheads="1"/>
          </p:cNvSpPr>
          <p:nvPr/>
        </p:nvSpPr>
        <p:spPr bwMode="auto">
          <a:xfrm>
            <a:off x="6248400" y="5334000"/>
            <a:ext cx="381000" cy="533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9227" name="Rectangle 11"/>
          <p:cNvSpPr>
            <a:spLocks noChangeArrowheads="1"/>
          </p:cNvSpPr>
          <p:nvPr/>
        </p:nvSpPr>
        <p:spPr bwMode="auto">
          <a:xfrm>
            <a:off x="6096000" y="2667000"/>
            <a:ext cx="762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pic>
        <p:nvPicPr>
          <p:cNvPr id="216069" name="Picture 12" descr="Generation II"/>
          <p:cNvPicPr>
            <a:picLocks noChangeAspect="1" noChangeArrowheads="1"/>
          </p:cNvPicPr>
          <p:nvPr/>
        </p:nvPicPr>
        <p:blipFill>
          <a:blip r:embed="rId3">
            <a:extLst>
              <a:ext uri="{28A0092B-C50C-407E-A947-70E740481C1C}">
                <a14:useLocalDpi xmlns:a14="http://schemas.microsoft.com/office/drawing/2010/main" val="0"/>
              </a:ext>
            </a:extLst>
          </a:blip>
          <a:srcRect l="21875" t="11469"/>
          <a:stretch>
            <a:fillRect/>
          </a:stretch>
        </p:blipFill>
        <p:spPr bwMode="auto">
          <a:xfrm>
            <a:off x="304800" y="3276600"/>
            <a:ext cx="28956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15"/>
          <p:cNvSpPr>
            <a:spLocks noChangeArrowheads="1"/>
          </p:cNvSpPr>
          <p:nvPr/>
        </p:nvSpPr>
        <p:spPr bwMode="auto">
          <a:xfrm>
            <a:off x="1905000" y="2819400"/>
            <a:ext cx="152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9232" name="Rectangle 16"/>
          <p:cNvSpPr>
            <a:spLocks noChangeArrowheads="1"/>
          </p:cNvSpPr>
          <p:nvPr/>
        </p:nvSpPr>
        <p:spPr bwMode="auto">
          <a:xfrm>
            <a:off x="4953000" y="2895600"/>
            <a:ext cx="411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marL="342835" indent="-342835">
              <a:spcBef>
                <a:spcPct val="20000"/>
              </a:spcBef>
              <a:buFontTx/>
              <a:buChar char="•"/>
              <a:defRPr/>
            </a:pPr>
            <a:r>
              <a:rPr lang="en-US">
                <a:cs typeface="+mn-cs"/>
              </a:rPr>
              <a:t>If both parents are carriers, what percentage of children will have the disease?</a:t>
            </a:r>
          </a:p>
        </p:txBody>
      </p:sp>
      <p:sp>
        <p:nvSpPr>
          <p:cNvPr id="9233" name="Rectangle 17"/>
          <p:cNvSpPr>
            <a:spLocks noChangeArrowheads="1"/>
          </p:cNvSpPr>
          <p:nvPr/>
        </p:nvSpPr>
        <p:spPr bwMode="auto">
          <a:xfrm>
            <a:off x="1828800" y="2438400"/>
            <a:ext cx="152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9234" name="Rectangle 18"/>
          <p:cNvSpPr>
            <a:spLocks noChangeArrowheads="1"/>
          </p:cNvSpPr>
          <p:nvPr/>
        </p:nvSpPr>
        <p:spPr bwMode="auto">
          <a:xfrm>
            <a:off x="3810000" y="2743200"/>
            <a:ext cx="1066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4100" b="1">
                <a:cs typeface="+mn-cs"/>
              </a:rPr>
              <a:t>C c</a:t>
            </a:r>
          </a:p>
        </p:txBody>
      </p:sp>
      <p:sp>
        <p:nvSpPr>
          <p:cNvPr id="9235" name="Oval 19"/>
          <p:cNvSpPr>
            <a:spLocks noChangeArrowheads="1"/>
          </p:cNvSpPr>
          <p:nvPr/>
        </p:nvSpPr>
        <p:spPr bwMode="auto">
          <a:xfrm>
            <a:off x="4343400" y="2895600"/>
            <a:ext cx="533400" cy="5334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9237" name="Rectangle 21"/>
          <p:cNvSpPr>
            <a:spLocks noChangeArrowheads="1"/>
          </p:cNvSpPr>
          <p:nvPr/>
        </p:nvSpPr>
        <p:spPr bwMode="auto">
          <a:xfrm>
            <a:off x="762000" y="4648200"/>
            <a:ext cx="647700" cy="5699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b="1">
                <a:solidFill>
                  <a:schemeClr val="bg1"/>
                </a:solidFill>
                <a:cs typeface="+mn-cs"/>
              </a:rPr>
              <a:t>Cc</a:t>
            </a:r>
          </a:p>
        </p:txBody>
      </p:sp>
      <p:pic>
        <p:nvPicPr>
          <p:cNvPr id="216076" name="Picture 13" descr="Generation III"/>
          <p:cNvPicPr>
            <a:picLocks noChangeAspect="1" noChangeArrowheads="1"/>
          </p:cNvPicPr>
          <p:nvPr/>
        </p:nvPicPr>
        <p:blipFill>
          <a:blip r:embed="rId4">
            <a:extLst>
              <a:ext uri="{28A0092B-C50C-407E-A947-70E740481C1C}">
                <a14:useLocalDpi xmlns:a14="http://schemas.microsoft.com/office/drawing/2010/main" val="0"/>
              </a:ext>
            </a:extLst>
          </a:blip>
          <a:srcRect t="13885"/>
          <a:stretch>
            <a:fillRect/>
          </a:stretch>
        </p:blipFill>
        <p:spPr bwMode="auto">
          <a:xfrm>
            <a:off x="304800" y="5029200"/>
            <a:ext cx="3962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077" name="Group 33"/>
          <p:cNvGrpSpPr>
            <a:grpSpLocks/>
          </p:cNvGrpSpPr>
          <p:nvPr/>
        </p:nvGrpSpPr>
        <p:grpSpPr bwMode="auto">
          <a:xfrm>
            <a:off x="5181600" y="4191000"/>
            <a:ext cx="3200400" cy="2438400"/>
            <a:chOff x="3264" y="2640"/>
            <a:chExt cx="1632" cy="1029"/>
          </a:xfrm>
        </p:grpSpPr>
        <p:pic>
          <p:nvPicPr>
            <p:cNvPr id="216080" name="Picture 20" descr="punne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2640"/>
              <a:ext cx="1632"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081" name="Group 32"/>
            <p:cNvGrpSpPr>
              <a:grpSpLocks/>
            </p:cNvGrpSpPr>
            <p:nvPr/>
          </p:nvGrpSpPr>
          <p:grpSpPr bwMode="auto">
            <a:xfrm>
              <a:off x="3840" y="3024"/>
              <a:ext cx="960" cy="576"/>
              <a:chOff x="3504" y="3456"/>
              <a:chExt cx="960" cy="576"/>
            </a:xfrm>
          </p:grpSpPr>
          <p:sp>
            <p:nvSpPr>
              <p:cNvPr id="9239" name="Rectangle 23"/>
              <p:cNvSpPr>
                <a:spLocks noChangeArrowheads="1"/>
              </p:cNvSpPr>
              <p:nvPr/>
            </p:nvSpPr>
            <p:spPr bwMode="auto">
              <a:xfrm>
                <a:off x="3504" y="3456"/>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243" name="Rectangle 27"/>
              <p:cNvSpPr>
                <a:spLocks noChangeArrowheads="1"/>
              </p:cNvSpPr>
              <p:nvPr/>
            </p:nvSpPr>
            <p:spPr bwMode="auto">
              <a:xfrm>
                <a:off x="3552" y="3792"/>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244" name="Rectangle 28"/>
              <p:cNvSpPr>
                <a:spLocks noChangeArrowheads="1"/>
              </p:cNvSpPr>
              <p:nvPr/>
            </p:nvSpPr>
            <p:spPr bwMode="auto">
              <a:xfrm>
                <a:off x="4080" y="3456"/>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245" name="Rectangle 29"/>
              <p:cNvSpPr>
                <a:spLocks noChangeArrowheads="1"/>
              </p:cNvSpPr>
              <p:nvPr/>
            </p:nvSpPr>
            <p:spPr bwMode="auto">
              <a:xfrm>
                <a:off x="4080" y="3792"/>
                <a:ext cx="38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9246" name="Rectangle 30"/>
          <p:cNvSpPr>
            <a:spLocks noChangeArrowheads="1"/>
          </p:cNvSpPr>
          <p:nvPr/>
        </p:nvSpPr>
        <p:spPr bwMode="auto">
          <a:xfrm>
            <a:off x="0" y="1752600"/>
            <a:ext cx="914400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20000"/>
              </a:spcBef>
              <a:buFontTx/>
              <a:buChar char="•"/>
              <a:defRPr/>
            </a:pPr>
            <a:r>
              <a:rPr lang="en-US" sz="2700" b="1">
                <a:cs typeface="+mn-cs"/>
              </a:rPr>
              <a:t> </a:t>
            </a:r>
            <a:r>
              <a:rPr lang="en-US" sz="3100">
                <a:cs typeface="+mn-cs"/>
              </a:rPr>
              <a:t>Carrier:  person who has the recessive allele, but does not have the disease because the second allele is normal:</a:t>
            </a:r>
          </a:p>
        </p:txBody>
      </p:sp>
      <p:sp>
        <p:nvSpPr>
          <p:cNvPr id="9247" name="Rectangle 31"/>
          <p:cNvSpPr>
            <a:spLocks noChangeArrowheads="1"/>
          </p:cNvSpPr>
          <p:nvPr/>
        </p:nvSpPr>
        <p:spPr bwMode="auto">
          <a:xfrm>
            <a:off x="2590800" y="4648200"/>
            <a:ext cx="647700" cy="5699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b="1">
                <a:solidFill>
                  <a:schemeClr val="bg1"/>
                </a:solidFill>
                <a:cs typeface="+mn-cs"/>
              </a:rPr>
              <a:t>Cc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46"/>
                                        </p:tgtEl>
                                        <p:attrNameLst>
                                          <p:attrName>style.visibility</p:attrName>
                                        </p:attrNameLst>
                                      </p:cBhvr>
                                      <p:to>
                                        <p:strVal val="visible"/>
                                      </p:to>
                                    </p:set>
                                    <p:anim calcmode="lin" valueType="num">
                                      <p:cBhvr additive="base">
                                        <p:cTn id="7" dur="500" fill="hold"/>
                                        <p:tgtEl>
                                          <p:spTgt spid="9246"/>
                                        </p:tgtEl>
                                        <p:attrNameLst>
                                          <p:attrName>ppt_x</p:attrName>
                                        </p:attrNameLst>
                                      </p:cBhvr>
                                      <p:tavLst>
                                        <p:tav tm="0">
                                          <p:val>
                                            <p:strVal val="0-#ppt_w/2"/>
                                          </p:val>
                                        </p:tav>
                                        <p:tav tm="100000">
                                          <p:val>
                                            <p:strVal val="#ppt_x"/>
                                          </p:val>
                                        </p:tav>
                                      </p:tavLst>
                                    </p:anim>
                                    <p:anim calcmode="lin" valueType="num">
                                      <p:cBhvr additive="base">
                                        <p:cTn id="8" dur="500" fill="hold"/>
                                        <p:tgtEl>
                                          <p:spTgt spid="9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10" descr="~im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762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4" name="Picture 14" descr="~im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338" y="5334000"/>
            <a:ext cx="982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5" name="Picture 2" descr="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486400"/>
            <a:ext cx="12573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6" name="Picture 3" descr="d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267200"/>
            <a:ext cx="1143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4" descr="~im00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267200"/>
            <a:ext cx="1066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8" name="Picture 5" descr="~im00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962400"/>
            <a:ext cx="8683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9" name="Picture 6" descr="~im0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1447800"/>
            <a:ext cx="7683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0" name="Picture 7" descr="~im00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5240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1" name="Picture 8" descr="~im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1600200"/>
            <a:ext cx="1101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2" name="Picture 9" descr="~im00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3962400"/>
            <a:ext cx="6461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3" name="Picture 11" descr="~im00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3962400"/>
            <a:ext cx="7381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4" name="Picture 12" descr="~im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5334000"/>
            <a:ext cx="793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5" name="Picture 13" descr="~im00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5334000"/>
            <a:ext cx="738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6" name="Picture 15" descr="BABY%2520BOY">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5486400"/>
            <a:ext cx="1066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7" name="Picture 16" descr="grandfather">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1600200"/>
            <a:ext cx="1012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17"/>
          <p:cNvSpPr txBox="1">
            <a:spLocks noChangeArrowheads="1"/>
          </p:cNvSpPr>
          <p:nvPr/>
        </p:nvSpPr>
        <p:spPr bwMode="auto">
          <a:xfrm>
            <a:off x="685800" y="457200"/>
            <a:ext cx="32766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eaLnBrk="0" hangingPunct="0">
              <a:spcBef>
                <a:spcPct val="50000"/>
              </a:spcBef>
              <a:defRPr/>
            </a:pPr>
            <a:r>
              <a:rPr lang="en-US" b="1">
                <a:latin typeface="Arial" charset="0"/>
                <a:cs typeface="+mn-cs"/>
              </a:rPr>
              <a:t>Great Grandparents</a:t>
            </a:r>
          </a:p>
        </p:txBody>
      </p:sp>
      <p:sp>
        <p:nvSpPr>
          <p:cNvPr id="30738" name="Text Box 18"/>
          <p:cNvSpPr txBox="1">
            <a:spLocks noChangeArrowheads="1"/>
          </p:cNvSpPr>
          <p:nvPr/>
        </p:nvSpPr>
        <p:spPr bwMode="auto">
          <a:xfrm>
            <a:off x="5105400" y="457200"/>
            <a:ext cx="31242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eaLnBrk="0" hangingPunct="0">
              <a:spcBef>
                <a:spcPct val="50000"/>
              </a:spcBef>
              <a:defRPr/>
            </a:pPr>
            <a:r>
              <a:rPr lang="en-US" b="1">
                <a:latin typeface="Arial" charset="0"/>
                <a:cs typeface="+mn-cs"/>
              </a:rPr>
              <a:t>Great Grandparents</a:t>
            </a:r>
          </a:p>
        </p:txBody>
      </p:sp>
      <p:sp>
        <p:nvSpPr>
          <p:cNvPr id="30739" name="Line 19"/>
          <p:cNvSpPr>
            <a:spLocks noChangeShapeType="1"/>
          </p:cNvSpPr>
          <p:nvPr/>
        </p:nvSpPr>
        <p:spPr bwMode="auto">
          <a:xfrm>
            <a:off x="2971800" y="914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0" name="Line 20"/>
          <p:cNvSpPr>
            <a:spLocks noChangeShapeType="1"/>
          </p:cNvSpPr>
          <p:nvPr/>
        </p:nvSpPr>
        <p:spPr bwMode="auto">
          <a:xfrm>
            <a:off x="5562600" y="914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1" name="Line 21"/>
          <p:cNvSpPr>
            <a:spLocks noChangeShapeType="1"/>
          </p:cNvSpPr>
          <p:nvPr/>
        </p:nvSpPr>
        <p:spPr bwMode="auto">
          <a:xfrm>
            <a:off x="1447800" y="21336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2" name="Line 22"/>
          <p:cNvSpPr>
            <a:spLocks noChangeShapeType="1"/>
          </p:cNvSpPr>
          <p:nvPr/>
        </p:nvSpPr>
        <p:spPr bwMode="auto">
          <a:xfrm>
            <a:off x="6019800" y="20574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3" name="Line 23"/>
          <p:cNvSpPr>
            <a:spLocks noChangeShapeType="1"/>
          </p:cNvSpPr>
          <p:nvPr/>
        </p:nvSpPr>
        <p:spPr bwMode="auto">
          <a:xfrm>
            <a:off x="1981200" y="21336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4" name="Line 24"/>
          <p:cNvSpPr>
            <a:spLocks noChangeShapeType="1"/>
          </p:cNvSpPr>
          <p:nvPr/>
        </p:nvSpPr>
        <p:spPr bwMode="auto">
          <a:xfrm>
            <a:off x="1371600" y="35052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5" name="Line 25"/>
          <p:cNvSpPr>
            <a:spLocks noChangeShapeType="1"/>
          </p:cNvSpPr>
          <p:nvPr/>
        </p:nvSpPr>
        <p:spPr bwMode="auto">
          <a:xfrm>
            <a:off x="6553200" y="20574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6" name="Line 26"/>
          <p:cNvSpPr>
            <a:spLocks noChangeShapeType="1"/>
          </p:cNvSpPr>
          <p:nvPr/>
        </p:nvSpPr>
        <p:spPr bwMode="auto">
          <a:xfrm>
            <a:off x="5638800" y="34290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7" name="Line 27"/>
          <p:cNvSpPr>
            <a:spLocks noChangeShapeType="1"/>
          </p:cNvSpPr>
          <p:nvPr/>
        </p:nvSpPr>
        <p:spPr bwMode="auto">
          <a:xfrm>
            <a:off x="5638800" y="3429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8" name="Line 28"/>
          <p:cNvSpPr>
            <a:spLocks noChangeShapeType="1"/>
          </p:cNvSpPr>
          <p:nvPr/>
        </p:nvSpPr>
        <p:spPr bwMode="auto">
          <a:xfrm>
            <a:off x="3352800" y="35052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49" name="Line 29"/>
          <p:cNvSpPr>
            <a:spLocks noChangeShapeType="1"/>
          </p:cNvSpPr>
          <p:nvPr/>
        </p:nvSpPr>
        <p:spPr bwMode="auto">
          <a:xfrm>
            <a:off x="4191000" y="48006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0" name="Line 30"/>
          <p:cNvSpPr>
            <a:spLocks noChangeShapeType="1"/>
          </p:cNvSpPr>
          <p:nvPr/>
        </p:nvSpPr>
        <p:spPr bwMode="auto">
          <a:xfrm>
            <a:off x="4495800" y="4800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1" name="Line 31"/>
          <p:cNvSpPr>
            <a:spLocks noChangeShapeType="1"/>
          </p:cNvSpPr>
          <p:nvPr/>
        </p:nvSpPr>
        <p:spPr bwMode="auto">
          <a:xfrm>
            <a:off x="7162800" y="3429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2" name="Line 32"/>
          <p:cNvSpPr>
            <a:spLocks noChangeShapeType="1"/>
          </p:cNvSpPr>
          <p:nvPr/>
        </p:nvSpPr>
        <p:spPr bwMode="auto">
          <a:xfrm>
            <a:off x="7620000" y="4419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3" name="Line 33"/>
          <p:cNvSpPr>
            <a:spLocks noChangeShapeType="1"/>
          </p:cNvSpPr>
          <p:nvPr/>
        </p:nvSpPr>
        <p:spPr bwMode="auto">
          <a:xfrm>
            <a:off x="7543800" y="4495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4" name="Line 34"/>
          <p:cNvSpPr>
            <a:spLocks noChangeShapeType="1"/>
          </p:cNvSpPr>
          <p:nvPr/>
        </p:nvSpPr>
        <p:spPr bwMode="auto">
          <a:xfrm>
            <a:off x="7772400" y="4495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5" name="Line 35"/>
          <p:cNvSpPr>
            <a:spLocks noChangeShapeType="1"/>
          </p:cNvSpPr>
          <p:nvPr/>
        </p:nvSpPr>
        <p:spPr bwMode="auto">
          <a:xfrm>
            <a:off x="6477000" y="51054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6" name="Line 36"/>
          <p:cNvSpPr>
            <a:spLocks noChangeShapeType="1"/>
          </p:cNvSpPr>
          <p:nvPr/>
        </p:nvSpPr>
        <p:spPr bwMode="auto">
          <a:xfrm>
            <a:off x="6477000" y="5105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7" name="Line 37"/>
          <p:cNvSpPr>
            <a:spLocks noChangeShapeType="1"/>
          </p:cNvSpPr>
          <p:nvPr/>
        </p:nvSpPr>
        <p:spPr bwMode="auto">
          <a:xfrm>
            <a:off x="7467600" y="5105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8" name="Line 38"/>
          <p:cNvSpPr>
            <a:spLocks noChangeShapeType="1"/>
          </p:cNvSpPr>
          <p:nvPr/>
        </p:nvSpPr>
        <p:spPr bwMode="auto">
          <a:xfrm>
            <a:off x="8763000" y="5105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59" name="Line 39"/>
          <p:cNvSpPr>
            <a:spLocks noChangeShapeType="1"/>
          </p:cNvSpPr>
          <p:nvPr/>
        </p:nvSpPr>
        <p:spPr bwMode="auto">
          <a:xfrm>
            <a:off x="13716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60" name="Line 40"/>
          <p:cNvSpPr>
            <a:spLocks noChangeShapeType="1"/>
          </p:cNvSpPr>
          <p:nvPr/>
        </p:nvSpPr>
        <p:spPr bwMode="auto">
          <a:xfrm>
            <a:off x="685800" y="4495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61" name="Line 41"/>
          <p:cNvSpPr>
            <a:spLocks noChangeShapeType="1"/>
          </p:cNvSpPr>
          <p:nvPr/>
        </p:nvSpPr>
        <p:spPr bwMode="auto">
          <a:xfrm>
            <a:off x="838200" y="44958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0762" name="Line 42"/>
          <p:cNvSpPr>
            <a:spLocks noChangeShapeType="1"/>
          </p:cNvSpPr>
          <p:nvPr/>
        </p:nvSpPr>
        <p:spPr bwMode="auto">
          <a:xfrm>
            <a:off x="2362200"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pic>
        <p:nvPicPr>
          <p:cNvPr id="218154" name="Picture 43" descr="man">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1200" y="3962400"/>
            <a:ext cx="7524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4" name="Text Box 44"/>
          <p:cNvSpPr txBox="1">
            <a:spLocks noChangeArrowheads="1"/>
          </p:cNvSpPr>
          <p:nvPr/>
        </p:nvSpPr>
        <p:spPr bwMode="auto">
          <a:xfrm>
            <a:off x="3276600" y="57912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eaLnBrk="0" hangingPunct="0">
              <a:spcBef>
                <a:spcPct val="50000"/>
              </a:spcBef>
              <a:defRPr/>
            </a:pPr>
            <a:r>
              <a:rPr lang="en-US" b="1">
                <a:latin typeface="Arial" charset="0"/>
                <a:cs typeface="+mn-cs"/>
              </a:rPr>
              <a:t>Me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762000" y="152400"/>
            <a:ext cx="7772400" cy="1066800"/>
          </a:xfrm>
        </p:spPr>
        <p:txBody>
          <a:bodyPr/>
          <a:lstStyle/>
          <a:p>
            <a:pPr eaLnBrk="1" hangingPunct="1">
              <a:defRPr/>
            </a:pPr>
            <a:r>
              <a:rPr lang="en-US" b="1">
                <a:cs typeface="+mj-cs"/>
              </a:rPr>
              <a:t>Pedigree Chart</a:t>
            </a:r>
          </a:p>
        </p:txBody>
      </p:sp>
      <p:sp>
        <p:nvSpPr>
          <p:cNvPr id="31747" name="Rectangle 3"/>
          <p:cNvSpPr>
            <a:spLocks noGrp="1" noChangeArrowheads="1"/>
          </p:cNvSpPr>
          <p:nvPr>
            <p:ph type="subTitle" idx="1"/>
          </p:nvPr>
        </p:nvSpPr>
        <p:spPr>
          <a:xfrm>
            <a:off x="228600" y="1447800"/>
            <a:ext cx="5257800" cy="2514600"/>
          </a:xfrm>
        </p:spPr>
        <p:txBody>
          <a:bodyPr/>
          <a:lstStyle/>
          <a:p>
            <a:pPr algn="l" eaLnBrk="1" hangingPunct="1">
              <a:buFontTx/>
              <a:buChar char="•"/>
              <a:defRPr/>
            </a:pPr>
            <a:r>
              <a:rPr lang="en-US" sz="2700">
                <a:cs typeface="+mn-cs"/>
              </a:rPr>
              <a:t>  </a:t>
            </a:r>
            <a:r>
              <a:rPr lang="en-US" sz="3700">
                <a:cs typeface="+mn-cs"/>
              </a:rPr>
              <a:t>A diagram that shows the presence or absence of a particular trait through each generation.</a:t>
            </a:r>
          </a:p>
        </p:txBody>
      </p:sp>
      <p:pic>
        <p:nvPicPr>
          <p:cNvPr id="220163" name="Picture 4" descr="61-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3860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5" descr="sicklp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7244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0165" name="Group 8"/>
          <p:cNvGrpSpPr>
            <a:grpSpLocks/>
          </p:cNvGrpSpPr>
          <p:nvPr/>
        </p:nvGrpSpPr>
        <p:grpSpPr bwMode="auto">
          <a:xfrm>
            <a:off x="5410200" y="1371600"/>
            <a:ext cx="3581400" cy="4724400"/>
            <a:chOff x="2400" y="768"/>
            <a:chExt cx="3168" cy="3024"/>
          </a:xfrm>
        </p:grpSpPr>
        <p:pic>
          <p:nvPicPr>
            <p:cNvPr id="220166" name="Picture 9" descr="Inheritance of Tay-Sachs dise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768"/>
              <a:ext cx="3168" cy="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Oval 10"/>
            <p:cNvSpPr>
              <a:spLocks noChangeArrowheads="1"/>
            </p:cNvSpPr>
            <p:nvPr/>
          </p:nvSpPr>
          <p:spPr bwMode="auto">
            <a:xfrm>
              <a:off x="4704" y="2016"/>
              <a:ext cx="719" cy="1008"/>
            </a:xfrm>
            <a:prstGeom prst="ellipse">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55" name="Rectangle 11"/>
            <p:cNvSpPr>
              <a:spLocks noChangeArrowheads="1"/>
            </p:cNvSpPr>
            <p:nvPr/>
          </p:nvSpPr>
          <p:spPr bwMode="auto">
            <a:xfrm>
              <a:off x="2751" y="1939"/>
              <a:ext cx="369"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100" b="1">
                  <a:cs typeface="+mn-cs"/>
                </a:rPr>
                <a:t>c</a:t>
              </a:r>
            </a:p>
          </p:txBody>
        </p:sp>
        <p:sp>
          <p:nvSpPr>
            <p:cNvPr id="31756" name="Rectangle 12"/>
            <p:cNvSpPr>
              <a:spLocks noChangeArrowheads="1"/>
            </p:cNvSpPr>
            <p:nvPr/>
          </p:nvSpPr>
          <p:spPr bwMode="auto">
            <a:xfrm>
              <a:off x="4848" y="2305"/>
              <a:ext cx="576" cy="4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100" b="1">
                  <a:solidFill>
                    <a:schemeClr val="bg1"/>
                  </a:solidFill>
                  <a:cs typeface="+mn-cs"/>
                </a:rPr>
                <a:t>cc</a:t>
              </a:r>
            </a:p>
          </p:txBody>
        </p:sp>
        <p:sp>
          <p:nvSpPr>
            <p:cNvPr id="31757" name="Rectangle 13"/>
            <p:cNvSpPr>
              <a:spLocks noChangeArrowheads="1"/>
            </p:cNvSpPr>
            <p:nvPr/>
          </p:nvSpPr>
          <p:spPr bwMode="auto">
            <a:xfrm>
              <a:off x="3504" y="1682"/>
              <a:ext cx="706" cy="4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100" b="1">
                  <a:solidFill>
                    <a:schemeClr val="bg1"/>
                  </a:solidFill>
                  <a:cs typeface="+mn-cs"/>
                </a:rPr>
                <a:t>Cc</a:t>
              </a:r>
            </a:p>
          </p:txBody>
        </p:sp>
        <p:sp>
          <p:nvSpPr>
            <p:cNvPr id="31758" name="Rectangle 14"/>
            <p:cNvSpPr>
              <a:spLocks noChangeArrowheads="1"/>
            </p:cNvSpPr>
            <p:nvPr/>
          </p:nvSpPr>
          <p:spPr bwMode="auto">
            <a:xfrm>
              <a:off x="4032" y="1682"/>
              <a:ext cx="706" cy="4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100" b="1">
                  <a:solidFill>
                    <a:schemeClr val="bg1"/>
                  </a:solidFill>
                  <a:cs typeface="+mn-cs"/>
                </a:rPr>
                <a:t>Cc</a:t>
              </a:r>
            </a:p>
          </p:txBody>
        </p:sp>
        <p:sp>
          <p:nvSpPr>
            <p:cNvPr id="31759" name="Line 15"/>
            <p:cNvSpPr>
              <a:spLocks noChangeShapeType="1"/>
            </p:cNvSpPr>
            <p:nvPr/>
          </p:nvSpPr>
          <p:spPr bwMode="auto">
            <a:xfrm>
              <a:off x="3936" y="2064"/>
              <a:ext cx="1008" cy="437"/>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760" name="Line 16"/>
            <p:cNvSpPr>
              <a:spLocks noChangeShapeType="1"/>
            </p:cNvSpPr>
            <p:nvPr/>
          </p:nvSpPr>
          <p:spPr bwMode="auto">
            <a:xfrm>
              <a:off x="4417" y="2016"/>
              <a:ext cx="719" cy="485"/>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761" name="Rectangle 17"/>
            <p:cNvSpPr>
              <a:spLocks noChangeArrowheads="1"/>
            </p:cNvSpPr>
            <p:nvPr/>
          </p:nvSpPr>
          <p:spPr bwMode="auto">
            <a:xfrm>
              <a:off x="2448" y="3408"/>
              <a:ext cx="3120" cy="38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700">
                  <a:cs typeface="+mn-cs"/>
                </a:rPr>
                <a:t>Recessive gene on a body chromosome</a:t>
              </a:r>
            </a:p>
          </p:txBody>
        </p:sp>
      </p:gr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228600"/>
            <a:ext cx="8839200" cy="1143000"/>
          </a:xfrm>
        </p:spPr>
        <p:txBody>
          <a:bodyPr/>
          <a:lstStyle/>
          <a:p>
            <a:pPr eaLnBrk="1" hangingPunct="1">
              <a:defRPr/>
            </a:pPr>
            <a:r>
              <a:rPr lang="en-US" b="1">
                <a:solidFill>
                  <a:schemeClr val="tx1"/>
                </a:solidFill>
                <a:cs typeface="+mj-cs"/>
              </a:rPr>
              <a:t>Why do you think this is so important?</a:t>
            </a:r>
          </a:p>
        </p:txBody>
      </p:sp>
      <p:pic>
        <p:nvPicPr>
          <p:cNvPr id="222210" name="Picture 4" descr="karyotyp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562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1" name="Picture 9" descr="19g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2982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Oval 19"/>
          <p:cNvSpPr>
            <a:spLocks noChangeArrowheads="1"/>
          </p:cNvSpPr>
          <p:nvPr/>
        </p:nvSpPr>
        <p:spPr bwMode="auto">
          <a:xfrm>
            <a:off x="1981200" y="1600200"/>
            <a:ext cx="990600" cy="25146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2068" name="Text Box 20"/>
          <p:cNvSpPr txBox="1">
            <a:spLocks noChangeArrowheads="1"/>
          </p:cNvSpPr>
          <p:nvPr/>
        </p:nvSpPr>
        <p:spPr bwMode="auto">
          <a:xfrm>
            <a:off x="0" y="4568825"/>
            <a:ext cx="91440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buFontTx/>
              <a:buChar char="•"/>
              <a:defRPr/>
            </a:pPr>
            <a:r>
              <a:rPr lang="en-US" sz="3100">
                <a:cs typeface="+mn-cs"/>
              </a:rPr>
              <a:t> </a:t>
            </a:r>
            <a:r>
              <a:rPr lang="en-US" sz="3700">
                <a:cs typeface="+mn-cs"/>
              </a:rPr>
              <a:t>Scientists studied and mapped the human genome (determined the entire nucleotide sequence of DNA) if an effort to diagnose and cure disease.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8"/>
                                        </p:tgtEl>
                                        <p:attrNameLst>
                                          <p:attrName>style.visibility</p:attrName>
                                        </p:attrNameLst>
                                      </p:cBhvr>
                                      <p:to>
                                        <p:strVal val="visible"/>
                                      </p:to>
                                    </p:set>
                                    <p:anim calcmode="lin" valueType="num">
                                      <p:cBhvr additive="base">
                                        <p:cTn id="7" dur="500" fill="hold"/>
                                        <p:tgtEl>
                                          <p:spTgt spid="2068"/>
                                        </p:tgtEl>
                                        <p:attrNameLst>
                                          <p:attrName>ppt_x</p:attrName>
                                        </p:attrNameLst>
                                      </p:cBhvr>
                                      <p:tavLst>
                                        <p:tav tm="0">
                                          <p:val>
                                            <p:strVal val="#ppt_x"/>
                                          </p:val>
                                        </p:tav>
                                        <p:tav tm="100000">
                                          <p:val>
                                            <p:strVal val="#ppt_x"/>
                                          </p:val>
                                        </p:tav>
                                      </p:tavLst>
                                    </p:anim>
                                    <p:anim calcmode="lin" valueType="num">
                                      <p:cBhvr additive="base">
                                        <p:cTn id="8" dur="500" fill="hold"/>
                                        <p:tgtEl>
                                          <p:spTgt spid="2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28600" y="228600"/>
            <a:ext cx="8610600" cy="1447800"/>
          </a:xfrm>
        </p:spPr>
        <p:txBody>
          <a:bodyPr/>
          <a:lstStyle/>
          <a:p>
            <a:pPr eaLnBrk="1" hangingPunct="1">
              <a:defRPr/>
            </a:pPr>
            <a:r>
              <a:rPr lang="en-US" b="1" dirty="0">
                <a:latin typeface="Times New Roman" charset="0"/>
                <a:cs typeface="+mj-cs"/>
              </a:rPr>
              <a:t>Aim:</a:t>
            </a:r>
            <a:r>
              <a:rPr lang="en-US" dirty="0">
                <a:cs typeface="+mj-cs"/>
              </a:rPr>
              <a:t>  </a:t>
            </a:r>
            <a:r>
              <a:rPr lang="en-US" dirty="0">
                <a:latin typeface="Times New Roman" charset="0"/>
                <a:cs typeface="+mj-cs"/>
              </a:rPr>
              <a:t>How does selective breeding affect genetic variation?</a:t>
            </a:r>
          </a:p>
        </p:txBody>
      </p:sp>
      <p:pic>
        <p:nvPicPr>
          <p:cNvPr id="224258" name="Picture 7" descr="mu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95800"/>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9" name="Picture 9" descr="horse-heads-01102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91000"/>
            <a:ext cx="17526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0"/>
          <p:cNvSpPr txBox="1">
            <a:spLocks noChangeArrowheads="1"/>
          </p:cNvSpPr>
          <p:nvPr/>
        </p:nvSpPr>
        <p:spPr bwMode="auto">
          <a:xfrm>
            <a:off x="609600" y="5791200"/>
            <a:ext cx="914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cs typeface="+mn-cs"/>
              </a:rPr>
              <a:t>Horse</a:t>
            </a:r>
          </a:p>
        </p:txBody>
      </p:sp>
      <p:pic>
        <p:nvPicPr>
          <p:cNvPr id="224261" name="Picture 14" descr="donke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724400"/>
            <a:ext cx="1676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15"/>
          <p:cNvSpPr txBox="1">
            <a:spLocks noChangeArrowheads="1"/>
          </p:cNvSpPr>
          <p:nvPr/>
        </p:nvSpPr>
        <p:spPr bwMode="auto">
          <a:xfrm>
            <a:off x="2362200" y="5715000"/>
            <a:ext cx="381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a:t>
            </a:r>
          </a:p>
        </p:txBody>
      </p:sp>
      <p:sp>
        <p:nvSpPr>
          <p:cNvPr id="2064" name="Text Box 16"/>
          <p:cNvSpPr txBox="1">
            <a:spLocks noChangeArrowheads="1"/>
          </p:cNvSpPr>
          <p:nvPr/>
        </p:nvSpPr>
        <p:spPr bwMode="auto">
          <a:xfrm>
            <a:off x="5867400" y="5638800"/>
            <a:ext cx="4572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a:t>
            </a:r>
          </a:p>
        </p:txBody>
      </p:sp>
      <p:sp>
        <p:nvSpPr>
          <p:cNvPr id="2066" name="Text Box 18"/>
          <p:cNvSpPr txBox="1">
            <a:spLocks noChangeArrowheads="1"/>
          </p:cNvSpPr>
          <p:nvPr/>
        </p:nvSpPr>
        <p:spPr bwMode="auto">
          <a:xfrm>
            <a:off x="7391400" y="5943600"/>
            <a:ext cx="8064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Mule</a:t>
            </a:r>
          </a:p>
        </p:txBody>
      </p:sp>
      <p:sp>
        <p:nvSpPr>
          <p:cNvPr id="2067" name="Text Box 19"/>
          <p:cNvSpPr txBox="1">
            <a:spLocks noChangeArrowheads="1"/>
          </p:cNvSpPr>
          <p:nvPr/>
        </p:nvSpPr>
        <p:spPr bwMode="auto">
          <a:xfrm>
            <a:off x="3657600" y="6472238"/>
            <a:ext cx="12954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dirty="0">
                <a:cs typeface="+mn-cs"/>
              </a:rPr>
              <a:t>Donkey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52400"/>
            <a:ext cx="8686800" cy="1600200"/>
          </a:xfrm>
        </p:spPr>
        <p:txBody>
          <a:bodyPr/>
          <a:lstStyle/>
          <a:p>
            <a:pPr eaLnBrk="1" hangingPunct="1">
              <a:defRPr/>
            </a:pPr>
            <a:r>
              <a:rPr lang="en-US" b="1">
                <a:cs typeface="+mj-cs"/>
              </a:rPr>
              <a:t>When will the recessive allele show in the phenotype?</a:t>
            </a:r>
          </a:p>
        </p:txBody>
      </p:sp>
      <p:sp>
        <p:nvSpPr>
          <p:cNvPr id="22531" name="Rectangle 3"/>
          <p:cNvSpPr>
            <a:spLocks noGrp="1" noChangeArrowheads="1"/>
          </p:cNvSpPr>
          <p:nvPr>
            <p:ph type="body" sz="half" idx="1"/>
          </p:nvPr>
        </p:nvSpPr>
        <p:spPr>
          <a:xfrm>
            <a:off x="228600" y="2057400"/>
            <a:ext cx="4572000" cy="3657600"/>
          </a:xfrm>
        </p:spPr>
        <p:txBody>
          <a:bodyPr/>
          <a:lstStyle/>
          <a:p>
            <a:pPr marL="342835" indent="-342835" eaLnBrk="1" hangingPunct="1">
              <a:lnSpc>
                <a:spcPct val="90000"/>
              </a:lnSpc>
              <a:defRPr/>
            </a:pPr>
            <a:r>
              <a:rPr lang="en-US" sz="3700">
                <a:cs typeface="+mn-cs"/>
              </a:rPr>
              <a:t>Two recessive alleles must come together (one from each parent).  In other words, a recessive trait will only appear when two lowercase letters are together. </a:t>
            </a:r>
          </a:p>
        </p:txBody>
      </p:sp>
      <p:pic>
        <p:nvPicPr>
          <p:cNvPr id="22535" name="Picture 7" descr="support"/>
          <p:cNvPicPr>
            <a:picLocks noGrp="1" noChangeAspect="1" noChangeArrowheads="1"/>
          </p:cNvPicPr>
          <p:nvPr>
            <p:ph type="clipArt" sz="half" idx="2"/>
          </p:nvPr>
        </p:nvPicPr>
        <p:blipFill>
          <a:blip r:embed="rId25">
            <a:extLst>
              <a:ext uri="{28A0092B-C50C-407E-A947-70E740481C1C}">
                <a14:useLocalDpi xmlns:a14="http://schemas.microsoft.com/office/drawing/2010/main" val="0"/>
              </a:ext>
            </a:extLst>
          </a:blip>
          <a:srcRect l="10527" r="10526"/>
          <a:stretch>
            <a:fillRect/>
          </a:stretch>
        </p:blipFill>
        <p:spPr>
          <a:xfrm>
            <a:off x="5029200" y="2133600"/>
            <a:ext cx="3429000" cy="3492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22643" name="SMARTInkShape-Group5347"/>
          <p:cNvGrpSpPr/>
          <p:nvPr/>
        </p:nvGrpSpPr>
        <p:grpSpPr>
          <a:xfrm>
            <a:off x="2608110" y="4704931"/>
            <a:ext cx="713735" cy="445455"/>
            <a:chOff x="2608110" y="4704931"/>
            <a:chExt cx="713735" cy="445455"/>
          </a:xfrm>
        </p:grpSpPr>
        <p:sp>
          <p:nvSpPr>
            <p:cNvPr id="22641" name="SMARTInkShape-15377"/>
            <p:cNvSpPr/>
            <p:nvPr>
              <p:custDataLst>
                <p:tags r:id="rId22"/>
              </p:custDataLst>
            </p:nvPr>
          </p:nvSpPr>
          <p:spPr>
            <a:xfrm>
              <a:off x="3027809" y="4704931"/>
              <a:ext cx="294036" cy="445455"/>
            </a:xfrm>
            <a:custGeom>
              <a:avLst/>
              <a:gdLst/>
              <a:ahLst/>
              <a:cxnLst/>
              <a:rect l="0" t="0" r="0" b="0"/>
              <a:pathLst>
                <a:path w="294036" h="445455">
                  <a:moveTo>
                    <a:pt x="8285" y="143889"/>
                  </a:moveTo>
                  <a:lnTo>
                    <a:pt x="8285" y="143889"/>
                  </a:lnTo>
                  <a:lnTo>
                    <a:pt x="13577" y="170347"/>
                  </a:lnTo>
                  <a:lnTo>
                    <a:pt x="20559" y="208233"/>
                  </a:lnTo>
                  <a:lnTo>
                    <a:pt x="25481" y="247290"/>
                  </a:lnTo>
                  <a:lnTo>
                    <a:pt x="32783" y="282565"/>
                  </a:lnTo>
                  <a:lnTo>
                    <a:pt x="46785" y="324298"/>
                  </a:lnTo>
                  <a:lnTo>
                    <a:pt x="63625" y="365726"/>
                  </a:lnTo>
                  <a:lnTo>
                    <a:pt x="79562" y="404527"/>
                  </a:lnTo>
                  <a:lnTo>
                    <a:pt x="88605" y="424843"/>
                  </a:lnTo>
                  <a:lnTo>
                    <a:pt x="104745" y="445454"/>
                  </a:lnTo>
                  <a:lnTo>
                    <a:pt x="105333" y="445144"/>
                  </a:lnTo>
                  <a:lnTo>
                    <a:pt x="105988" y="442153"/>
                  </a:lnTo>
                  <a:lnTo>
                    <a:pt x="103633" y="437516"/>
                  </a:lnTo>
                  <a:lnTo>
                    <a:pt x="101616" y="434890"/>
                  </a:lnTo>
                  <a:lnTo>
                    <a:pt x="85753" y="391477"/>
                  </a:lnTo>
                  <a:lnTo>
                    <a:pt x="69934" y="354831"/>
                  </a:lnTo>
                  <a:lnTo>
                    <a:pt x="52679" y="312555"/>
                  </a:lnTo>
                  <a:lnTo>
                    <a:pt x="37644" y="268609"/>
                  </a:lnTo>
                  <a:lnTo>
                    <a:pt x="24260" y="224169"/>
                  </a:lnTo>
                  <a:lnTo>
                    <a:pt x="10372" y="182228"/>
                  </a:lnTo>
                  <a:lnTo>
                    <a:pt x="2619" y="144665"/>
                  </a:lnTo>
                  <a:lnTo>
                    <a:pt x="0" y="101158"/>
                  </a:lnTo>
                  <a:lnTo>
                    <a:pt x="4287" y="73020"/>
                  </a:lnTo>
                  <a:lnTo>
                    <a:pt x="16581" y="50571"/>
                  </a:lnTo>
                  <a:lnTo>
                    <a:pt x="37532" y="31353"/>
                  </a:lnTo>
                  <a:lnTo>
                    <a:pt x="79399" y="13217"/>
                  </a:lnTo>
                  <a:lnTo>
                    <a:pt x="122070" y="220"/>
                  </a:lnTo>
                  <a:lnTo>
                    <a:pt x="158405" y="0"/>
                  </a:lnTo>
                  <a:lnTo>
                    <a:pt x="195060" y="564"/>
                  </a:lnTo>
                  <a:lnTo>
                    <a:pt x="230202" y="1806"/>
                  </a:lnTo>
                  <a:lnTo>
                    <a:pt x="272917" y="7092"/>
                  </a:lnTo>
                  <a:lnTo>
                    <a:pt x="294035" y="994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42" name="SMARTInkShape-15378"/>
            <p:cNvSpPr/>
            <p:nvPr>
              <p:custDataLst>
                <p:tags r:id="rId23"/>
              </p:custDataLst>
            </p:nvPr>
          </p:nvSpPr>
          <p:spPr>
            <a:xfrm>
              <a:off x="2608110" y="4714875"/>
              <a:ext cx="302969" cy="383816"/>
            </a:xfrm>
            <a:custGeom>
              <a:avLst/>
              <a:gdLst/>
              <a:ahLst/>
              <a:cxnLst/>
              <a:rect l="0" t="0" r="0" b="0"/>
              <a:pathLst>
                <a:path w="302969" h="383816">
                  <a:moveTo>
                    <a:pt x="26148" y="71438"/>
                  </a:moveTo>
                  <a:lnTo>
                    <a:pt x="26148" y="71438"/>
                  </a:lnTo>
                  <a:lnTo>
                    <a:pt x="21407" y="109361"/>
                  </a:lnTo>
                  <a:lnTo>
                    <a:pt x="23200" y="147166"/>
                  </a:lnTo>
                  <a:lnTo>
                    <a:pt x="30129" y="183478"/>
                  </a:lnTo>
                  <a:lnTo>
                    <a:pt x="38831" y="224420"/>
                  </a:lnTo>
                  <a:lnTo>
                    <a:pt x="48317" y="267799"/>
                  </a:lnTo>
                  <a:lnTo>
                    <a:pt x="54670" y="303885"/>
                  </a:lnTo>
                  <a:lnTo>
                    <a:pt x="67056" y="346310"/>
                  </a:lnTo>
                  <a:lnTo>
                    <a:pt x="71460" y="371376"/>
                  </a:lnTo>
                  <a:lnTo>
                    <a:pt x="79613" y="383815"/>
                  </a:lnTo>
                  <a:lnTo>
                    <a:pt x="74952" y="379188"/>
                  </a:lnTo>
                  <a:lnTo>
                    <a:pt x="58732" y="338124"/>
                  </a:lnTo>
                  <a:lnTo>
                    <a:pt x="40816" y="295250"/>
                  </a:lnTo>
                  <a:lnTo>
                    <a:pt x="28951" y="255381"/>
                  </a:lnTo>
                  <a:lnTo>
                    <a:pt x="14300" y="217993"/>
                  </a:lnTo>
                  <a:lnTo>
                    <a:pt x="2604" y="175095"/>
                  </a:lnTo>
                  <a:lnTo>
                    <a:pt x="0" y="142184"/>
                  </a:lnTo>
                  <a:lnTo>
                    <a:pt x="2289" y="130000"/>
                  </a:lnTo>
                  <a:lnTo>
                    <a:pt x="15620" y="103660"/>
                  </a:lnTo>
                  <a:lnTo>
                    <a:pt x="41604" y="74345"/>
                  </a:lnTo>
                  <a:lnTo>
                    <a:pt x="68541" y="61275"/>
                  </a:lnTo>
                  <a:lnTo>
                    <a:pt x="101658" y="51118"/>
                  </a:lnTo>
                  <a:lnTo>
                    <a:pt x="136605" y="41825"/>
                  </a:lnTo>
                  <a:lnTo>
                    <a:pt x="177833" y="30788"/>
                  </a:lnTo>
                  <a:lnTo>
                    <a:pt x="220519" y="24933"/>
                  </a:lnTo>
                  <a:lnTo>
                    <a:pt x="262649" y="14516"/>
                  </a:lnTo>
                  <a:lnTo>
                    <a:pt x="302968"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644" name="SMARTInkShape-15379"/>
          <p:cNvSpPr/>
          <p:nvPr>
            <p:custDataLst>
              <p:tags r:id="rId1"/>
            </p:custDataLst>
          </p:nvPr>
        </p:nvSpPr>
        <p:spPr>
          <a:xfrm>
            <a:off x="3227655" y="3420070"/>
            <a:ext cx="942510" cy="980124"/>
          </a:xfrm>
          <a:custGeom>
            <a:avLst/>
            <a:gdLst/>
            <a:ahLst/>
            <a:cxnLst/>
            <a:rect l="0" t="0" r="0" b="0"/>
            <a:pathLst>
              <a:path w="942510" h="980124">
                <a:moveTo>
                  <a:pt x="942509" y="0"/>
                </a:moveTo>
                <a:lnTo>
                  <a:pt x="942509" y="0"/>
                </a:lnTo>
                <a:lnTo>
                  <a:pt x="909816" y="42407"/>
                </a:lnTo>
                <a:lnTo>
                  <a:pt x="908807" y="46131"/>
                </a:lnTo>
                <a:lnTo>
                  <a:pt x="902395" y="52914"/>
                </a:lnTo>
                <a:lnTo>
                  <a:pt x="861476" y="80350"/>
                </a:lnTo>
                <a:lnTo>
                  <a:pt x="826364" y="100871"/>
                </a:lnTo>
                <a:lnTo>
                  <a:pt x="788053" y="127110"/>
                </a:lnTo>
                <a:lnTo>
                  <a:pt x="743961" y="160918"/>
                </a:lnTo>
                <a:lnTo>
                  <a:pt x="701132" y="190524"/>
                </a:lnTo>
                <a:lnTo>
                  <a:pt x="662988" y="216963"/>
                </a:lnTo>
                <a:lnTo>
                  <a:pt x="627011" y="245815"/>
                </a:lnTo>
                <a:lnTo>
                  <a:pt x="586538" y="277752"/>
                </a:lnTo>
                <a:lnTo>
                  <a:pt x="542971" y="312723"/>
                </a:lnTo>
                <a:lnTo>
                  <a:pt x="500668" y="348295"/>
                </a:lnTo>
                <a:lnTo>
                  <a:pt x="461223" y="377847"/>
                </a:lnTo>
                <a:lnTo>
                  <a:pt x="420518" y="420064"/>
                </a:lnTo>
                <a:lnTo>
                  <a:pt x="379403" y="457325"/>
                </a:lnTo>
                <a:lnTo>
                  <a:pt x="336212" y="499322"/>
                </a:lnTo>
                <a:lnTo>
                  <a:pt x="298321" y="537056"/>
                </a:lnTo>
                <a:lnTo>
                  <a:pt x="261826" y="580598"/>
                </a:lnTo>
                <a:lnTo>
                  <a:pt x="225075" y="617971"/>
                </a:lnTo>
                <a:lnTo>
                  <a:pt x="182409" y="654743"/>
                </a:lnTo>
                <a:lnTo>
                  <a:pt x="163944" y="675990"/>
                </a:lnTo>
                <a:lnTo>
                  <a:pt x="153965" y="684417"/>
                </a:lnTo>
                <a:lnTo>
                  <a:pt x="142768" y="698333"/>
                </a:lnTo>
                <a:lnTo>
                  <a:pt x="127057" y="709249"/>
                </a:lnTo>
                <a:lnTo>
                  <a:pt x="123680" y="714743"/>
                </a:lnTo>
                <a:lnTo>
                  <a:pt x="120978" y="732235"/>
                </a:lnTo>
                <a:lnTo>
                  <a:pt x="120978" y="739923"/>
                </a:lnTo>
                <a:lnTo>
                  <a:pt x="119986" y="740337"/>
                </a:lnTo>
                <a:lnTo>
                  <a:pt x="112416" y="741132"/>
                </a:lnTo>
                <a:lnTo>
                  <a:pt x="112048" y="754834"/>
                </a:lnTo>
                <a:lnTo>
                  <a:pt x="111056" y="756230"/>
                </a:lnTo>
                <a:lnTo>
                  <a:pt x="109403" y="757161"/>
                </a:lnTo>
                <a:lnTo>
                  <a:pt x="104359" y="758656"/>
                </a:lnTo>
                <a:lnTo>
                  <a:pt x="73316" y="788832"/>
                </a:lnTo>
                <a:lnTo>
                  <a:pt x="70029" y="794761"/>
                </a:lnTo>
                <a:lnTo>
                  <a:pt x="69153" y="797731"/>
                </a:lnTo>
                <a:lnTo>
                  <a:pt x="37893" y="837811"/>
                </a:lnTo>
                <a:lnTo>
                  <a:pt x="25431" y="863718"/>
                </a:lnTo>
                <a:lnTo>
                  <a:pt x="14443" y="908351"/>
                </a:lnTo>
                <a:lnTo>
                  <a:pt x="13106" y="916673"/>
                </a:lnTo>
                <a:lnTo>
                  <a:pt x="2814" y="945931"/>
                </a:lnTo>
                <a:lnTo>
                  <a:pt x="530" y="949113"/>
                </a:lnTo>
                <a:lnTo>
                  <a:pt x="0" y="953218"/>
                </a:lnTo>
                <a:lnTo>
                  <a:pt x="4643" y="980123"/>
                </a:lnTo>
                <a:lnTo>
                  <a:pt x="4726" y="979846"/>
                </a:lnTo>
                <a:lnTo>
                  <a:pt x="4892" y="97333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45" name="SMARTInkShape-15380"/>
          <p:cNvSpPr/>
          <p:nvPr>
            <p:custDataLst>
              <p:tags r:id="rId2"/>
            </p:custDataLst>
          </p:nvPr>
        </p:nvSpPr>
        <p:spPr>
          <a:xfrm>
            <a:off x="1830586" y="3509367"/>
            <a:ext cx="866180" cy="1089423"/>
          </a:xfrm>
          <a:custGeom>
            <a:avLst/>
            <a:gdLst/>
            <a:ahLst/>
            <a:cxnLst/>
            <a:rect l="0" t="0" r="0" b="0"/>
            <a:pathLst>
              <a:path w="866180" h="1089423">
                <a:moveTo>
                  <a:pt x="0" y="0"/>
                </a:moveTo>
                <a:lnTo>
                  <a:pt x="0" y="0"/>
                </a:lnTo>
                <a:lnTo>
                  <a:pt x="7068" y="42407"/>
                </a:lnTo>
                <a:lnTo>
                  <a:pt x="8562" y="51371"/>
                </a:lnTo>
                <a:lnTo>
                  <a:pt x="50856" y="95457"/>
                </a:lnTo>
                <a:lnTo>
                  <a:pt x="81782" y="131167"/>
                </a:lnTo>
                <a:lnTo>
                  <a:pt x="117394" y="170144"/>
                </a:lnTo>
                <a:lnTo>
                  <a:pt x="149417" y="208124"/>
                </a:lnTo>
                <a:lnTo>
                  <a:pt x="179886" y="248809"/>
                </a:lnTo>
                <a:lnTo>
                  <a:pt x="208431" y="291646"/>
                </a:lnTo>
                <a:lnTo>
                  <a:pt x="244349" y="332445"/>
                </a:lnTo>
                <a:lnTo>
                  <a:pt x="275137" y="366724"/>
                </a:lnTo>
                <a:lnTo>
                  <a:pt x="305756" y="404662"/>
                </a:lnTo>
                <a:lnTo>
                  <a:pt x="339964" y="444676"/>
                </a:lnTo>
                <a:lnTo>
                  <a:pt x="375235" y="481667"/>
                </a:lnTo>
                <a:lnTo>
                  <a:pt x="406881" y="515700"/>
                </a:lnTo>
                <a:lnTo>
                  <a:pt x="431988" y="544221"/>
                </a:lnTo>
                <a:lnTo>
                  <a:pt x="460633" y="577127"/>
                </a:lnTo>
                <a:lnTo>
                  <a:pt x="483698" y="604025"/>
                </a:lnTo>
                <a:lnTo>
                  <a:pt x="519909" y="647141"/>
                </a:lnTo>
                <a:lnTo>
                  <a:pt x="549232" y="682839"/>
                </a:lnTo>
                <a:lnTo>
                  <a:pt x="575494" y="715242"/>
                </a:lnTo>
                <a:lnTo>
                  <a:pt x="600395" y="746179"/>
                </a:lnTo>
                <a:lnTo>
                  <a:pt x="622045" y="776466"/>
                </a:lnTo>
                <a:lnTo>
                  <a:pt x="641589" y="806463"/>
                </a:lnTo>
                <a:lnTo>
                  <a:pt x="669327" y="850250"/>
                </a:lnTo>
                <a:lnTo>
                  <a:pt x="696397" y="888800"/>
                </a:lnTo>
                <a:lnTo>
                  <a:pt x="723269" y="925358"/>
                </a:lnTo>
                <a:lnTo>
                  <a:pt x="750084" y="961325"/>
                </a:lnTo>
                <a:lnTo>
                  <a:pt x="776880" y="996125"/>
                </a:lnTo>
                <a:lnTo>
                  <a:pt x="816790" y="1039507"/>
                </a:lnTo>
                <a:lnTo>
                  <a:pt x="852994" y="1075214"/>
                </a:lnTo>
                <a:lnTo>
                  <a:pt x="861832" y="1079920"/>
                </a:lnTo>
                <a:lnTo>
                  <a:pt x="864247" y="1084537"/>
                </a:lnTo>
                <a:lnTo>
                  <a:pt x="863899" y="1086166"/>
                </a:lnTo>
                <a:lnTo>
                  <a:pt x="862675" y="1087251"/>
                </a:lnTo>
                <a:lnTo>
                  <a:pt x="860867" y="1087975"/>
                </a:lnTo>
                <a:lnTo>
                  <a:pt x="860653" y="1088457"/>
                </a:lnTo>
                <a:lnTo>
                  <a:pt x="861503" y="1088779"/>
                </a:lnTo>
                <a:lnTo>
                  <a:pt x="863062" y="1088993"/>
                </a:lnTo>
                <a:lnTo>
                  <a:pt x="864101" y="1088144"/>
                </a:lnTo>
                <a:lnTo>
                  <a:pt x="865256" y="1084554"/>
                </a:lnTo>
                <a:lnTo>
                  <a:pt x="865564" y="1084193"/>
                </a:lnTo>
                <a:lnTo>
                  <a:pt x="866099" y="1088537"/>
                </a:lnTo>
                <a:lnTo>
                  <a:pt x="866177" y="1080837"/>
                </a:lnTo>
                <a:lnTo>
                  <a:pt x="866179" y="1085705"/>
                </a:lnTo>
                <a:lnTo>
                  <a:pt x="866179" y="1083470"/>
                </a:lnTo>
                <a:lnTo>
                  <a:pt x="865187" y="1082478"/>
                </a:lnTo>
                <a:lnTo>
                  <a:pt x="858491" y="1080754"/>
                </a:lnTo>
                <a:lnTo>
                  <a:pt x="848320" y="108942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46" name="SMARTInkShape-15381"/>
          <p:cNvSpPr/>
          <p:nvPr>
            <p:custDataLst>
              <p:tags r:id="rId3"/>
            </p:custDataLst>
          </p:nvPr>
        </p:nvSpPr>
        <p:spPr>
          <a:xfrm>
            <a:off x="3947133" y="3411178"/>
            <a:ext cx="588562" cy="86074"/>
          </a:xfrm>
          <a:custGeom>
            <a:avLst/>
            <a:gdLst/>
            <a:ahLst/>
            <a:cxnLst/>
            <a:rect l="0" t="0" r="0" b="0"/>
            <a:pathLst>
              <a:path w="588562" h="86074">
                <a:moveTo>
                  <a:pt x="428414" y="53541"/>
                </a:moveTo>
                <a:lnTo>
                  <a:pt x="428414" y="53541"/>
                </a:lnTo>
                <a:lnTo>
                  <a:pt x="461597" y="44060"/>
                </a:lnTo>
                <a:lnTo>
                  <a:pt x="501195" y="28683"/>
                </a:lnTo>
                <a:lnTo>
                  <a:pt x="542009" y="13830"/>
                </a:lnTo>
                <a:lnTo>
                  <a:pt x="567563" y="7222"/>
                </a:lnTo>
                <a:lnTo>
                  <a:pt x="575586" y="3189"/>
                </a:lnTo>
                <a:lnTo>
                  <a:pt x="588561" y="89"/>
                </a:lnTo>
                <a:lnTo>
                  <a:pt x="584234" y="0"/>
                </a:lnTo>
                <a:lnTo>
                  <a:pt x="546232" y="12395"/>
                </a:lnTo>
                <a:lnTo>
                  <a:pt x="504003" y="11474"/>
                </a:lnTo>
                <a:lnTo>
                  <a:pt x="470938" y="10040"/>
                </a:lnTo>
                <a:lnTo>
                  <a:pt x="436400" y="8410"/>
                </a:lnTo>
                <a:lnTo>
                  <a:pt x="401205" y="4378"/>
                </a:lnTo>
                <a:lnTo>
                  <a:pt x="363074" y="1925"/>
                </a:lnTo>
                <a:lnTo>
                  <a:pt x="321983" y="835"/>
                </a:lnTo>
                <a:lnTo>
                  <a:pt x="299914" y="544"/>
                </a:lnTo>
                <a:lnTo>
                  <a:pt x="256209" y="221"/>
                </a:lnTo>
                <a:lnTo>
                  <a:pt x="216941" y="77"/>
                </a:lnTo>
                <a:lnTo>
                  <a:pt x="179645" y="13"/>
                </a:lnTo>
                <a:lnTo>
                  <a:pt x="144217" y="977"/>
                </a:lnTo>
                <a:lnTo>
                  <a:pt x="111935" y="4713"/>
                </a:lnTo>
                <a:lnTo>
                  <a:pt x="70610" y="7654"/>
                </a:lnTo>
                <a:lnTo>
                  <a:pt x="28457" y="15797"/>
                </a:lnTo>
                <a:lnTo>
                  <a:pt x="0" y="17812"/>
                </a:lnTo>
                <a:lnTo>
                  <a:pt x="37955" y="17822"/>
                </a:lnTo>
                <a:lnTo>
                  <a:pt x="77243" y="17822"/>
                </a:lnTo>
                <a:lnTo>
                  <a:pt x="121847" y="17822"/>
                </a:lnTo>
                <a:lnTo>
                  <a:pt x="156894" y="17822"/>
                </a:lnTo>
                <a:lnTo>
                  <a:pt x="195621" y="17822"/>
                </a:lnTo>
                <a:lnTo>
                  <a:pt x="235984" y="17822"/>
                </a:lnTo>
                <a:lnTo>
                  <a:pt x="274429" y="17822"/>
                </a:lnTo>
                <a:lnTo>
                  <a:pt x="310367" y="17822"/>
                </a:lnTo>
                <a:lnTo>
                  <a:pt x="342876" y="17822"/>
                </a:lnTo>
                <a:lnTo>
                  <a:pt x="384327" y="22562"/>
                </a:lnTo>
                <a:lnTo>
                  <a:pt x="421745" y="30251"/>
                </a:lnTo>
                <a:lnTo>
                  <a:pt x="460831" y="41738"/>
                </a:lnTo>
                <a:lnTo>
                  <a:pt x="481108" y="53022"/>
                </a:lnTo>
                <a:lnTo>
                  <a:pt x="476990" y="58127"/>
                </a:lnTo>
                <a:lnTo>
                  <a:pt x="472162" y="60540"/>
                </a:lnTo>
                <a:lnTo>
                  <a:pt x="442811" y="67361"/>
                </a:lnTo>
                <a:lnTo>
                  <a:pt x="410631" y="63368"/>
                </a:lnTo>
                <a:lnTo>
                  <a:pt x="370118" y="56893"/>
                </a:lnTo>
                <a:lnTo>
                  <a:pt x="326695" y="53542"/>
                </a:lnTo>
                <a:lnTo>
                  <a:pt x="283401" y="47698"/>
                </a:lnTo>
                <a:lnTo>
                  <a:pt x="245990" y="44534"/>
                </a:lnTo>
                <a:lnTo>
                  <a:pt x="203533" y="37724"/>
                </a:lnTo>
                <a:lnTo>
                  <a:pt x="174259" y="33641"/>
                </a:lnTo>
                <a:lnTo>
                  <a:pt x="141849" y="28112"/>
                </a:lnTo>
                <a:lnTo>
                  <a:pt x="120374" y="31895"/>
                </a:lnTo>
                <a:lnTo>
                  <a:pt x="110267" y="39290"/>
                </a:lnTo>
                <a:lnTo>
                  <a:pt x="104453" y="47207"/>
                </a:lnTo>
                <a:lnTo>
                  <a:pt x="104292" y="49319"/>
                </a:lnTo>
                <a:lnTo>
                  <a:pt x="115902" y="62188"/>
                </a:lnTo>
                <a:lnTo>
                  <a:pt x="136388" y="78152"/>
                </a:lnTo>
                <a:lnTo>
                  <a:pt x="155419" y="84322"/>
                </a:lnTo>
                <a:lnTo>
                  <a:pt x="178098" y="86073"/>
                </a:lnTo>
                <a:lnTo>
                  <a:pt x="231961" y="8033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47" name="SMARTInkShape-15382"/>
          <p:cNvSpPr/>
          <p:nvPr>
            <p:custDataLst>
              <p:tags r:id="rId4"/>
            </p:custDataLst>
          </p:nvPr>
        </p:nvSpPr>
        <p:spPr>
          <a:xfrm>
            <a:off x="1553956" y="3509371"/>
            <a:ext cx="606130" cy="124760"/>
          </a:xfrm>
          <a:custGeom>
            <a:avLst/>
            <a:gdLst/>
            <a:ahLst/>
            <a:cxnLst/>
            <a:rect l="0" t="0" r="0" b="0"/>
            <a:pathLst>
              <a:path w="606130" h="124760">
                <a:moveTo>
                  <a:pt x="553450" y="26785"/>
                </a:moveTo>
                <a:lnTo>
                  <a:pt x="553450" y="26785"/>
                </a:lnTo>
                <a:lnTo>
                  <a:pt x="526992" y="24139"/>
                </a:lnTo>
                <a:lnTo>
                  <a:pt x="486128" y="21641"/>
                </a:lnTo>
                <a:lnTo>
                  <a:pt x="448123" y="23837"/>
                </a:lnTo>
                <a:lnTo>
                  <a:pt x="411388" y="25475"/>
                </a:lnTo>
                <a:lnTo>
                  <a:pt x="374226" y="26203"/>
                </a:lnTo>
                <a:lnTo>
                  <a:pt x="334558" y="26526"/>
                </a:lnTo>
                <a:lnTo>
                  <a:pt x="296423" y="29316"/>
                </a:lnTo>
                <a:lnTo>
                  <a:pt x="259630" y="33863"/>
                </a:lnTo>
                <a:lnTo>
                  <a:pt x="223434" y="39191"/>
                </a:lnTo>
                <a:lnTo>
                  <a:pt x="187503" y="42221"/>
                </a:lnTo>
                <a:lnTo>
                  <a:pt x="152682" y="44559"/>
                </a:lnTo>
                <a:lnTo>
                  <a:pt x="120669" y="48906"/>
                </a:lnTo>
                <a:lnTo>
                  <a:pt x="89905" y="51499"/>
                </a:lnTo>
                <a:lnTo>
                  <a:pt x="49987" y="55605"/>
                </a:lnTo>
                <a:lnTo>
                  <a:pt x="24599" y="63106"/>
                </a:lnTo>
                <a:lnTo>
                  <a:pt x="10792" y="68966"/>
                </a:lnTo>
                <a:lnTo>
                  <a:pt x="0" y="71391"/>
                </a:lnTo>
                <a:lnTo>
                  <a:pt x="37975" y="71433"/>
                </a:lnTo>
                <a:lnTo>
                  <a:pt x="67704" y="66142"/>
                </a:lnTo>
                <a:lnTo>
                  <a:pt x="105391" y="59160"/>
                </a:lnTo>
                <a:lnTo>
                  <a:pt x="141985" y="56057"/>
                </a:lnTo>
                <a:lnTo>
                  <a:pt x="178093" y="52032"/>
                </a:lnTo>
                <a:lnTo>
                  <a:pt x="214976" y="45943"/>
                </a:lnTo>
                <a:lnTo>
                  <a:pt x="254520" y="36623"/>
                </a:lnTo>
                <a:lnTo>
                  <a:pt x="276773" y="32352"/>
                </a:lnTo>
                <a:lnTo>
                  <a:pt x="300538" y="28512"/>
                </a:lnTo>
                <a:lnTo>
                  <a:pt x="325311" y="24959"/>
                </a:lnTo>
                <a:lnTo>
                  <a:pt x="368711" y="18367"/>
                </a:lnTo>
                <a:lnTo>
                  <a:pt x="408836" y="12130"/>
                </a:lnTo>
                <a:lnTo>
                  <a:pt x="449821" y="6050"/>
                </a:lnTo>
                <a:lnTo>
                  <a:pt x="485895" y="2687"/>
                </a:lnTo>
                <a:lnTo>
                  <a:pt x="517473" y="1192"/>
                </a:lnTo>
                <a:lnTo>
                  <a:pt x="556571" y="350"/>
                </a:lnTo>
                <a:lnTo>
                  <a:pt x="600198" y="27"/>
                </a:lnTo>
                <a:lnTo>
                  <a:pt x="606129" y="0"/>
                </a:lnTo>
                <a:lnTo>
                  <a:pt x="602021" y="4738"/>
                </a:lnTo>
                <a:lnTo>
                  <a:pt x="580870" y="8118"/>
                </a:lnTo>
                <a:lnTo>
                  <a:pt x="546925" y="12356"/>
                </a:lnTo>
                <a:lnTo>
                  <a:pt x="504452" y="17166"/>
                </a:lnTo>
                <a:lnTo>
                  <a:pt x="470183" y="21364"/>
                </a:lnTo>
                <a:lnTo>
                  <a:pt x="441384" y="25156"/>
                </a:lnTo>
                <a:lnTo>
                  <a:pt x="416232" y="28675"/>
                </a:lnTo>
                <a:lnTo>
                  <a:pt x="372410" y="35232"/>
                </a:lnTo>
                <a:lnTo>
                  <a:pt x="332097" y="41453"/>
                </a:lnTo>
                <a:lnTo>
                  <a:pt x="291029" y="47525"/>
                </a:lnTo>
                <a:lnTo>
                  <a:pt x="254918" y="53532"/>
                </a:lnTo>
                <a:lnTo>
                  <a:pt x="222332" y="59508"/>
                </a:lnTo>
                <a:lnTo>
                  <a:pt x="191313" y="65472"/>
                </a:lnTo>
                <a:lnTo>
                  <a:pt x="160990" y="71430"/>
                </a:lnTo>
                <a:lnTo>
                  <a:pt x="118674" y="83008"/>
                </a:lnTo>
                <a:lnTo>
                  <a:pt x="78117" y="102356"/>
                </a:lnTo>
                <a:lnTo>
                  <a:pt x="63087" y="108851"/>
                </a:lnTo>
                <a:lnTo>
                  <a:pt x="53955" y="115659"/>
                </a:lnTo>
                <a:lnTo>
                  <a:pt x="58296" y="120697"/>
                </a:lnTo>
                <a:lnTo>
                  <a:pt x="65822" y="123094"/>
                </a:lnTo>
                <a:lnTo>
                  <a:pt x="106803" y="124759"/>
                </a:lnTo>
                <a:lnTo>
                  <a:pt x="141534" y="123945"/>
                </a:lnTo>
                <a:lnTo>
                  <a:pt x="181811" y="118852"/>
                </a:lnTo>
                <a:lnTo>
                  <a:pt x="220313" y="115911"/>
                </a:lnTo>
                <a:lnTo>
                  <a:pt x="261707" y="110188"/>
                </a:lnTo>
                <a:lnTo>
                  <a:pt x="299549" y="107060"/>
                </a:lnTo>
                <a:lnTo>
                  <a:pt x="334904" y="99298"/>
                </a:lnTo>
                <a:lnTo>
                  <a:pt x="374857" y="8036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653" name="SMARTInkShape-Group5352"/>
          <p:cNvGrpSpPr/>
          <p:nvPr/>
        </p:nvGrpSpPr>
        <p:grpSpPr>
          <a:xfrm>
            <a:off x="3125391" y="1464469"/>
            <a:ext cx="1952601" cy="738339"/>
            <a:chOff x="3125391" y="1464469"/>
            <a:chExt cx="1952601" cy="738339"/>
          </a:xfrm>
        </p:grpSpPr>
        <p:sp>
          <p:nvSpPr>
            <p:cNvPr id="22648" name="SMARTInkShape-15383"/>
            <p:cNvSpPr/>
            <p:nvPr>
              <p:custDataLst>
                <p:tags r:id="rId17"/>
              </p:custDataLst>
            </p:nvPr>
          </p:nvSpPr>
          <p:spPr>
            <a:xfrm>
              <a:off x="3571875" y="1732359"/>
              <a:ext cx="276821" cy="452966"/>
            </a:xfrm>
            <a:custGeom>
              <a:avLst/>
              <a:gdLst/>
              <a:ahLst/>
              <a:cxnLst/>
              <a:rect l="0" t="0" r="0" b="0"/>
              <a:pathLst>
                <a:path w="276821" h="452966">
                  <a:moveTo>
                    <a:pt x="0" y="116086"/>
                  </a:moveTo>
                  <a:lnTo>
                    <a:pt x="0" y="116086"/>
                  </a:lnTo>
                  <a:lnTo>
                    <a:pt x="7938" y="145191"/>
                  </a:lnTo>
                  <a:lnTo>
                    <a:pt x="18411" y="189545"/>
                  </a:lnTo>
                  <a:lnTo>
                    <a:pt x="23065" y="229102"/>
                  </a:lnTo>
                  <a:lnTo>
                    <a:pt x="27780" y="261235"/>
                  </a:lnTo>
                  <a:lnTo>
                    <a:pt x="33367" y="304283"/>
                  </a:lnTo>
                  <a:lnTo>
                    <a:pt x="32376" y="343166"/>
                  </a:lnTo>
                  <a:lnTo>
                    <a:pt x="30264" y="363854"/>
                  </a:lnTo>
                  <a:lnTo>
                    <a:pt x="31702" y="401389"/>
                  </a:lnTo>
                  <a:lnTo>
                    <a:pt x="27220" y="443016"/>
                  </a:lnTo>
                  <a:lnTo>
                    <a:pt x="26874" y="452965"/>
                  </a:lnTo>
                  <a:lnTo>
                    <a:pt x="25814" y="446810"/>
                  </a:lnTo>
                  <a:lnTo>
                    <a:pt x="14363" y="407710"/>
                  </a:lnTo>
                  <a:lnTo>
                    <a:pt x="11344" y="378650"/>
                  </a:lnTo>
                  <a:lnTo>
                    <a:pt x="9011" y="344898"/>
                  </a:lnTo>
                  <a:lnTo>
                    <a:pt x="4666" y="306747"/>
                  </a:lnTo>
                  <a:lnTo>
                    <a:pt x="4720" y="266639"/>
                  </a:lnTo>
                  <a:lnTo>
                    <a:pt x="8051" y="226655"/>
                  </a:lnTo>
                  <a:lnTo>
                    <a:pt x="12839" y="189040"/>
                  </a:lnTo>
                  <a:lnTo>
                    <a:pt x="18274" y="157771"/>
                  </a:lnTo>
                  <a:lnTo>
                    <a:pt x="25981" y="131636"/>
                  </a:lnTo>
                  <a:lnTo>
                    <a:pt x="52537" y="90605"/>
                  </a:lnTo>
                  <a:lnTo>
                    <a:pt x="76421" y="62896"/>
                  </a:lnTo>
                  <a:lnTo>
                    <a:pt x="97465" y="46805"/>
                  </a:lnTo>
                  <a:lnTo>
                    <a:pt x="131625" y="31177"/>
                  </a:lnTo>
                  <a:lnTo>
                    <a:pt x="167874" y="16404"/>
                  </a:lnTo>
                  <a:lnTo>
                    <a:pt x="207609" y="10152"/>
                  </a:lnTo>
                  <a:lnTo>
                    <a:pt x="248707" y="2300"/>
                  </a:lnTo>
                  <a:lnTo>
                    <a:pt x="27682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49" name="SMARTInkShape-15384"/>
            <p:cNvSpPr/>
            <p:nvPr>
              <p:custDataLst>
                <p:tags r:id="rId18"/>
              </p:custDataLst>
            </p:nvPr>
          </p:nvSpPr>
          <p:spPr>
            <a:xfrm>
              <a:off x="3847236" y="1768078"/>
              <a:ext cx="196090" cy="374311"/>
            </a:xfrm>
            <a:custGeom>
              <a:avLst/>
              <a:gdLst/>
              <a:ahLst/>
              <a:cxnLst/>
              <a:rect l="0" t="0" r="0" b="0"/>
              <a:pathLst>
                <a:path w="196090" h="374311">
                  <a:moveTo>
                    <a:pt x="171123" y="35719"/>
                  </a:moveTo>
                  <a:lnTo>
                    <a:pt x="171123" y="35719"/>
                  </a:lnTo>
                  <a:lnTo>
                    <a:pt x="137462" y="50969"/>
                  </a:lnTo>
                  <a:lnTo>
                    <a:pt x="97447" y="81616"/>
                  </a:lnTo>
                  <a:lnTo>
                    <a:pt x="56359" y="121073"/>
                  </a:lnTo>
                  <a:lnTo>
                    <a:pt x="33381" y="155377"/>
                  </a:lnTo>
                  <a:lnTo>
                    <a:pt x="18745" y="190676"/>
                  </a:lnTo>
                  <a:lnTo>
                    <a:pt x="3384" y="226271"/>
                  </a:lnTo>
                  <a:lnTo>
                    <a:pt x="0" y="250055"/>
                  </a:lnTo>
                  <a:lnTo>
                    <a:pt x="3673" y="285757"/>
                  </a:lnTo>
                  <a:lnTo>
                    <a:pt x="13690" y="318825"/>
                  </a:lnTo>
                  <a:lnTo>
                    <a:pt x="34853" y="351925"/>
                  </a:lnTo>
                  <a:lnTo>
                    <a:pt x="56995" y="366653"/>
                  </a:lnTo>
                  <a:lnTo>
                    <a:pt x="82407" y="372560"/>
                  </a:lnTo>
                  <a:lnTo>
                    <a:pt x="108787" y="374310"/>
                  </a:lnTo>
                  <a:lnTo>
                    <a:pt x="126551" y="366782"/>
                  </a:lnTo>
                  <a:lnTo>
                    <a:pt x="157468" y="342436"/>
                  </a:lnTo>
                  <a:lnTo>
                    <a:pt x="171818" y="315003"/>
                  </a:lnTo>
                  <a:lnTo>
                    <a:pt x="182353" y="272259"/>
                  </a:lnTo>
                  <a:lnTo>
                    <a:pt x="188682" y="239074"/>
                  </a:lnTo>
                  <a:lnTo>
                    <a:pt x="193810" y="203490"/>
                  </a:lnTo>
                  <a:lnTo>
                    <a:pt x="196089" y="164523"/>
                  </a:lnTo>
                  <a:lnTo>
                    <a:pt x="191810" y="126700"/>
                  </a:lnTo>
                  <a:lnTo>
                    <a:pt x="182302" y="92030"/>
                  </a:lnTo>
                  <a:lnTo>
                    <a:pt x="160214" y="52183"/>
                  </a:lnTo>
                  <a:lnTo>
                    <a:pt x="117284" y="13291"/>
                  </a:lnTo>
                  <a:lnTo>
                    <a:pt x="99686"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50" name="SMARTInkShape-15385"/>
            <p:cNvSpPr/>
            <p:nvPr>
              <p:custDataLst>
                <p:tags r:id="rId19"/>
              </p:custDataLst>
            </p:nvPr>
          </p:nvSpPr>
          <p:spPr>
            <a:xfrm>
              <a:off x="4098727" y="1750219"/>
              <a:ext cx="427643" cy="391800"/>
            </a:xfrm>
            <a:custGeom>
              <a:avLst/>
              <a:gdLst/>
              <a:ahLst/>
              <a:cxnLst/>
              <a:rect l="0" t="0" r="0" b="0"/>
              <a:pathLst>
                <a:path w="427643" h="391800">
                  <a:moveTo>
                    <a:pt x="0" y="133945"/>
                  </a:moveTo>
                  <a:lnTo>
                    <a:pt x="0" y="133945"/>
                  </a:lnTo>
                  <a:lnTo>
                    <a:pt x="14221" y="176609"/>
                  </a:lnTo>
                  <a:lnTo>
                    <a:pt x="21203" y="210784"/>
                  </a:lnTo>
                  <a:lnTo>
                    <a:pt x="30426" y="255269"/>
                  </a:lnTo>
                  <a:lnTo>
                    <a:pt x="43080" y="293586"/>
                  </a:lnTo>
                  <a:lnTo>
                    <a:pt x="60985" y="337348"/>
                  </a:lnTo>
                  <a:lnTo>
                    <a:pt x="95377" y="380303"/>
                  </a:lnTo>
                  <a:lnTo>
                    <a:pt x="104567" y="387305"/>
                  </a:lnTo>
                  <a:lnTo>
                    <a:pt x="108406" y="389172"/>
                  </a:lnTo>
                  <a:lnTo>
                    <a:pt x="128032" y="391799"/>
                  </a:lnTo>
                  <a:lnTo>
                    <a:pt x="147958" y="387838"/>
                  </a:lnTo>
                  <a:lnTo>
                    <a:pt x="171170" y="375639"/>
                  </a:lnTo>
                  <a:lnTo>
                    <a:pt x="204797" y="331162"/>
                  </a:lnTo>
                  <a:lnTo>
                    <a:pt x="216036" y="310894"/>
                  </a:lnTo>
                  <a:lnTo>
                    <a:pt x="227942" y="271592"/>
                  </a:lnTo>
                  <a:lnTo>
                    <a:pt x="236761" y="229520"/>
                  </a:lnTo>
                  <a:lnTo>
                    <a:pt x="240807" y="192470"/>
                  </a:lnTo>
                  <a:lnTo>
                    <a:pt x="245865" y="164184"/>
                  </a:lnTo>
                  <a:lnTo>
                    <a:pt x="243946" y="149630"/>
                  </a:lnTo>
                  <a:lnTo>
                    <a:pt x="244982" y="147378"/>
                  </a:lnTo>
                  <a:lnTo>
                    <a:pt x="246665" y="145877"/>
                  </a:lnTo>
                  <a:lnTo>
                    <a:pt x="246795" y="144876"/>
                  </a:lnTo>
                  <a:lnTo>
                    <a:pt x="245889" y="144209"/>
                  </a:lnTo>
                  <a:lnTo>
                    <a:pt x="244293" y="143764"/>
                  </a:lnTo>
                  <a:lnTo>
                    <a:pt x="244221" y="144460"/>
                  </a:lnTo>
                  <a:lnTo>
                    <a:pt x="247869" y="150180"/>
                  </a:lnTo>
                  <a:lnTo>
                    <a:pt x="249390" y="159150"/>
                  </a:lnTo>
                  <a:lnTo>
                    <a:pt x="249746" y="168629"/>
                  </a:lnTo>
                  <a:lnTo>
                    <a:pt x="255196" y="179457"/>
                  </a:lnTo>
                  <a:lnTo>
                    <a:pt x="266775" y="199354"/>
                  </a:lnTo>
                  <a:lnTo>
                    <a:pt x="279135" y="221456"/>
                  </a:lnTo>
                  <a:lnTo>
                    <a:pt x="306891" y="251780"/>
                  </a:lnTo>
                  <a:lnTo>
                    <a:pt x="318627" y="260069"/>
                  </a:lnTo>
                  <a:lnTo>
                    <a:pt x="336391" y="265573"/>
                  </a:lnTo>
                  <a:lnTo>
                    <a:pt x="354223" y="267204"/>
                  </a:lnTo>
                  <a:lnTo>
                    <a:pt x="376814" y="262946"/>
                  </a:lnTo>
                  <a:lnTo>
                    <a:pt x="392879" y="255401"/>
                  </a:lnTo>
                  <a:lnTo>
                    <a:pt x="408662" y="237401"/>
                  </a:lnTo>
                  <a:lnTo>
                    <a:pt x="421166" y="208475"/>
                  </a:lnTo>
                  <a:lnTo>
                    <a:pt x="426415" y="165288"/>
                  </a:lnTo>
                  <a:lnTo>
                    <a:pt x="427642" y="132000"/>
                  </a:lnTo>
                  <a:lnTo>
                    <a:pt x="427196" y="98354"/>
                  </a:lnTo>
                  <a:lnTo>
                    <a:pt x="423690" y="66864"/>
                  </a:lnTo>
                  <a:lnTo>
                    <a:pt x="420879" y="25985"/>
                  </a:lnTo>
                  <a:lnTo>
                    <a:pt x="419695"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51" name="SMARTInkShape-15386"/>
            <p:cNvSpPr/>
            <p:nvPr>
              <p:custDataLst>
                <p:tags r:id="rId20"/>
              </p:custDataLst>
            </p:nvPr>
          </p:nvSpPr>
          <p:spPr>
            <a:xfrm>
              <a:off x="3125391" y="1464469"/>
              <a:ext cx="423410" cy="738339"/>
            </a:xfrm>
            <a:custGeom>
              <a:avLst/>
              <a:gdLst/>
              <a:ahLst/>
              <a:cxnLst/>
              <a:rect l="0" t="0" r="0" b="0"/>
              <a:pathLst>
                <a:path w="423410" h="738339">
                  <a:moveTo>
                    <a:pt x="0" y="0"/>
                  </a:moveTo>
                  <a:lnTo>
                    <a:pt x="0" y="0"/>
                  </a:lnTo>
                  <a:lnTo>
                    <a:pt x="0" y="26458"/>
                  </a:lnTo>
                  <a:lnTo>
                    <a:pt x="992" y="65337"/>
                  </a:lnTo>
                  <a:lnTo>
                    <a:pt x="4740" y="95846"/>
                  </a:lnTo>
                  <a:lnTo>
                    <a:pt x="12429" y="140075"/>
                  </a:lnTo>
                  <a:lnTo>
                    <a:pt x="15446" y="175034"/>
                  </a:lnTo>
                  <a:lnTo>
                    <a:pt x="17778" y="213722"/>
                  </a:lnTo>
                  <a:lnTo>
                    <a:pt x="22123" y="254068"/>
                  </a:lnTo>
                  <a:lnTo>
                    <a:pt x="27361" y="295151"/>
                  </a:lnTo>
                  <a:lnTo>
                    <a:pt x="33988" y="335568"/>
                  </a:lnTo>
                  <a:lnTo>
                    <a:pt x="43549" y="373376"/>
                  </a:lnTo>
                  <a:lnTo>
                    <a:pt x="51766" y="412669"/>
                  </a:lnTo>
                  <a:lnTo>
                    <a:pt x="58726" y="452291"/>
                  </a:lnTo>
                  <a:lnTo>
                    <a:pt x="65126" y="489745"/>
                  </a:lnTo>
                  <a:lnTo>
                    <a:pt x="68222" y="516004"/>
                  </a:lnTo>
                  <a:lnTo>
                    <a:pt x="71278" y="547401"/>
                  </a:lnTo>
                  <a:lnTo>
                    <a:pt x="74308" y="582223"/>
                  </a:lnTo>
                  <a:lnTo>
                    <a:pt x="77674" y="626206"/>
                  </a:lnTo>
                  <a:lnTo>
                    <a:pt x="76923" y="659477"/>
                  </a:lnTo>
                  <a:lnTo>
                    <a:pt x="71465" y="687378"/>
                  </a:lnTo>
                  <a:lnTo>
                    <a:pt x="71446" y="682784"/>
                  </a:lnTo>
                  <a:lnTo>
                    <a:pt x="54657" y="647413"/>
                  </a:lnTo>
                  <a:lnTo>
                    <a:pt x="44968" y="612183"/>
                  </a:lnTo>
                  <a:lnTo>
                    <a:pt x="40822" y="583628"/>
                  </a:lnTo>
                  <a:lnTo>
                    <a:pt x="42286" y="551093"/>
                  </a:lnTo>
                  <a:lnTo>
                    <a:pt x="46244" y="514144"/>
                  </a:lnTo>
                  <a:lnTo>
                    <a:pt x="53295" y="474571"/>
                  </a:lnTo>
                  <a:lnTo>
                    <a:pt x="66351" y="433832"/>
                  </a:lnTo>
                  <a:lnTo>
                    <a:pt x="84721" y="395220"/>
                  </a:lnTo>
                  <a:lnTo>
                    <a:pt x="106114" y="359208"/>
                  </a:lnTo>
                  <a:lnTo>
                    <a:pt x="128852" y="326666"/>
                  </a:lnTo>
                  <a:lnTo>
                    <a:pt x="165416" y="298312"/>
                  </a:lnTo>
                  <a:lnTo>
                    <a:pt x="207463" y="277443"/>
                  </a:lnTo>
                  <a:lnTo>
                    <a:pt x="242688" y="271474"/>
                  </a:lnTo>
                  <a:lnTo>
                    <a:pt x="274879" y="274775"/>
                  </a:lnTo>
                  <a:lnTo>
                    <a:pt x="306715" y="283849"/>
                  </a:lnTo>
                  <a:lnTo>
                    <a:pt x="340708" y="297803"/>
                  </a:lnTo>
                  <a:lnTo>
                    <a:pt x="383834" y="327134"/>
                  </a:lnTo>
                  <a:lnTo>
                    <a:pt x="412267" y="360961"/>
                  </a:lnTo>
                  <a:lnTo>
                    <a:pt x="421354" y="389622"/>
                  </a:lnTo>
                  <a:lnTo>
                    <a:pt x="423409" y="421212"/>
                  </a:lnTo>
                  <a:lnTo>
                    <a:pt x="417707" y="451789"/>
                  </a:lnTo>
                  <a:lnTo>
                    <a:pt x="405913" y="481915"/>
                  </a:lnTo>
                  <a:lnTo>
                    <a:pt x="388765" y="511840"/>
                  </a:lnTo>
                  <a:lnTo>
                    <a:pt x="364607" y="541677"/>
                  </a:lnTo>
                  <a:lnTo>
                    <a:pt x="339980" y="571475"/>
                  </a:lnTo>
                  <a:lnTo>
                    <a:pt x="298510" y="613495"/>
                  </a:lnTo>
                  <a:lnTo>
                    <a:pt x="265624" y="638781"/>
                  </a:lnTo>
                  <a:lnTo>
                    <a:pt x="231165" y="663249"/>
                  </a:lnTo>
                  <a:lnTo>
                    <a:pt x="196005" y="682061"/>
                  </a:lnTo>
                  <a:lnTo>
                    <a:pt x="161527" y="698029"/>
                  </a:lnTo>
                  <a:lnTo>
                    <a:pt x="129668" y="715047"/>
                  </a:lnTo>
                  <a:lnTo>
                    <a:pt x="98971" y="727241"/>
                  </a:lnTo>
                  <a:lnTo>
                    <a:pt x="59090" y="737038"/>
                  </a:lnTo>
                  <a:lnTo>
                    <a:pt x="40153" y="738338"/>
                  </a:lnTo>
                  <a:lnTo>
                    <a:pt x="28429" y="735608"/>
                  </a:lnTo>
                  <a:lnTo>
                    <a:pt x="24906" y="731507"/>
                  </a:lnTo>
                  <a:lnTo>
                    <a:pt x="17859" y="70544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52" name="SMARTInkShape-15387"/>
            <p:cNvSpPr/>
            <p:nvPr>
              <p:custDataLst>
                <p:tags r:id="rId21"/>
              </p:custDataLst>
            </p:nvPr>
          </p:nvSpPr>
          <p:spPr>
            <a:xfrm>
              <a:off x="4589859" y="1714803"/>
              <a:ext cx="488133" cy="428323"/>
            </a:xfrm>
            <a:custGeom>
              <a:avLst/>
              <a:gdLst/>
              <a:ahLst/>
              <a:cxnLst/>
              <a:rect l="0" t="0" r="0" b="0"/>
              <a:pathLst>
                <a:path w="488133" h="428323">
                  <a:moveTo>
                    <a:pt x="0" y="178291"/>
                  </a:moveTo>
                  <a:lnTo>
                    <a:pt x="0" y="178291"/>
                  </a:lnTo>
                  <a:lnTo>
                    <a:pt x="16243" y="218897"/>
                  </a:lnTo>
                  <a:lnTo>
                    <a:pt x="24719" y="240088"/>
                  </a:lnTo>
                  <a:lnTo>
                    <a:pt x="40752" y="281162"/>
                  </a:lnTo>
                  <a:lnTo>
                    <a:pt x="53078" y="319547"/>
                  </a:lnTo>
                  <a:lnTo>
                    <a:pt x="54237" y="320086"/>
                  </a:lnTo>
                  <a:lnTo>
                    <a:pt x="58170" y="320686"/>
                  </a:lnTo>
                  <a:lnTo>
                    <a:pt x="59617" y="319854"/>
                  </a:lnTo>
                  <a:lnTo>
                    <a:pt x="60580" y="318307"/>
                  </a:lnTo>
                  <a:lnTo>
                    <a:pt x="61223" y="316283"/>
                  </a:lnTo>
                  <a:lnTo>
                    <a:pt x="49966" y="278253"/>
                  </a:lnTo>
                  <a:lnTo>
                    <a:pt x="41484" y="245502"/>
                  </a:lnTo>
                  <a:lnTo>
                    <a:pt x="37428" y="205922"/>
                  </a:lnTo>
                  <a:lnTo>
                    <a:pt x="36225" y="162776"/>
                  </a:lnTo>
                  <a:lnTo>
                    <a:pt x="43881" y="130715"/>
                  </a:lnTo>
                  <a:lnTo>
                    <a:pt x="57206" y="97615"/>
                  </a:lnTo>
                  <a:lnTo>
                    <a:pt x="83427" y="53073"/>
                  </a:lnTo>
                  <a:lnTo>
                    <a:pt x="121733" y="21135"/>
                  </a:lnTo>
                  <a:lnTo>
                    <a:pt x="150015" y="5587"/>
                  </a:lnTo>
                  <a:lnTo>
                    <a:pt x="179122" y="0"/>
                  </a:lnTo>
                  <a:lnTo>
                    <a:pt x="209586" y="1816"/>
                  </a:lnTo>
                  <a:lnTo>
                    <a:pt x="242970" y="9238"/>
                  </a:lnTo>
                  <a:lnTo>
                    <a:pt x="277651" y="21797"/>
                  </a:lnTo>
                  <a:lnTo>
                    <a:pt x="311915" y="38293"/>
                  </a:lnTo>
                  <a:lnTo>
                    <a:pt x="343682" y="58853"/>
                  </a:lnTo>
                  <a:lnTo>
                    <a:pt x="374336" y="86512"/>
                  </a:lnTo>
                  <a:lnTo>
                    <a:pt x="403505" y="118649"/>
                  </a:lnTo>
                  <a:lnTo>
                    <a:pt x="429697" y="152775"/>
                  </a:lnTo>
                  <a:lnTo>
                    <a:pt x="451922" y="190432"/>
                  </a:lnTo>
                  <a:lnTo>
                    <a:pt x="469738" y="229328"/>
                  </a:lnTo>
                  <a:lnTo>
                    <a:pt x="480963" y="266458"/>
                  </a:lnTo>
                  <a:lnTo>
                    <a:pt x="486613" y="308096"/>
                  </a:lnTo>
                  <a:lnTo>
                    <a:pt x="488132" y="351076"/>
                  </a:lnTo>
                  <a:lnTo>
                    <a:pt x="485500" y="390021"/>
                  </a:lnTo>
                  <a:lnTo>
                    <a:pt x="482204" y="42832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654" name="SMARTInkShape-15388"/>
          <p:cNvSpPr/>
          <p:nvPr>
            <p:custDataLst>
              <p:tags r:id="rId5"/>
            </p:custDataLst>
          </p:nvPr>
        </p:nvSpPr>
        <p:spPr>
          <a:xfrm>
            <a:off x="3089672" y="1500188"/>
            <a:ext cx="62509" cy="107157"/>
          </a:xfrm>
          <a:custGeom>
            <a:avLst/>
            <a:gdLst/>
            <a:ahLst/>
            <a:cxnLst/>
            <a:rect l="0" t="0" r="0" b="0"/>
            <a:pathLst>
              <a:path w="62509" h="107157">
                <a:moveTo>
                  <a:pt x="62508" y="107156"/>
                </a:moveTo>
                <a:lnTo>
                  <a:pt x="62508" y="107156"/>
                </a:lnTo>
                <a:lnTo>
                  <a:pt x="44097" y="63206"/>
                </a:lnTo>
                <a:lnTo>
                  <a:pt x="34728" y="38796"/>
                </a:lnTo>
                <a:lnTo>
                  <a:pt x="29325" y="32125"/>
                </a:lnTo>
                <a:lnTo>
                  <a:pt x="18009" y="26850"/>
                </a:lnTo>
                <a:lnTo>
                  <a:pt x="8939" y="26789"/>
                </a:lnTo>
                <a:lnTo>
                  <a:pt x="14076" y="26789"/>
                </a:lnTo>
                <a:lnTo>
                  <a:pt x="11879" y="26789"/>
                </a:lnTo>
                <a:lnTo>
                  <a:pt x="17859" y="26789"/>
                </a:lnTo>
                <a:lnTo>
                  <a:pt x="17859" y="22048"/>
                </a:lnTo>
                <a:lnTo>
                  <a:pt x="16867" y="20652"/>
                </a:lnTo>
                <a:lnTo>
                  <a:pt x="15213" y="19721"/>
                </a:lnTo>
                <a:lnTo>
                  <a:pt x="13119" y="19100"/>
                </a:lnTo>
                <a:lnTo>
                  <a:pt x="8146" y="13119"/>
                </a:lnTo>
                <a:lnTo>
                  <a:pt x="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658" name="SMARTInkShape-Group5354"/>
          <p:cNvGrpSpPr/>
          <p:nvPr/>
        </p:nvGrpSpPr>
        <p:grpSpPr>
          <a:xfrm>
            <a:off x="3420070" y="2392257"/>
            <a:ext cx="839392" cy="974236"/>
            <a:chOff x="3420070" y="2392257"/>
            <a:chExt cx="839392" cy="974236"/>
          </a:xfrm>
        </p:grpSpPr>
        <p:sp>
          <p:nvSpPr>
            <p:cNvPr id="22655" name="SMARTInkShape-15389"/>
            <p:cNvSpPr/>
            <p:nvPr>
              <p:custDataLst>
                <p:tags r:id="rId14"/>
              </p:custDataLst>
            </p:nvPr>
          </p:nvSpPr>
          <p:spPr>
            <a:xfrm>
              <a:off x="3420070" y="2392257"/>
              <a:ext cx="517923" cy="974236"/>
            </a:xfrm>
            <a:custGeom>
              <a:avLst/>
              <a:gdLst/>
              <a:ahLst/>
              <a:cxnLst/>
              <a:rect l="0" t="0" r="0" b="0"/>
              <a:pathLst>
                <a:path w="517923" h="974236">
                  <a:moveTo>
                    <a:pt x="0" y="108056"/>
                  </a:moveTo>
                  <a:lnTo>
                    <a:pt x="0" y="108056"/>
                  </a:lnTo>
                  <a:lnTo>
                    <a:pt x="43277" y="67425"/>
                  </a:lnTo>
                  <a:lnTo>
                    <a:pt x="76323" y="44092"/>
                  </a:lnTo>
                  <a:lnTo>
                    <a:pt x="104367" y="29026"/>
                  </a:lnTo>
                  <a:lnTo>
                    <a:pt x="136675" y="19022"/>
                  </a:lnTo>
                  <a:lnTo>
                    <a:pt x="170877" y="8623"/>
                  </a:lnTo>
                  <a:lnTo>
                    <a:pt x="205922" y="363"/>
                  </a:lnTo>
                  <a:lnTo>
                    <a:pt x="241342" y="0"/>
                  </a:lnTo>
                  <a:lnTo>
                    <a:pt x="274282" y="3145"/>
                  </a:lnTo>
                  <a:lnTo>
                    <a:pt x="304466" y="10827"/>
                  </a:lnTo>
                  <a:lnTo>
                    <a:pt x="331110" y="27470"/>
                  </a:lnTo>
                  <a:lnTo>
                    <a:pt x="358942" y="59153"/>
                  </a:lnTo>
                  <a:lnTo>
                    <a:pt x="375016" y="98417"/>
                  </a:lnTo>
                  <a:lnTo>
                    <a:pt x="381322" y="141469"/>
                  </a:lnTo>
                  <a:lnTo>
                    <a:pt x="377505" y="173508"/>
                  </a:lnTo>
                  <a:lnTo>
                    <a:pt x="369194" y="206598"/>
                  </a:lnTo>
                  <a:lnTo>
                    <a:pt x="358886" y="237842"/>
                  </a:lnTo>
                  <a:lnTo>
                    <a:pt x="342399" y="268264"/>
                  </a:lnTo>
                  <a:lnTo>
                    <a:pt x="310803" y="307991"/>
                  </a:lnTo>
                  <a:lnTo>
                    <a:pt x="271014" y="343905"/>
                  </a:lnTo>
                  <a:lnTo>
                    <a:pt x="226814" y="380674"/>
                  </a:lnTo>
                  <a:lnTo>
                    <a:pt x="188582" y="407774"/>
                  </a:lnTo>
                  <a:lnTo>
                    <a:pt x="152118" y="428371"/>
                  </a:lnTo>
                  <a:lnTo>
                    <a:pt x="110547" y="450611"/>
                  </a:lnTo>
                  <a:lnTo>
                    <a:pt x="72552" y="471711"/>
                  </a:lnTo>
                  <a:lnTo>
                    <a:pt x="30767" y="492451"/>
                  </a:lnTo>
                  <a:lnTo>
                    <a:pt x="30433" y="492312"/>
                  </a:lnTo>
                  <a:lnTo>
                    <a:pt x="46941" y="480870"/>
                  </a:lnTo>
                  <a:lnTo>
                    <a:pt x="86782" y="470314"/>
                  </a:lnTo>
                  <a:lnTo>
                    <a:pt x="119268" y="472788"/>
                  </a:lnTo>
                  <a:lnTo>
                    <a:pt x="158180" y="482487"/>
                  </a:lnTo>
                  <a:lnTo>
                    <a:pt x="195318" y="500027"/>
                  </a:lnTo>
                  <a:lnTo>
                    <a:pt x="231667" y="523697"/>
                  </a:lnTo>
                  <a:lnTo>
                    <a:pt x="264690" y="552738"/>
                  </a:lnTo>
                  <a:lnTo>
                    <a:pt x="289288" y="588797"/>
                  </a:lnTo>
                  <a:lnTo>
                    <a:pt x="315435" y="625327"/>
                  </a:lnTo>
                  <a:lnTo>
                    <a:pt x="343592" y="661407"/>
                  </a:lnTo>
                  <a:lnTo>
                    <a:pt x="372643" y="697286"/>
                  </a:lnTo>
                  <a:lnTo>
                    <a:pt x="399445" y="733076"/>
                  </a:lnTo>
                  <a:lnTo>
                    <a:pt x="424586" y="767835"/>
                  </a:lnTo>
                  <a:lnTo>
                    <a:pt x="448989" y="799819"/>
                  </a:lnTo>
                  <a:lnTo>
                    <a:pt x="467772" y="833217"/>
                  </a:lnTo>
                  <a:lnTo>
                    <a:pt x="481743" y="865920"/>
                  </a:lnTo>
                  <a:lnTo>
                    <a:pt x="494194" y="904659"/>
                  </a:lnTo>
                  <a:lnTo>
                    <a:pt x="504030" y="947887"/>
                  </a:lnTo>
                  <a:lnTo>
                    <a:pt x="517922" y="97423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56" name="SMARTInkShape-15390"/>
            <p:cNvSpPr/>
            <p:nvPr>
              <p:custDataLst>
                <p:tags r:id="rId15"/>
              </p:custDataLst>
            </p:nvPr>
          </p:nvSpPr>
          <p:spPr>
            <a:xfrm>
              <a:off x="3940158" y="2857500"/>
              <a:ext cx="319304" cy="410671"/>
            </a:xfrm>
            <a:custGeom>
              <a:avLst/>
              <a:gdLst/>
              <a:ahLst/>
              <a:cxnLst/>
              <a:rect l="0" t="0" r="0" b="0"/>
              <a:pathLst>
                <a:path w="319304" h="410671">
                  <a:moveTo>
                    <a:pt x="6764" y="80367"/>
                  </a:moveTo>
                  <a:lnTo>
                    <a:pt x="6764" y="80367"/>
                  </a:lnTo>
                  <a:lnTo>
                    <a:pt x="11504" y="123031"/>
                  </a:lnTo>
                  <a:lnTo>
                    <a:pt x="16478" y="157206"/>
                  </a:lnTo>
                  <a:lnTo>
                    <a:pt x="24855" y="201692"/>
                  </a:lnTo>
                  <a:lnTo>
                    <a:pt x="28695" y="228547"/>
                  </a:lnTo>
                  <a:lnTo>
                    <a:pt x="28255" y="270565"/>
                  </a:lnTo>
                  <a:lnTo>
                    <a:pt x="38377" y="307599"/>
                  </a:lnTo>
                  <a:lnTo>
                    <a:pt x="51189" y="347282"/>
                  </a:lnTo>
                  <a:lnTo>
                    <a:pt x="58259" y="364691"/>
                  </a:lnTo>
                  <a:lnTo>
                    <a:pt x="73674" y="392037"/>
                  </a:lnTo>
                  <a:lnTo>
                    <a:pt x="77181" y="402441"/>
                  </a:lnTo>
                  <a:lnTo>
                    <a:pt x="79506" y="405216"/>
                  </a:lnTo>
                  <a:lnTo>
                    <a:pt x="82047" y="407066"/>
                  </a:lnTo>
                  <a:lnTo>
                    <a:pt x="82750" y="408299"/>
                  </a:lnTo>
                  <a:lnTo>
                    <a:pt x="82226" y="409121"/>
                  </a:lnTo>
                  <a:lnTo>
                    <a:pt x="78437" y="410670"/>
                  </a:lnTo>
                  <a:lnTo>
                    <a:pt x="78271" y="405997"/>
                  </a:lnTo>
                  <a:lnTo>
                    <a:pt x="58783" y="370597"/>
                  </a:lnTo>
                  <a:lnTo>
                    <a:pt x="36729" y="335364"/>
                  </a:lnTo>
                  <a:lnTo>
                    <a:pt x="26741" y="321802"/>
                  </a:lnTo>
                  <a:lnTo>
                    <a:pt x="15643" y="288213"/>
                  </a:lnTo>
                  <a:lnTo>
                    <a:pt x="9718" y="253111"/>
                  </a:lnTo>
                  <a:lnTo>
                    <a:pt x="1796" y="210043"/>
                  </a:lnTo>
                  <a:lnTo>
                    <a:pt x="0" y="168289"/>
                  </a:lnTo>
                  <a:lnTo>
                    <a:pt x="7780" y="129154"/>
                  </a:lnTo>
                  <a:lnTo>
                    <a:pt x="10418" y="121821"/>
                  </a:lnTo>
                  <a:lnTo>
                    <a:pt x="21286" y="108382"/>
                  </a:lnTo>
                  <a:lnTo>
                    <a:pt x="57258" y="83586"/>
                  </a:lnTo>
                  <a:lnTo>
                    <a:pt x="95698" y="65556"/>
                  </a:lnTo>
                  <a:lnTo>
                    <a:pt x="126657" y="56255"/>
                  </a:lnTo>
                  <a:lnTo>
                    <a:pt x="160261" y="48815"/>
                  </a:lnTo>
                  <a:lnTo>
                    <a:pt x="195040" y="42201"/>
                  </a:lnTo>
                  <a:lnTo>
                    <a:pt x="227695" y="33308"/>
                  </a:lnTo>
                  <a:lnTo>
                    <a:pt x="258745" y="22741"/>
                  </a:lnTo>
                  <a:lnTo>
                    <a:pt x="299155" y="7620"/>
                  </a:lnTo>
                  <a:lnTo>
                    <a:pt x="319303"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57" name="SMARTInkShape-15391"/>
            <p:cNvSpPr/>
            <p:nvPr>
              <p:custDataLst>
                <p:tags r:id="rId16"/>
              </p:custDataLst>
            </p:nvPr>
          </p:nvSpPr>
          <p:spPr>
            <a:xfrm>
              <a:off x="3437930" y="2518172"/>
              <a:ext cx="151805" cy="815009"/>
            </a:xfrm>
            <a:custGeom>
              <a:avLst/>
              <a:gdLst/>
              <a:ahLst/>
              <a:cxnLst/>
              <a:rect l="0" t="0" r="0" b="0"/>
              <a:pathLst>
                <a:path w="151805" h="815009">
                  <a:moveTo>
                    <a:pt x="0" y="0"/>
                  </a:moveTo>
                  <a:lnTo>
                    <a:pt x="0" y="0"/>
                  </a:lnTo>
                  <a:lnTo>
                    <a:pt x="5292" y="31750"/>
                  </a:lnTo>
                  <a:lnTo>
                    <a:pt x="9481" y="56885"/>
                  </a:lnTo>
                  <a:lnTo>
                    <a:pt x="12274" y="81580"/>
                  </a:lnTo>
                  <a:lnTo>
                    <a:pt x="14135" y="105980"/>
                  </a:lnTo>
                  <a:lnTo>
                    <a:pt x="15377" y="130185"/>
                  </a:lnTo>
                  <a:lnTo>
                    <a:pt x="19181" y="154258"/>
                  </a:lnTo>
                  <a:lnTo>
                    <a:pt x="24694" y="178245"/>
                  </a:lnTo>
                  <a:lnTo>
                    <a:pt x="31345" y="202174"/>
                  </a:lnTo>
                  <a:lnTo>
                    <a:pt x="35780" y="229040"/>
                  </a:lnTo>
                  <a:lnTo>
                    <a:pt x="38736" y="257865"/>
                  </a:lnTo>
                  <a:lnTo>
                    <a:pt x="40707" y="287996"/>
                  </a:lnTo>
                  <a:lnTo>
                    <a:pt x="43013" y="317013"/>
                  </a:lnTo>
                  <a:lnTo>
                    <a:pt x="45542" y="345287"/>
                  </a:lnTo>
                  <a:lnTo>
                    <a:pt x="48221" y="373066"/>
                  </a:lnTo>
                  <a:lnTo>
                    <a:pt x="53975" y="398531"/>
                  </a:lnTo>
                  <a:lnTo>
                    <a:pt x="61780" y="422453"/>
                  </a:lnTo>
                  <a:lnTo>
                    <a:pt x="70952" y="445346"/>
                  </a:lnTo>
                  <a:lnTo>
                    <a:pt x="83790" y="489304"/>
                  </a:lnTo>
                  <a:lnTo>
                    <a:pt x="88602" y="510750"/>
                  </a:lnTo>
                  <a:lnTo>
                    <a:pt x="89826" y="533976"/>
                  </a:lnTo>
                  <a:lnTo>
                    <a:pt x="88657" y="558391"/>
                  </a:lnTo>
                  <a:lnTo>
                    <a:pt x="85894" y="583596"/>
                  </a:lnTo>
                  <a:lnTo>
                    <a:pt x="93407" y="627477"/>
                  </a:lnTo>
                  <a:lnTo>
                    <a:pt x="106999" y="665832"/>
                  </a:lnTo>
                  <a:lnTo>
                    <a:pt x="116346" y="699415"/>
                  </a:lnTo>
                  <a:lnTo>
                    <a:pt x="136668" y="736731"/>
                  </a:lnTo>
                  <a:lnTo>
                    <a:pt x="142431" y="759699"/>
                  </a:lnTo>
                  <a:lnTo>
                    <a:pt x="145389" y="789651"/>
                  </a:lnTo>
                  <a:lnTo>
                    <a:pt x="150959" y="814724"/>
                  </a:lnTo>
                  <a:lnTo>
                    <a:pt x="151241" y="815008"/>
                  </a:lnTo>
                  <a:lnTo>
                    <a:pt x="151804" y="81260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664" name="SMARTInkShape-Group5355"/>
          <p:cNvGrpSpPr/>
          <p:nvPr/>
        </p:nvGrpSpPr>
        <p:grpSpPr>
          <a:xfrm>
            <a:off x="642938" y="1321594"/>
            <a:ext cx="1425896" cy="711679"/>
            <a:chOff x="642938" y="1321594"/>
            <a:chExt cx="1425896" cy="711679"/>
          </a:xfrm>
        </p:grpSpPr>
        <p:sp>
          <p:nvSpPr>
            <p:cNvPr id="22659" name="SMARTInkShape-15392"/>
            <p:cNvSpPr/>
            <p:nvPr>
              <p:custDataLst>
                <p:tags r:id="rId9"/>
              </p:custDataLst>
            </p:nvPr>
          </p:nvSpPr>
          <p:spPr>
            <a:xfrm>
              <a:off x="1402405" y="1634133"/>
              <a:ext cx="264431" cy="355160"/>
            </a:xfrm>
            <a:custGeom>
              <a:avLst/>
              <a:gdLst/>
              <a:ahLst/>
              <a:cxnLst/>
              <a:rect l="0" t="0" r="0" b="0"/>
              <a:pathLst>
                <a:path w="264431" h="355160">
                  <a:moveTo>
                    <a:pt x="8486" y="44648"/>
                  </a:moveTo>
                  <a:lnTo>
                    <a:pt x="8486" y="44648"/>
                  </a:lnTo>
                  <a:lnTo>
                    <a:pt x="11132" y="71107"/>
                  </a:lnTo>
                  <a:lnTo>
                    <a:pt x="13630" y="111970"/>
                  </a:lnTo>
                  <a:lnTo>
                    <a:pt x="11434" y="149975"/>
                  </a:lnTo>
                  <a:lnTo>
                    <a:pt x="7150" y="186710"/>
                  </a:lnTo>
                  <a:lnTo>
                    <a:pt x="2931" y="221888"/>
                  </a:lnTo>
                  <a:lnTo>
                    <a:pt x="1056" y="254060"/>
                  </a:lnTo>
                  <a:lnTo>
                    <a:pt x="0" y="295322"/>
                  </a:lnTo>
                  <a:lnTo>
                    <a:pt x="4428" y="323202"/>
                  </a:lnTo>
                  <a:lnTo>
                    <a:pt x="12024" y="339290"/>
                  </a:lnTo>
                  <a:lnTo>
                    <a:pt x="24631" y="355159"/>
                  </a:lnTo>
                  <a:lnTo>
                    <a:pt x="30875" y="353640"/>
                  </a:lnTo>
                  <a:lnTo>
                    <a:pt x="40264" y="348665"/>
                  </a:lnTo>
                  <a:lnTo>
                    <a:pt x="51052" y="339840"/>
                  </a:lnTo>
                  <a:lnTo>
                    <a:pt x="72973" y="302501"/>
                  </a:lnTo>
                  <a:lnTo>
                    <a:pt x="86794" y="273846"/>
                  </a:lnTo>
                  <a:lnTo>
                    <a:pt x="99818" y="234928"/>
                  </a:lnTo>
                  <a:lnTo>
                    <a:pt x="110594" y="202639"/>
                  </a:lnTo>
                  <a:lnTo>
                    <a:pt x="121997" y="168445"/>
                  </a:lnTo>
                  <a:lnTo>
                    <a:pt x="130093" y="129946"/>
                  </a:lnTo>
                  <a:lnTo>
                    <a:pt x="133413" y="107749"/>
                  </a:lnTo>
                  <a:lnTo>
                    <a:pt x="138215" y="112072"/>
                  </a:lnTo>
                  <a:lnTo>
                    <a:pt x="140557" y="122239"/>
                  </a:lnTo>
                  <a:lnTo>
                    <a:pt x="144912" y="163136"/>
                  </a:lnTo>
                  <a:lnTo>
                    <a:pt x="151504" y="204707"/>
                  </a:lnTo>
                  <a:lnTo>
                    <a:pt x="155724" y="218642"/>
                  </a:lnTo>
                  <a:lnTo>
                    <a:pt x="161215" y="222160"/>
                  </a:lnTo>
                  <a:lnTo>
                    <a:pt x="184928" y="226339"/>
                  </a:lnTo>
                  <a:lnTo>
                    <a:pt x="200553" y="240696"/>
                  </a:lnTo>
                  <a:lnTo>
                    <a:pt x="205984" y="241823"/>
                  </a:lnTo>
                  <a:lnTo>
                    <a:pt x="224217" y="241244"/>
                  </a:lnTo>
                  <a:lnTo>
                    <a:pt x="227713" y="239212"/>
                  </a:lnTo>
                  <a:lnTo>
                    <a:pt x="237373" y="226871"/>
                  </a:lnTo>
                  <a:lnTo>
                    <a:pt x="252172" y="194340"/>
                  </a:lnTo>
                  <a:lnTo>
                    <a:pt x="262921" y="153824"/>
                  </a:lnTo>
                  <a:lnTo>
                    <a:pt x="264430" y="141245"/>
                  </a:lnTo>
                  <a:lnTo>
                    <a:pt x="258168" y="116684"/>
                  </a:lnTo>
                  <a:lnTo>
                    <a:pt x="243200" y="77898"/>
                  </a:lnTo>
                  <a:lnTo>
                    <a:pt x="232481" y="37633"/>
                  </a:lnTo>
                  <a:lnTo>
                    <a:pt x="222798"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60" name="SMARTInkShape-15393"/>
            <p:cNvSpPr/>
            <p:nvPr>
              <p:custDataLst>
                <p:tags r:id="rId10"/>
              </p:custDataLst>
            </p:nvPr>
          </p:nvSpPr>
          <p:spPr>
            <a:xfrm>
              <a:off x="1189178" y="1607344"/>
              <a:ext cx="177065" cy="346296"/>
            </a:xfrm>
            <a:custGeom>
              <a:avLst/>
              <a:gdLst/>
              <a:ahLst/>
              <a:cxnLst/>
              <a:rect l="0" t="0" r="0" b="0"/>
              <a:pathLst>
                <a:path w="177065" h="346296">
                  <a:moveTo>
                    <a:pt x="177064" y="26789"/>
                  </a:moveTo>
                  <a:lnTo>
                    <a:pt x="177064" y="26789"/>
                  </a:lnTo>
                  <a:lnTo>
                    <a:pt x="143881" y="31529"/>
                  </a:lnTo>
                  <a:lnTo>
                    <a:pt x="117006" y="44440"/>
                  </a:lnTo>
                  <a:lnTo>
                    <a:pt x="82209" y="71375"/>
                  </a:lnTo>
                  <a:lnTo>
                    <a:pt x="63469" y="91253"/>
                  </a:lnTo>
                  <a:lnTo>
                    <a:pt x="40770" y="131328"/>
                  </a:lnTo>
                  <a:lnTo>
                    <a:pt x="24216" y="163540"/>
                  </a:lnTo>
                  <a:lnTo>
                    <a:pt x="12228" y="197700"/>
                  </a:lnTo>
                  <a:lnTo>
                    <a:pt x="4585" y="231734"/>
                  </a:lnTo>
                  <a:lnTo>
                    <a:pt x="282" y="275808"/>
                  </a:lnTo>
                  <a:lnTo>
                    <a:pt x="0" y="302758"/>
                  </a:lnTo>
                  <a:lnTo>
                    <a:pt x="3450" y="316791"/>
                  </a:lnTo>
                  <a:lnTo>
                    <a:pt x="10936" y="326996"/>
                  </a:lnTo>
                  <a:lnTo>
                    <a:pt x="21870" y="334839"/>
                  </a:lnTo>
                  <a:lnTo>
                    <a:pt x="43768" y="343841"/>
                  </a:lnTo>
                  <a:lnTo>
                    <a:pt x="56967" y="346295"/>
                  </a:lnTo>
                  <a:lnTo>
                    <a:pt x="80295" y="342935"/>
                  </a:lnTo>
                  <a:lnTo>
                    <a:pt x="101318" y="330916"/>
                  </a:lnTo>
                  <a:lnTo>
                    <a:pt x="132240" y="293572"/>
                  </a:lnTo>
                  <a:lnTo>
                    <a:pt x="152869" y="256979"/>
                  </a:lnTo>
                  <a:lnTo>
                    <a:pt x="166311" y="223353"/>
                  </a:lnTo>
                  <a:lnTo>
                    <a:pt x="172285" y="191872"/>
                  </a:lnTo>
                  <a:lnTo>
                    <a:pt x="175648" y="150998"/>
                  </a:lnTo>
                  <a:lnTo>
                    <a:pt x="171904" y="109012"/>
                  </a:lnTo>
                  <a:lnTo>
                    <a:pt x="164511" y="74633"/>
                  </a:lnTo>
                  <a:lnTo>
                    <a:pt x="152132" y="31205"/>
                  </a:lnTo>
                  <a:lnTo>
                    <a:pt x="132416"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61" name="SMARTInkShape-15394"/>
            <p:cNvSpPr/>
            <p:nvPr>
              <p:custDataLst>
                <p:tags r:id="rId11"/>
              </p:custDataLst>
            </p:nvPr>
          </p:nvSpPr>
          <p:spPr>
            <a:xfrm>
              <a:off x="642938" y="1321594"/>
              <a:ext cx="383573" cy="711679"/>
            </a:xfrm>
            <a:custGeom>
              <a:avLst/>
              <a:gdLst/>
              <a:ahLst/>
              <a:cxnLst/>
              <a:rect l="0" t="0" r="0" b="0"/>
              <a:pathLst>
                <a:path w="383573" h="711679">
                  <a:moveTo>
                    <a:pt x="0" y="0"/>
                  </a:moveTo>
                  <a:lnTo>
                    <a:pt x="0" y="0"/>
                  </a:lnTo>
                  <a:lnTo>
                    <a:pt x="0" y="40790"/>
                  </a:lnTo>
                  <a:lnTo>
                    <a:pt x="0" y="78121"/>
                  </a:lnTo>
                  <a:lnTo>
                    <a:pt x="992" y="122145"/>
                  </a:lnTo>
                  <a:lnTo>
                    <a:pt x="4740" y="158797"/>
                  </a:lnTo>
                  <a:lnTo>
                    <a:pt x="9713" y="198238"/>
                  </a:lnTo>
                  <a:lnTo>
                    <a:pt x="15445" y="240969"/>
                  </a:lnTo>
                  <a:lnTo>
                    <a:pt x="19526" y="274451"/>
                  </a:lnTo>
                  <a:lnTo>
                    <a:pt x="22939" y="305006"/>
                  </a:lnTo>
                  <a:lnTo>
                    <a:pt x="27199" y="343236"/>
                  </a:lnTo>
                  <a:lnTo>
                    <a:pt x="30039" y="374675"/>
                  </a:lnTo>
                  <a:lnTo>
                    <a:pt x="31932" y="401588"/>
                  </a:lnTo>
                  <a:lnTo>
                    <a:pt x="33194" y="425483"/>
                  </a:lnTo>
                  <a:lnTo>
                    <a:pt x="35028" y="459272"/>
                  </a:lnTo>
                  <a:lnTo>
                    <a:pt x="37242" y="499658"/>
                  </a:lnTo>
                  <a:lnTo>
                    <a:pt x="39711" y="544441"/>
                  </a:lnTo>
                  <a:lnTo>
                    <a:pt x="41357" y="577273"/>
                  </a:lnTo>
                  <a:lnTo>
                    <a:pt x="43185" y="621691"/>
                  </a:lnTo>
                  <a:lnTo>
                    <a:pt x="44359" y="666338"/>
                  </a:lnTo>
                  <a:lnTo>
                    <a:pt x="44645" y="687323"/>
                  </a:lnTo>
                  <a:lnTo>
                    <a:pt x="49387" y="682767"/>
                  </a:lnTo>
                  <a:lnTo>
                    <a:pt x="52336" y="665653"/>
                  </a:lnTo>
                  <a:lnTo>
                    <a:pt x="53210" y="632249"/>
                  </a:lnTo>
                  <a:lnTo>
                    <a:pt x="53414" y="602468"/>
                  </a:lnTo>
                  <a:lnTo>
                    <a:pt x="54497" y="569389"/>
                  </a:lnTo>
                  <a:lnTo>
                    <a:pt x="58286" y="534843"/>
                  </a:lnTo>
                  <a:lnTo>
                    <a:pt x="63277" y="496999"/>
                  </a:lnTo>
                  <a:lnTo>
                    <a:pt x="68803" y="458021"/>
                  </a:lnTo>
                  <a:lnTo>
                    <a:pt x="74566" y="420854"/>
                  </a:lnTo>
                  <a:lnTo>
                    <a:pt x="83080" y="387137"/>
                  </a:lnTo>
                  <a:lnTo>
                    <a:pt x="92487" y="355616"/>
                  </a:lnTo>
                  <a:lnTo>
                    <a:pt x="104353" y="312955"/>
                  </a:lnTo>
                  <a:lnTo>
                    <a:pt x="114509" y="294203"/>
                  </a:lnTo>
                  <a:lnTo>
                    <a:pt x="136124" y="272490"/>
                  </a:lnTo>
                  <a:lnTo>
                    <a:pt x="161380" y="258229"/>
                  </a:lnTo>
                  <a:lnTo>
                    <a:pt x="181526" y="256320"/>
                  </a:lnTo>
                  <a:lnTo>
                    <a:pt x="203709" y="259771"/>
                  </a:lnTo>
                  <a:lnTo>
                    <a:pt x="239503" y="273863"/>
                  </a:lnTo>
                  <a:lnTo>
                    <a:pt x="280095" y="297441"/>
                  </a:lnTo>
                  <a:lnTo>
                    <a:pt x="317698" y="331106"/>
                  </a:lnTo>
                  <a:lnTo>
                    <a:pt x="341952" y="361471"/>
                  </a:lnTo>
                  <a:lnTo>
                    <a:pt x="360668" y="392164"/>
                  </a:lnTo>
                  <a:lnTo>
                    <a:pt x="373617" y="422342"/>
                  </a:lnTo>
                  <a:lnTo>
                    <a:pt x="380907" y="462261"/>
                  </a:lnTo>
                  <a:lnTo>
                    <a:pt x="383572" y="479577"/>
                  </a:lnTo>
                  <a:lnTo>
                    <a:pt x="362630" y="518077"/>
                  </a:lnTo>
                  <a:lnTo>
                    <a:pt x="345933" y="547791"/>
                  </a:lnTo>
                  <a:lnTo>
                    <a:pt x="325872" y="574545"/>
                  </a:lnTo>
                  <a:lnTo>
                    <a:pt x="303568" y="599327"/>
                  </a:lnTo>
                  <a:lnTo>
                    <a:pt x="259935" y="640422"/>
                  </a:lnTo>
                  <a:lnTo>
                    <a:pt x="227313" y="665301"/>
                  </a:lnTo>
                  <a:lnTo>
                    <a:pt x="196939" y="682973"/>
                  </a:lnTo>
                  <a:lnTo>
                    <a:pt x="157240" y="701433"/>
                  </a:lnTo>
                  <a:lnTo>
                    <a:pt x="126626" y="710540"/>
                  </a:lnTo>
                  <a:lnTo>
                    <a:pt x="108864" y="711678"/>
                  </a:lnTo>
                  <a:lnTo>
                    <a:pt x="80367" y="70544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62" name="SMARTInkShape-15395"/>
            <p:cNvSpPr/>
            <p:nvPr>
              <p:custDataLst>
                <p:tags r:id="rId12"/>
              </p:custDataLst>
            </p:nvPr>
          </p:nvSpPr>
          <p:spPr>
            <a:xfrm>
              <a:off x="1027740" y="1555804"/>
              <a:ext cx="231347" cy="442595"/>
            </a:xfrm>
            <a:custGeom>
              <a:avLst/>
              <a:gdLst/>
              <a:ahLst/>
              <a:cxnLst/>
              <a:rect l="0" t="0" r="0" b="0"/>
              <a:pathLst>
                <a:path w="231347" h="442595">
                  <a:moveTo>
                    <a:pt x="61682" y="185485"/>
                  </a:moveTo>
                  <a:lnTo>
                    <a:pt x="61682" y="185485"/>
                  </a:lnTo>
                  <a:lnTo>
                    <a:pt x="52201" y="228149"/>
                  </a:lnTo>
                  <a:lnTo>
                    <a:pt x="44901" y="267616"/>
                  </a:lnTo>
                  <a:lnTo>
                    <a:pt x="39341" y="305332"/>
                  </a:lnTo>
                  <a:lnTo>
                    <a:pt x="36211" y="347885"/>
                  </a:lnTo>
                  <a:lnTo>
                    <a:pt x="35153" y="386787"/>
                  </a:lnTo>
                  <a:lnTo>
                    <a:pt x="41064" y="430385"/>
                  </a:lnTo>
                  <a:lnTo>
                    <a:pt x="43459" y="442594"/>
                  </a:lnTo>
                  <a:lnTo>
                    <a:pt x="43580" y="442219"/>
                  </a:lnTo>
                  <a:lnTo>
                    <a:pt x="42809" y="420985"/>
                  </a:lnTo>
                  <a:lnTo>
                    <a:pt x="26650" y="376460"/>
                  </a:lnTo>
                  <a:lnTo>
                    <a:pt x="15142" y="333021"/>
                  </a:lnTo>
                  <a:lnTo>
                    <a:pt x="8586" y="297028"/>
                  </a:lnTo>
                  <a:lnTo>
                    <a:pt x="3357" y="257880"/>
                  </a:lnTo>
                  <a:lnTo>
                    <a:pt x="1033" y="217330"/>
                  </a:lnTo>
                  <a:lnTo>
                    <a:pt x="0" y="178802"/>
                  </a:lnTo>
                  <a:lnTo>
                    <a:pt x="1526" y="141835"/>
                  </a:lnTo>
                  <a:lnTo>
                    <a:pt x="8818" y="105562"/>
                  </a:lnTo>
                  <a:lnTo>
                    <a:pt x="24080" y="61152"/>
                  </a:lnTo>
                  <a:lnTo>
                    <a:pt x="41170" y="32339"/>
                  </a:lnTo>
                  <a:lnTo>
                    <a:pt x="55542" y="20516"/>
                  </a:lnTo>
                  <a:lnTo>
                    <a:pt x="93763" y="4842"/>
                  </a:lnTo>
                  <a:lnTo>
                    <a:pt x="127852" y="0"/>
                  </a:lnTo>
                  <a:lnTo>
                    <a:pt x="163088" y="3306"/>
                  </a:lnTo>
                  <a:lnTo>
                    <a:pt x="202429" y="8167"/>
                  </a:lnTo>
                  <a:lnTo>
                    <a:pt x="231346" y="2475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63" name="SMARTInkShape-15396"/>
            <p:cNvSpPr/>
            <p:nvPr>
              <p:custDataLst>
                <p:tags r:id="rId13"/>
              </p:custDataLst>
            </p:nvPr>
          </p:nvSpPr>
          <p:spPr>
            <a:xfrm>
              <a:off x="1634133" y="1539214"/>
              <a:ext cx="434701" cy="362810"/>
            </a:xfrm>
            <a:custGeom>
              <a:avLst/>
              <a:gdLst/>
              <a:ahLst/>
              <a:cxnLst/>
              <a:rect l="0" t="0" r="0" b="0"/>
              <a:pathLst>
                <a:path w="434701" h="362810">
                  <a:moveTo>
                    <a:pt x="0" y="130638"/>
                  </a:moveTo>
                  <a:lnTo>
                    <a:pt x="0" y="130638"/>
                  </a:lnTo>
                  <a:lnTo>
                    <a:pt x="23702" y="168561"/>
                  </a:lnTo>
                  <a:lnTo>
                    <a:pt x="40631" y="203055"/>
                  </a:lnTo>
                  <a:lnTo>
                    <a:pt x="52785" y="237237"/>
                  </a:lnTo>
                  <a:lnTo>
                    <a:pt x="60619" y="281395"/>
                  </a:lnTo>
                  <a:lnTo>
                    <a:pt x="69817" y="322408"/>
                  </a:lnTo>
                  <a:lnTo>
                    <a:pt x="71349" y="326946"/>
                  </a:lnTo>
                  <a:lnTo>
                    <a:pt x="73363" y="329971"/>
                  </a:lnTo>
                  <a:lnTo>
                    <a:pt x="75698" y="331987"/>
                  </a:lnTo>
                  <a:lnTo>
                    <a:pt x="78292" y="336873"/>
                  </a:lnTo>
                  <a:lnTo>
                    <a:pt x="80246" y="344477"/>
                  </a:lnTo>
                  <a:lnTo>
                    <a:pt x="80356" y="337220"/>
                  </a:lnTo>
                  <a:lnTo>
                    <a:pt x="94585" y="312674"/>
                  </a:lnTo>
                  <a:lnTo>
                    <a:pt x="96791" y="302596"/>
                  </a:lnTo>
                  <a:lnTo>
                    <a:pt x="95376" y="269232"/>
                  </a:lnTo>
                  <a:lnTo>
                    <a:pt x="104897" y="232253"/>
                  </a:lnTo>
                  <a:lnTo>
                    <a:pt x="111113" y="199943"/>
                  </a:lnTo>
                  <a:lnTo>
                    <a:pt x="116852" y="167393"/>
                  </a:lnTo>
                  <a:lnTo>
                    <a:pt x="129325" y="123161"/>
                  </a:lnTo>
                  <a:lnTo>
                    <a:pt x="147436" y="79028"/>
                  </a:lnTo>
                  <a:lnTo>
                    <a:pt x="168715" y="40231"/>
                  </a:lnTo>
                  <a:lnTo>
                    <a:pt x="191401" y="13066"/>
                  </a:lnTo>
                  <a:lnTo>
                    <a:pt x="209421" y="1654"/>
                  </a:lnTo>
                  <a:lnTo>
                    <a:pt x="217005" y="0"/>
                  </a:lnTo>
                  <a:lnTo>
                    <a:pt x="236014" y="3454"/>
                  </a:lnTo>
                  <a:lnTo>
                    <a:pt x="269029" y="19201"/>
                  </a:lnTo>
                  <a:lnTo>
                    <a:pt x="303947" y="45364"/>
                  </a:lnTo>
                  <a:lnTo>
                    <a:pt x="339428" y="80897"/>
                  </a:lnTo>
                  <a:lnTo>
                    <a:pt x="372431" y="122845"/>
                  </a:lnTo>
                  <a:lnTo>
                    <a:pt x="401061" y="166693"/>
                  </a:lnTo>
                  <a:lnTo>
                    <a:pt x="423104" y="211104"/>
                  </a:lnTo>
                  <a:lnTo>
                    <a:pt x="431132" y="241807"/>
                  </a:lnTo>
                  <a:lnTo>
                    <a:pt x="434700" y="275296"/>
                  </a:lnTo>
                  <a:lnTo>
                    <a:pt x="431968" y="318138"/>
                  </a:lnTo>
                  <a:lnTo>
                    <a:pt x="419695" y="36280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668" name="SMARTInkShape-Group5356"/>
          <p:cNvGrpSpPr/>
          <p:nvPr/>
        </p:nvGrpSpPr>
        <p:grpSpPr>
          <a:xfrm>
            <a:off x="1009055" y="2306220"/>
            <a:ext cx="928688" cy="1167429"/>
            <a:chOff x="1009055" y="2306220"/>
            <a:chExt cx="928688" cy="1167429"/>
          </a:xfrm>
        </p:grpSpPr>
        <p:sp>
          <p:nvSpPr>
            <p:cNvPr id="22665" name="SMARTInkShape-15397"/>
            <p:cNvSpPr/>
            <p:nvPr>
              <p:custDataLst>
                <p:tags r:id="rId6"/>
              </p:custDataLst>
            </p:nvPr>
          </p:nvSpPr>
          <p:spPr>
            <a:xfrm>
              <a:off x="1017984" y="2428875"/>
              <a:ext cx="95406" cy="848321"/>
            </a:xfrm>
            <a:custGeom>
              <a:avLst/>
              <a:gdLst/>
              <a:ahLst/>
              <a:cxnLst/>
              <a:rect l="0" t="0" r="0" b="0"/>
              <a:pathLst>
                <a:path w="95406" h="848321">
                  <a:moveTo>
                    <a:pt x="0" y="0"/>
                  </a:moveTo>
                  <a:lnTo>
                    <a:pt x="0" y="0"/>
                  </a:lnTo>
                  <a:lnTo>
                    <a:pt x="6137" y="41782"/>
                  </a:lnTo>
                  <a:lnTo>
                    <a:pt x="9095" y="84258"/>
                  </a:lnTo>
                  <a:lnTo>
                    <a:pt x="13303" y="113516"/>
                  </a:lnTo>
                  <a:lnTo>
                    <a:pt x="15834" y="145701"/>
                  </a:lnTo>
                  <a:lnTo>
                    <a:pt x="17952" y="179850"/>
                  </a:lnTo>
                  <a:lnTo>
                    <a:pt x="22200" y="214871"/>
                  </a:lnTo>
                  <a:lnTo>
                    <a:pt x="24750" y="252925"/>
                  </a:lnTo>
                  <a:lnTo>
                    <a:pt x="25883" y="293981"/>
                  </a:lnTo>
                  <a:lnTo>
                    <a:pt x="26185" y="316042"/>
                  </a:lnTo>
                  <a:lnTo>
                    <a:pt x="26387" y="338687"/>
                  </a:lnTo>
                  <a:lnTo>
                    <a:pt x="27513" y="361721"/>
                  </a:lnTo>
                  <a:lnTo>
                    <a:pt x="29256" y="385014"/>
                  </a:lnTo>
                  <a:lnTo>
                    <a:pt x="31410" y="408481"/>
                  </a:lnTo>
                  <a:lnTo>
                    <a:pt x="39096" y="453076"/>
                  </a:lnTo>
                  <a:lnTo>
                    <a:pt x="48134" y="497039"/>
                  </a:lnTo>
                  <a:lnTo>
                    <a:pt x="51933" y="519875"/>
                  </a:lnTo>
                  <a:lnTo>
                    <a:pt x="55458" y="543036"/>
                  </a:lnTo>
                  <a:lnTo>
                    <a:pt x="64667" y="587292"/>
                  </a:lnTo>
                  <a:lnTo>
                    <a:pt x="74382" y="631105"/>
                  </a:lnTo>
                  <a:lnTo>
                    <a:pt x="78361" y="653900"/>
                  </a:lnTo>
                  <a:lnTo>
                    <a:pt x="85429" y="697419"/>
                  </a:lnTo>
                  <a:lnTo>
                    <a:pt x="91878" y="733297"/>
                  </a:lnTo>
                  <a:lnTo>
                    <a:pt x="95405" y="765780"/>
                  </a:lnTo>
                  <a:lnTo>
                    <a:pt x="94745" y="804020"/>
                  </a:lnTo>
                  <a:lnTo>
                    <a:pt x="89297" y="84832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66" name="SMARTInkShape-15398"/>
            <p:cNvSpPr/>
            <p:nvPr>
              <p:custDataLst>
                <p:tags r:id="rId7"/>
              </p:custDataLst>
            </p:nvPr>
          </p:nvSpPr>
          <p:spPr>
            <a:xfrm>
              <a:off x="1009055" y="2306220"/>
              <a:ext cx="526852" cy="1167429"/>
            </a:xfrm>
            <a:custGeom>
              <a:avLst/>
              <a:gdLst/>
              <a:ahLst/>
              <a:cxnLst/>
              <a:rect l="0" t="0" r="0" b="0"/>
              <a:pathLst>
                <a:path w="526852" h="1167429">
                  <a:moveTo>
                    <a:pt x="0" y="95866"/>
                  </a:moveTo>
                  <a:lnTo>
                    <a:pt x="0" y="95866"/>
                  </a:lnTo>
                  <a:lnTo>
                    <a:pt x="28443" y="62683"/>
                  </a:lnTo>
                  <a:lnTo>
                    <a:pt x="60352" y="32566"/>
                  </a:lnTo>
                  <a:lnTo>
                    <a:pt x="98139" y="15815"/>
                  </a:lnTo>
                  <a:lnTo>
                    <a:pt x="140754" y="4568"/>
                  </a:lnTo>
                  <a:lnTo>
                    <a:pt x="172690" y="719"/>
                  </a:lnTo>
                  <a:lnTo>
                    <a:pt x="206728" y="0"/>
                  </a:lnTo>
                  <a:lnTo>
                    <a:pt x="241699" y="2988"/>
                  </a:lnTo>
                  <a:lnTo>
                    <a:pt x="277086" y="7623"/>
                  </a:lnTo>
                  <a:lnTo>
                    <a:pt x="311665" y="14975"/>
                  </a:lnTo>
                  <a:lnTo>
                    <a:pt x="343570" y="28164"/>
                  </a:lnTo>
                  <a:lnTo>
                    <a:pt x="384682" y="57065"/>
                  </a:lnTo>
                  <a:lnTo>
                    <a:pt x="408476" y="76168"/>
                  </a:lnTo>
                  <a:lnTo>
                    <a:pt x="417685" y="114231"/>
                  </a:lnTo>
                  <a:lnTo>
                    <a:pt x="424308" y="143828"/>
                  </a:lnTo>
                  <a:lnTo>
                    <a:pt x="427732" y="168520"/>
                  </a:lnTo>
                  <a:lnTo>
                    <a:pt x="428889" y="209185"/>
                  </a:lnTo>
                  <a:lnTo>
                    <a:pt x="423451" y="243795"/>
                  </a:lnTo>
                  <a:lnTo>
                    <a:pt x="412435" y="275714"/>
                  </a:lnTo>
                  <a:lnTo>
                    <a:pt x="394309" y="306436"/>
                  </a:lnTo>
                  <a:lnTo>
                    <a:pt x="361792" y="346883"/>
                  </a:lnTo>
                  <a:lnTo>
                    <a:pt x="327022" y="379262"/>
                  </a:lnTo>
                  <a:lnTo>
                    <a:pt x="291585" y="412448"/>
                  </a:lnTo>
                  <a:lnTo>
                    <a:pt x="262546" y="433022"/>
                  </a:lnTo>
                  <a:lnTo>
                    <a:pt x="230789" y="452088"/>
                  </a:lnTo>
                  <a:lnTo>
                    <a:pt x="200138" y="470484"/>
                  </a:lnTo>
                  <a:lnTo>
                    <a:pt x="159731" y="492834"/>
                  </a:lnTo>
                  <a:lnTo>
                    <a:pt x="117883" y="512024"/>
                  </a:lnTo>
                  <a:lnTo>
                    <a:pt x="73556" y="529157"/>
                  </a:lnTo>
                  <a:lnTo>
                    <a:pt x="31808" y="545158"/>
                  </a:lnTo>
                  <a:lnTo>
                    <a:pt x="11395" y="550742"/>
                  </a:lnTo>
                  <a:lnTo>
                    <a:pt x="11566" y="550921"/>
                  </a:lnTo>
                  <a:lnTo>
                    <a:pt x="14401" y="551121"/>
                  </a:lnTo>
                  <a:lnTo>
                    <a:pt x="47154" y="543578"/>
                  </a:lnTo>
                  <a:lnTo>
                    <a:pt x="89975" y="543585"/>
                  </a:lnTo>
                  <a:lnTo>
                    <a:pt x="120356" y="547198"/>
                  </a:lnTo>
                  <a:lnTo>
                    <a:pt x="153659" y="564434"/>
                  </a:lnTo>
                  <a:lnTo>
                    <a:pt x="198682" y="591799"/>
                  </a:lnTo>
                  <a:lnTo>
                    <a:pt x="251517" y="625918"/>
                  </a:lnTo>
                  <a:lnTo>
                    <a:pt x="291701" y="655609"/>
                  </a:lnTo>
                  <a:lnTo>
                    <a:pt x="323452" y="682348"/>
                  </a:lnTo>
                  <a:lnTo>
                    <a:pt x="349580" y="707120"/>
                  </a:lnTo>
                  <a:lnTo>
                    <a:pt x="370967" y="730579"/>
                  </a:lnTo>
                  <a:lnTo>
                    <a:pt x="405314" y="775166"/>
                  </a:lnTo>
                  <a:lnTo>
                    <a:pt x="419038" y="798764"/>
                  </a:lnTo>
                  <a:lnTo>
                    <a:pt x="431163" y="823426"/>
                  </a:lnTo>
                  <a:lnTo>
                    <a:pt x="442223" y="848796"/>
                  </a:lnTo>
                  <a:lnTo>
                    <a:pt x="451581" y="873648"/>
                  </a:lnTo>
                  <a:lnTo>
                    <a:pt x="459804" y="898153"/>
                  </a:lnTo>
                  <a:lnTo>
                    <a:pt x="467270" y="922427"/>
                  </a:lnTo>
                  <a:lnTo>
                    <a:pt x="473240" y="946547"/>
                  </a:lnTo>
                  <a:lnTo>
                    <a:pt x="478212" y="970565"/>
                  </a:lnTo>
                  <a:lnTo>
                    <a:pt x="482519" y="994514"/>
                  </a:lnTo>
                  <a:lnTo>
                    <a:pt x="489950" y="1034354"/>
                  </a:lnTo>
                  <a:lnTo>
                    <a:pt x="496560" y="1067604"/>
                  </a:lnTo>
                  <a:lnTo>
                    <a:pt x="505860" y="1107644"/>
                  </a:lnTo>
                  <a:lnTo>
                    <a:pt x="517891" y="1143052"/>
                  </a:lnTo>
                  <a:lnTo>
                    <a:pt x="524196" y="1156567"/>
                  </a:lnTo>
                  <a:lnTo>
                    <a:pt x="526851" y="1167428"/>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67" name="SMARTInkShape-15399"/>
            <p:cNvSpPr/>
            <p:nvPr>
              <p:custDataLst>
                <p:tags r:id="rId8"/>
              </p:custDataLst>
            </p:nvPr>
          </p:nvSpPr>
          <p:spPr>
            <a:xfrm>
              <a:off x="1595555" y="2786063"/>
              <a:ext cx="342188" cy="580221"/>
            </a:xfrm>
            <a:custGeom>
              <a:avLst/>
              <a:gdLst/>
              <a:ahLst/>
              <a:cxnLst/>
              <a:rect l="0" t="0" r="0" b="0"/>
              <a:pathLst>
                <a:path w="342188" h="580221">
                  <a:moveTo>
                    <a:pt x="11789" y="107156"/>
                  </a:moveTo>
                  <a:lnTo>
                    <a:pt x="11789" y="107156"/>
                  </a:lnTo>
                  <a:lnTo>
                    <a:pt x="11789" y="147946"/>
                  </a:lnTo>
                  <a:lnTo>
                    <a:pt x="12781" y="184285"/>
                  </a:lnTo>
                  <a:lnTo>
                    <a:pt x="18918" y="220188"/>
                  </a:lnTo>
                  <a:lnTo>
                    <a:pt x="27020" y="256953"/>
                  </a:lnTo>
                  <a:lnTo>
                    <a:pt x="35705" y="298825"/>
                  </a:lnTo>
                  <a:lnTo>
                    <a:pt x="45554" y="341658"/>
                  </a:lnTo>
                  <a:lnTo>
                    <a:pt x="59607" y="379926"/>
                  </a:lnTo>
                  <a:lnTo>
                    <a:pt x="71487" y="416400"/>
                  </a:lnTo>
                  <a:lnTo>
                    <a:pt x="87135" y="452343"/>
                  </a:lnTo>
                  <a:lnTo>
                    <a:pt x="103346" y="488128"/>
                  </a:lnTo>
                  <a:lnTo>
                    <a:pt x="115570" y="530483"/>
                  </a:lnTo>
                  <a:lnTo>
                    <a:pt x="126916" y="575078"/>
                  </a:lnTo>
                  <a:lnTo>
                    <a:pt x="127448" y="578051"/>
                  </a:lnTo>
                  <a:lnTo>
                    <a:pt x="126598" y="578844"/>
                  </a:lnTo>
                  <a:lnTo>
                    <a:pt x="123008" y="579724"/>
                  </a:lnTo>
                  <a:lnTo>
                    <a:pt x="115408" y="580220"/>
                  </a:lnTo>
                  <a:lnTo>
                    <a:pt x="112619" y="578305"/>
                  </a:lnTo>
                  <a:lnTo>
                    <a:pt x="106873" y="570886"/>
                  </a:lnTo>
                  <a:lnTo>
                    <a:pt x="89488" y="534524"/>
                  </a:lnTo>
                  <a:lnTo>
                    <a:pt x="75186" y="510486"/>
                  </a:lnTo>
                  <a:lnTo>
                    <a:pt x="61463" y="467323"/>
                  </a:lnTo>
                  <a:lnTo>
                    <a:pt x="50858" y="433587"/>
                  </a:lnTo>
                  <a:lnTo>
                    <a:pt x="42796" y="404152"/>
                  </a:lnTo>
                  <a:lnTo>
                    <a:pt x="36429" y="377583"/>
                  </a:lnTo>
                  <a:lnTo>
                    <a:pt x="31192" y="352925"/>
                  </a:lnTo>
                  <a:lnTo>
                    <a:pt x="22728" y="312298"/>
                  </a:lnTo>
                  <a:lnTo>
                    <a:pt x="15658" y="277705"/>
                  </a:lnTo>
                  <a:lnTo>
                    <a:pt x="9209" y="245794"/>
                  </a:lnTo>
                  <a:lnTo>
                    <a:pt x="0" y="204678"/>
                  </a:lnTo>
                  <a:lnTo>
                    <a:pt x="469" y="172101"/>
                  </a:lnTo>
                  <a:lnTo>
                    <a:pt x="16645" y="128289"/>
                  </a:lnTo>
                  <a:lnTo>
                    <a:pt x="27507" y="108611"/>
                  </a:lnTo>
                  <a:lnTo>
                    <a:pt x="54259" y="85538"/>
                  </a:lnTo>
                  <a:lnTo>
                    <a:pt x="92062" y="61394"/>
                  </a:lnTo>
                  <a:lnTo>
                    <a:pt x="122872" y="46799"/>
                  </a:lnTo>
                  <a:lnTo>
                    <a:pt x="157401" y="34690"/>
                  </a:lnTo>
                  <a:lnTo>
                    <a:pt x="195899" y="26001"/>
                  </a:lnTo>
                  <a:lnTo>
                    <a:pt x="236160" y="16186"/>
                  </a:lnTo>
                  <a:lnTo>
                    <a:pt x="275220" y="7193"/>
                  </a:lnTo>
                  <a:lnTo>
                    <a:pt x="309117" y="3197"/>
                  </a:lnTo>
                  <a:lnTo>
                    <a:pt x="342187"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b="1">
                <a:latin typeface="Times New Roman" charset="0"/>
                <a:cs typeface="+mj-cs"/>
              </a:rPr>
              <a:t>What is Breeding?</a:t>
            </a:r>
          </a:p>
        </p:txBody>
      </p:sp>
      <p:pic>
        <p:nvPicPr>
          <p:cNvPr id="41987" name="Picture 3" descr="its-a-bo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524000"/>
            <a:ext cx="3719513" cy="3176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1988" name="Picture 4" descr="Maddiepups31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524000"/>
            <a:ext cx="3886200" cy="31988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1989" name="Text Box 5"/>
          <p:cNvSpPr txBox="1">
            <a:spLocks noChangeArrowheads="1"/>
          </p:cNvSpPr>
          <p:nvPr/>
        </p:nvSpPr>
        <p:spPr bwMode="auto">
          <a:xfrm>
            <a:off x="1846263" y="5410200"/>
            <a:ext cx="545147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700">
                <a:cs typeface="+mn-cs"/>
              </a:rPr>
              <a:t>To produce viable offspring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533400" y="457200"/>
            <a:ext cx="8229600" cy="1139825"/>
          </a:xfrm>
        </p:spPr>
        <p:txBody>
          <a:bodyPr/>
          <a:lstStyle/>
          <a:p>
            <a:pPr eaLnBrk="1" hangingPunct="1">
              <a:defRPr/>
            </a:pPr>
            <a:r>
              <a:rPr lang="en-US" b="1">
                <a:latin typeface="Times New Roman" charset="0"/>
                <a:cs typeface="+mj-cs"/>
              </a:rPr>
              <a:t>Types of  Selective Breeding</a:t>
            </a:r>
          </a:p>
        </p:txBody>
      </p:sp>
      <p:sp>
        <p:nvSpPr>
          <p:cNvPr id="32773" name="Rectangle 5"/>
          <p:cNvSpPr>
            <a:spLocks noGrp="1" noChangeArrowheads="1"/>
          </p:cNvSpPr>
          <p:nvPr>
            <p:ph idx="1"/>
          </p:nvPr>
        </p:nvSpPr>
        <p:spPr>
          <a:xfrm>
            <a:off x="533400" y="2057400"/>
            <a:ext cx="8229600" cy="3276600"/>
          </a:xfrm>
        </p:spPr>
        <p:txBody>
          <a:bodyPr/>
          <a:lstStyle/>
          <a:p>
            <a:pPr marL="342835" indent="-342835" algn="ctr" eaLnBrk="1" hangingPunct="1">
              <a:lnSpc>
                <a:spcPct val="90000"/>
              </a:lnSpc>
              <a:defRPr/>
            </a:pPr>
            <a:r>
              <a:rPr lang="en-US" sz="4500">
                <a:latin typeface="Times New Roman" charset="0"/>
                <a:cs typeface="+mn-cs"/>
              </a:rPr>
              <a:t>Artificial Selection</a:t>
            </a:r>
          </a:p>
          <a:p>
            <a:pPr marL="342835" indent="-342835" algn="ctr" eaLnBrk="1" hangingPunct="1">
              <a:lnSpc>
                <a:spcPct val="90000"/>
              </a:lnSpc>
              <a:defRPr/>
            </a:pPr>
            <a:endParaRPr lang="en-US" sz="4500">
              <a:latin typeface="Times New Roman" charset="0"/>
              <a:cs typeface="+mn-cs"/>
            </a:endParaRPr>
          </a:p>
          <a:p>
            <a:pPr marL="342835" indent="-342835" algn="ctr" eaLnBrk="1" hangingPunct="1">
              <a:lnSpc>
                <a:spcPct val="90000"/>
              </a:lnSpc>
              <a:defRPr/>
            </a:pPr>
            <a:r>
              <a:rPr lang="en-US" sz="4500">
                <a:latin typeface="Times New Roman" charset="0"/>
                <a:cs typeface="+mn-cs"/>
              </a:rPr>
              <a:t>Crossbreeding</a:t>
            </a:r>
          </a:p>
          <a:p>
            <a:pPr marL="342835" indent="-342835" algn="ctr" eaLnBrk="1" hangingPunct="1">
              <a:lnSpc>
                <a:spcPct val="90000"/>
              </a:lnSpc>
              <a:defRPr/>
            </a:pPr>
            <a:endParaRPr lang="en-US" sz="4500">
              <a:latin typeface="Times New Roman" charset="0"/>
              <a:cs typeface="+mn-cs"/>
            </a:endParaRPr>
          </a:p>
          <a:p>
            <a:pPr marL="342835" indent="-342835" algn="ctr" eaLnBrk="1" hangingPunct="1">
              <a:lnSpc>
                <a:spcPct val="90000"/>
              </a:lnSpc>
              <a:defRPr/>
            </a:pPr>
            <a:r>
              <a:rPr lang="en-US" sz="4500">
                <a:latin typeface="Times New Roman" charset="0"/>
                <a:cs typeface="+mn-cs"/>
              </a:rPr>
              <a:t>Inbreeding</a:t>
            </a:r>
          </a:p>
          <a:p>
            <a:pPr marL="342835" indent="-342835" algn="ctr" eaLnBrk="1" hangingPunct="1">
              <a:lnSpc>
                <a:spcPct val="90000"/>
              </a:lnSpc>
              <a:defRPr/>
            </a:pPr>
            <a:endParaRPr lang="en-US" sz="4500">
              <a:latin typeface="Times New Roman" charset="0"/>
              <a:cs typeface="+mn-cs"/>
            </a:endParaRPr>
          </a:p>
        </p:txBody>
      </p:sp>
      <p:pic>
        <p:nvPicPr>
          <p:cNvPr id="226307" name="Picture 7" descr="cow-calf-afterbir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1981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8" name="Picture 9" descr="bulldog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4958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10" descr="mica4-10_portrai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22860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12" descr="labrador%2520retriever%25204h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495800"/>
            <a:ext cx="19812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57200" y="304800"/>
            <a:ext cx="8229600" cy="1036638"/>
          </a:xfrm>
        </p:spPr>
        <p:txBody>
          <a:bodyPr/>
          <a:lstStyle/>
          <a:p>
            <a:pPr eaLnBrk="1" hangingPunct="1">
              <a:defRPr/>
            </a:pPr>
            <a:r>
              <a:rPr lang="en-US" b="1">
                <a:latin typeface="Times New Roman" charset="0"/>
                <a:cs typeface="+mj-cs"/>
              </a:rPr>
              <a:t>Artificial Selection</a:t>
            </a:r>
          </a:p>
        </p:txBody>
      </p:sp>
      <p:sp>
        <p:nvSpPr>
          <p:cNvPr id="22533" name="Text Box 5"/>
          <p:cNvSpPr txBox="1">
            <a:spLocks noChangeArrowheads="1"/>
          </p:cNvSpPr>
          <p:nvPr/>
        </p:nvSpPr>
        <p:spPr bwMode="auto">
          <a:xfrm>
            <a:off x="228600" y="1889125"/>
            <a:ext cx="89154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FontTx/>
              <a:buChar char="•"/>
              <a:defRPr/>
            </a:pPr>
            <a:r>
              <a:rPr lang="en-US" sz="3700">
                <a:latin typeface="Times New Roman" charset="0"/>
                <a:cs typeface="+mn-cs"/>
              </a:rPr>
              <a:t>Selecting for desirable traits in offspring by choosing organisms (of the same species) to mate.</a:t>
            </a:r>
          </a:p>
          <a:p>
            <a:pPr>
              <a:spcBef>
                <a:spcPct val="50000"/>
              </a:spcBef>
              <a:buFont typeface="Wingdings" charset="0"/>
              <a:buNone/>
              <a:defRPr/>
            </a:pPr>
            <a:r>
              <a:rPr lang="en-US" sz="3700">
                <a:latin typeface="Times New Roman" charset="0"/>
                <a:cs typeface="+mn-cs"/>
              </a:rPr>
              <a:t>Ex: Dairy farmers may choose to mate only cows that give the most milk.</a:t>
            </a:r>
          </a:p>
          <a:p>
            <a:pPr>
              <a:spcBef>
                <a:spcPct val="50000"/>
              </a:spcBef>
              <a:buFontTx/>
              <a:buChar char="-"/>
              <a:defRPr/>
            </a:pPr>
            <a:endParaRPr lang="en-US" sz="3700">
              <a:latin typeface="Times New Roman" charset="0"/>
              <a:cs typeface="+mn-cs"/>
            </a:endParaRPr>
          </a:p>
        </p:txBody>
      </p:sp>
      <p:pic>
        <p:nvPicPr>
          <p:cNvPr id="227331" name="Picture 7" descr="app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09600"/>
            <a:ext cx="1676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2" name="Picture 9" descr="app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
            <a:ext cx="13604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11" descr="app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5257800"/>
            <a:ext cx="11842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sz="quarter"/>
          </p:nvPr>
        </p:nvSpPr>
        <p:spPr/>
        <p:txBody>
          <a:bodyPr/>
          <a:lstStyle/>
          <a:p>
            <a:pPr eaLnBrk="1" hangingPunct="1">
              <a:defRPr/>
            </a:pPr>
            <a:r>
              <a:rPr lang="en-US" b="1">
                <a:latin typeface="Times New Roman" charset="0"/>
                <a:cs typeface="+mj-cs"/>
              </a:rPr>
              <a:t>Artificial Selection</a:t>
            </a:r>
          </a:p>
        </p:txBody>
      </p:sp>
      <p:pic>
        <p:nvPicPr>
          <p:cNvPr id="40963" name="Picture 3" descr="bi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1524000"/>
            <a:ext cx="3810000" cy="2590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4" name="Picture 4" descr="photo by Adam Cogliane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14390" b="14390"/>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5" name="Picture 5" descr="Slide0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4267200"/>
            <a:ext cx="3810000" cy="243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6" name="Picture 6" descr="mule">
            <a:hlinkClick r:id="rId5"/>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t="30074" b="30074"/>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152400"/>
            <a:ext cx="8229600" cy="1139825"/>
          </a:xfrm>
        </p:spPr>
        <p:txBody>
          <a:bodyPr/>
          <a:lstStyle/>
          <a:p>
            <a:pPr eaLnBrk="1" hangingPunct="1">
              <a:defRPr/>
            </a:pPr>
            <a:r>
              <a:rPr lang="en-US" b="1">
                <a:latin typeface="Times New Roman" charset="0"/>
                <a:cs typeface="+mj-cs"/>
              </a:rPr>
              <a:t>Crossbreeding</a:t>
            </a:r>
          </a:p>
        </p:txBody>
      </p:sp>
      <p:sp>
        <p:nvSpPr>
          <p:cNvPr id="24581" name="Text Box 5"/>
          <p:cNvSpPr txBox="1">
            <a:spLocks noChangeArrowheads="1"/>
          </p:cNvSpPr>
          <p:nvPr/>
        </p:nvSpPr>
        <p:spPr bwMode="auto">
          <a:xfrm>
            <a:off x="152400" y="1295400"/>
            <a:ext cx="8991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700">
                <a:cs typeface="+mn-cs"/>
              </a:rPr>
              <a:t> Also called </a:t>
            </a:r>
            <a:r>
              <a:rPr lang="en-US" sz="3700" i="1">
                <a:cs typeface="+mn-cs"/>
              </a:rPr>
              <a:t>hybridization</a:t>
            </a:r>
          </a:p>
          <a:p>
            <a:pPr marL="457113" lvl="1" indent="0">
              <a:spcBef>
                <a:spcPct val="50000"/>
              </a:spcBef>
              <a:buFontTx/>
              <a:buChar char="•"/>
              <a:defRPr/>
            </a:pPr>
            <a:r>
              <a:rPr lang="en-US" sz="3700">
                <a:cs typeface="+mn-cs"/>
              </a:rPr>
              <a:t> Individuals that are not closely related are combined (mated) to bring together two different desirable traits.</a:t>
            </a:r>
          </a:p>
        </p:txBody>
      </p:sp>
      <p:pic>
        <p:nvPicPr>
          <p:cNvPr id="24587" name="Picture 11" descr="B0000897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1631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Einstein biography and related link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16097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9" name="Text Box 13"/>
          <p:cNvSpPr txBox="1">
            <a:spLocks noChangeArrowheads="1"/>
          </p:cNvSpPr>
          <p:nvPr/>
        </p:nvSpPr>
        <p:spPr bwMode="auto">
          <a:xfrm>
            <a:off x="2819400" y="5029200"/>
            <a:ext cx="481013"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4100">
                <a:cs typeface="+mn-cs"/>
              </a:rPr>
              <a:t>+</a:t>
            </a:r>
          </a:p>
        </p:txBody>
      </p:sp>
      <p:pic>
        <p:nvPicPr>
          <p:cNvPr id="24590" name="Picture 14" descr="einst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42900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Line 15"/>
          <p:cNvSpPr>
            <a:spLocks noChangeShapeType="1"/>
          </p:cNvSpPr>
          <p:nvPr/>
        </p:nvSpPr>
        <p:spPr bwMode="auto">
          <a:xfrm>
            <a:off x="5410200" y="53340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0-#ppt_w/2"/>
                                          </p:val>
                                        </p:tav>
                                        <p:tav tm="100000">
                                          <p:val>
                                            <p:strVal val="#ppt_x"/>
                                          </p:val>
                                        </p:tav>
                                      </p:tavLst>
                                    </p:anim>
                                    <p:anim calcmode="lin" valueType="num">
                                      <p:cBhvr additive="base">
                                        <p:cTn id="8"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87"/>
                                        </p:tgtEl>
                                        <p:attrNameLst>
                                          <p:attrName>style.visibility</p:attrName>
                                        </p:attrNameLst>
                                      </p:cBhvr>
                                      <p:to>
                                        <p:strVal val="visible"/>
                                      </p:to>
                                    </p:set>
                                    <p:anim calcmode="lin" valueType="num">
                                      <p:cBhvr additive="base">
                                        <p:cTn id="13" dur="500" fill="hold"/>
                                        <p:tgtEl>
                                          <p:spTgt spid="24587"/>
                                        </p:tgtEl>
                                        <p:attrNameLst>
                                          <p:attrName>ppt_x</p:attrName>
                                        </p:attrNameLst>
                                      </p:cBhvr>
                                      <p:tavLst>
                                        <p:tav tm="0">
                                          <p:val>
                                            <p:strVal val="#ppt_x"/>
                                          </p:val>
                                        </p:tav>
                                        <p:tav tm="100000">
                                          <p:val>
                                            <p:strVal val="#ppt_x"/>
                                          </p:val>
                                        </p:tav>
                                      </p:tavLst>
                                    </p:anim>
                                    <p:anim calcmode="lin" valueType="num">
                                      <p:cBhvr additive="base">
                                        <p:cTn id="14"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9"/>
                                        </p:tgtEl>
                                        <p:attrNameLst>
                                          <p:attrName>style.visibility</p:attrName>
                                        </p:attrNameLst>
                                      </p:cBhvr>
                                      <p:to>
                                        <p:strVal val="visible"/>
                                      </p:to>
                                    </p:set>
                                    <p:anim calcmode="lin" valueType="num">
                                      <p:cBhvr additive="base">
                                        <p:cTn id="19" dur="500" fill="hold"/>
                                        <p:tgtEl>
                                          <p:spTgt spid="24589"/>
                                        </p:tgtEl>
                                        <p:attrNameLst>
                                          <p:attrName>ppt_x</p:attrName>
                                        </p:attrNameLst>
                                      </p:cBhvr>
                                      <p:tavLst>
                                        <p:tav tm="0">
                                          <p:val>
                                            <p:strVal val="#ppt_x"/>
                                          </p:val>
                                        </p:tav>
                                        <p:tav tm="100000">
                                          <p:val>
                                            <p:strVal val="#ppt_x"/>
                                          </p:val>
                                        </p:tav>
                                      </p:tavLst>
                                    </p:anim>
                                    <p:anim calcmode="lin" valueType="num">
                                      <p:cBhvr additive="base">
                                        <p:cTn id="20" dur="500" fill="hold"/>
                                        <p:tgtEl>
                                          <p:spTgt spid="2458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88"/>
                                        </p:tgtEl>
                                        <p:attrNameLst>
                                          <p:attrName>style.visibility</p:attrName>
                                        </p:attrNameLst>
                                      </p:cBhvr>
                                      <p:to>
                                        <p:strVal val="visible"/>
                                      </p:to>
                                    </p:set>
                                    <p:anim calcmode="lin" valueType="num">
                                      <p:cBhvr additive="base">
                                        <p:cTn id="25" dur="500" fill="hold"/>
                                        <p:tgtEl>
                                          <p:spTgt spid="24588"/>
                                        </p:tgtEl>
                                        <p:attrNameLst>
                                          <p:attrName>ppt_x</p:attrName>
                                        </p:attrNameLst>
                                      </p:cBhvr>
                                      <p:tavLst>
                                        <p:tav tm="0">
                                          <p:val>
                                            <p:strVal val="#ppt_x"/>
                                          </p:val>
                                        </p:tav>
                                        <p:tav tm="100000">
                                          <p:val>
                                            <p:strVal val="#ppt_x"/>
                                          </p:val>
                                        </p:tav>
                                      </p:tavLst>
                                    </p:anim>
                                    <p:anim calcmode="lin" valueType="num">
                                      <p:cBhvr additive="base">
                                        <p:cTn id="26"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91"/>
                                        </p:tgtEl>
                                        <p:attrNameLst>
                                          <p:attrName>style.visibility</p:attrName>
                                        </p:attrNameLst>
                                      </p:cBhvr>
                                      <p:to>
                                        <p:strVal val="visible"/>
                                      </p:to>
                                    </p:set>
                                    <p:anim calcmode="lin" valueType="num">
                                      <p:cBhvr additive="base">
                                        <p:cTn id="31" dur="500" fill="hold"/>
                                        <p:tgtEl>
                                          <p:spTgt spid="24591"/>
                                        </p:tgtEl>
                                        <p:attrNameLst>
                                          <p:attrName>ppt_x</p:attrName>
                                        </p:attrNameLst>
                                      </p:cBhvr>
                                      <p:tavLst>
                                        <p:tav tm="0">
                                          <p:val>
                                            <p:strVal val="#ppt_x"/>
                                          </p:val>
                                        </p:tav>
                                        <p:tav tm="100000">
                                          <p:val>
                                            <p:strVal val="#ppt_x"/>
                                          </p:val>
                                        </p:tav>
                                      </p:tavLst>
                                    </p:anim>
                                    <p:anim calcmode="lin" valueType="num">
                                      <p:cBhvr additive="base">
                                        <p:cTn id="32" dur="500" fill="hold"/>
                                        <p:tgtEl>
                                          <p:spTgt spid="2459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590"/>
                                        </p:tgtEl>
                                        <p:attrNameLst>
                                          <p:attrName>style.visibility</p:attrName>
                                        </p:attrNameLst>
                                      </p:cBhvr>
                                      <p:to>
                                        <p:strVal val="visible"/>
                                      </p:to>
                                    </p:set>
                                    <p:anim calcmode="lin" valueType="num">
                                      <p:cBhvr additive="base">
                                        <p:cTn id="37" dur="500" fill="hold"/>
                                        <p:tgtEl>
                                          <p:spTgt spid="24590"/>
                                        </p:tgtEl>
                                        <p:attrNameLst>
                                          <p:attrName>ppt_x</p:attrName>
                                        </p:attrNameLst>
                                      </p:cBhvr>
                                      <p:tavLst>
                                        <p:tav tm="0">
                                          <p:val>
                                            <p:strVal val="#ppt_x"/>
                                          </p:val>
                                        </p:tav>
                                        <p:tav tm="100000">
                                          <p:val>
                                            <p:strVal val="#ppt_x"/>
                                          </p:val>
                                        </p:tav>
                                      </p:tavLst>
                                    </p:anim>
                                    <p:anim calcmode="lin" valueType="num">
                                      <p:cBhvr additive="base">
                                        <p:cTn id="38" dur="500" fill="hold"/>
                                        <p:tgtEl>
                                          <p:spTgt spid="24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9"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139825"/>
          </a:xfrm>
        </p:spPr>
        <p:txBody>
          <a:bodyPr/>
          <a:lstStyle/>
          <a:p>
            <a:pPr eaLnBrk="1" hangingPunct="1">
              <a:defRPr/>
            </a:pPr>
            <a:r>
              <a:rPr lang="en-US" b="1">
                <a:latin typeface="Times New Roman" charset="0"/>
                <a:cs typeface="+mj-cs"/>
              </a:rPr>
              <a:t>Real Example of Hybridization:</a:t>
            </a:r>
          </a:p>
        </p:txBody>
      </p:sp>
      <p:pic>
        <p:nvPicPr>
          <p:cNvPr id="44035" name="Picture 3" descr="horse-heads-011026">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066800"/>
            <a:ext cx="2133600" cy="175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4036" name="Picture 4" descr="donkey">
            <a:hlinkClick r:id="rId4"/>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581400" y="1066800"/>
            <a:ext cx="2057400" cy="175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4037" name="Picture 5" descr="mule">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7010400" y="1066800"/>
            <a:ext cx="1905000"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4038" name="Text Box 6"/>
          <p:cNvSpPr txBox="1">
            <a:spLocks noChangeArrowheads="1"/>
          </p:cNvSpPr>
          <p:nvPr/>
        </p:nvSpPr>
        <p:spPr bwMode="auto">
          <a:xfrm>
            <a:off x="2895600" y="1676400"/>
            <a:ext cx="4524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a:t>
            </a:r>
          </a:p>
        </p:txBody>
      </p:sp>
      <p:sp>
        <p:nvSpPr>
          <p:cNvPr id="44039" name="Text Box 7"/>
          <p:cNvSpPr txBox="1">
            <a:spLocks noChangeArrowheads="1"/>
          </p:cNvSpPr>
          <p:nvPr/>
        </p:nvSpPr>
        <p:spPr bwMode="auto">
          <a:xfrm>
            <a:off x="5943600" y="1600200"/>
            <a:ext cx="4524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a:t>
            </a:r>
          </a:p>
        </p:txBody>
      </p:sp>
      <p:sp>
        <p:nvSpPr>
          <p:cNvPr id="44040" name="Text Box 8"/>
          <p:cNvSpPr txBox="1">
            <a:spLocks noChangeArrowheads="1"/>
          </p:cNvSpPr>
          <p:nvPr/>
        </p:nvSpPr>
        <p:spPr bwMode="auto">
          <a:xfrm>
            <a:off x="1227138" y="3048000"/>
            <a:ext cx="889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Horse</a:t>
            </a:r>
          </a:p>
        </p:txBody>
      </p:sp>
      <p:sp>
        <p:nvSpPr>
          <p:cNvPr id="44041" name="Text Box 9"/>
          <p:cNvSpPr txBox="1">
            <a:spLocks noChangeArrowheads="1"/>
          </p:cNvSpPr>
          <p:nvPr/>
        </p:nvSpPr>
        <p:spPr bwMode="auto">
          <a:xfrm>
            <a:off x="4046538" y="3048000"/>
            <a:ext cx="112077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Donkey</a:t>
            </a:r>
          </a:p>
        </p:txBody>
      </p:sp>
      <p:sp>
        <p:nvSpPr>
          <p:cNvPr id="44042" name="Text Box 10"/>
          <p:cNvSpPr txBox="1">
            <a:spLocks noChangeArrowheads="1"/>
          </p:cNvSpPr>
          <p:nvPr/>
        </p:nvSpPr>
        <p:spPr bwMode="auto">
          <a:xfrm>
            <a:off x="7399338" y="3124200"/>
            <a:ext cx="8064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Mule</a:t>
            </a:r>
          </a:p>
        </p:txBody>
      </p:sp>
      <p:sp>
        <p:nvSpPr>
          <p:cNvPr id="44043" name="Text Box 11"/>
          <p:cNvSpPr txBox="1">
            <a:spLocks noChangeArrowheads="1"/>
          </p:cNvSpPr>
          <p:nvPr/>
        </p:nvSpPr>
        <p:spPr bwMode="auto">
          <a:xfrm>
            <a:off x="922338" y="3810000"/>
            <a:ext cx="13239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Big, Fast,</a:t>
            </a:r>
          </a:p>
          <a:p>
            <a:pPr>
              <a:defRPr/>
            </a:pPr>
            <a:r>
              <a:rPr lang="en-US">
                <a:cs typeface="+mn-cs"/>
              </a:rPr>
              <a:t>Excitable</a:t>
            </a:r>
          </a:p>
        </p:txBody>
      </p:sp>
      <p:sp>
        <p:nvSpPr>
          <p:cNvPr id="44044" name="Text Box 12"/>
          <p:cNvSpPr txBox="1">
            <a:spLocks noChangeArrowheads="1"/>
          </p:cNvSpPr>
          <p:nvPr/>
        </p:nvSpPr>
        <p:spPr bwMode="auto">
          <a:xfrm>
            <a:off x="3581400" y="3810000"/>
            <a:ext cx="186213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a:cs typeface="+mn-cs"/>
              </a:rPr>
              <a:t>Small, Slow,</a:t>
            </a:r>
          </a:p>
          <a:p>
            <a:pPr>
              <a:defRPr/>
            </a:pPr>
            <a:r>
              <a:rPr lang="en-US">
                <a:cs typeface="+mn-cs"/>
              </a:rPr>
              <a:t>Calm </a:t>
            </a:r>
          </a:p>
        </p:txBody>
      </p:sp>
      <p:sp>
        <p:nvSpPr>
          <p:cNvPr id="44045" name="Text Box 13"/>
          <p:cNvSpPr txBox="1">
            <a:spLocks noChangeArrowheads="1"/>
          </p:cNvSpPr>
          <p:nvPr/>
        </p:nvSpPr>
        <p:spPr bwMode="auto">
          <a:xfrm>
            <a:off x="5257800" y="3810000"/>
            <a:ext cx="3886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a:cs typeface="+mn-cs"/>
              </a:rPr>
              <a:t>Medium Size, </a:t>
            </a:r>
          </a:p>
          <a:p>
            <a:pPr>
              <a:defRPr/>
            </a:pPr>
            <a:r>
              <a:rPr lang="en-US">
                <a:cs typeface="+mn-cs"/>
              </a:rPr>
              <a:t>Endurance,Temperamental</a:t>
            </a:r>
          </a:p>
        </p:txBody>
      </p:sp>
      <p:sp>
        <p:nvSpPr>
          <p:cNvPr id="44046" name="Line 14"/>
          <p:cNvSpPr>
            <a:spLocks noChangeShapeType="1"/>
          </p:cNvSpPr>
          <p:nvPr/>
        </p:nvSpPr>
        <p:spPr bwMode="auto">
          <a:xfrm>
            <a:off x="84138" y="36576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44047" name="Line 15"/>
          <p:cNvSpPr>
            <a:spLocks noChangeShapeType="1"/>
          </p:cNvSpPr>
          <p:nvPr/>
        </p:nvSpPr>
        <p:spPr bwMode="auto">
          <a:xfrm>
            <a:off x="84138" y="46482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44048" name="Text Box 16"/>
          <p:cNvSpPr txBox="1">
            <a:spLocks noChangeArrowheads="1"/>
          </p:cNvSpPr>
          <p:nvPr/>
        </p:nvSpPr>
        <p:spPr bwMode="auto">
          <a:xfrm>
            <a:off x="152400" y="5029200"/>
            <a:ext cx="89916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700">
                <a:cs typeface="+mn-cs"/>
              </a:rPr>
              <a:t> The hybrid is often stronger and hardier than its parents:  </a:t>
            </a:r>
            <a:r>
              <a:rPr lang="en-US" sz="3700" b="1">
                <a:cs typeface="+mn-cs"/>
              </a:rPr>
              <a:t>Hybrid Vigor</a:t>
            </a:r>
          </a:p>
        </p:txBody>
      </p:sp>
      <p:sp>
        <p:nvSpPr>
          <p:cNvPr id="44049" name="Line 17"/>
          <p:cNvSpPr>
            <a:spLocks noChangeShapeType="1"/>
          </p:cNvSpPr>
          <p:nvPr/>
        </p:nvSpPr>
        <p:spPr bwMode="auto">
          <a:xfrm>
            <a:off x="6629400" y="1524000"/>
            <a:ext cx="838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44050" name="Text Box 18"/>
          <p:cNvSpPr txBox="1">
            <a:spLocks noChangeArrowheads="1"/>
          </p:cNvSpPr>
          <p:nvPr/>
        </p:nvSpPr>
        <p:spPr bwMode="auto">
          <a:xfrm>
            <a:off x="5791200" y="1066800"/>
            <a:ext cx="110172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b="1">
                <a:cs typeface="+mn-cs"/>
              </a:rPr>
              <a:t>Hybrid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50"/>
                                        </p:tgtEl>
                                        <p:attrNameLst>
                                          <p:attrName>style.visibility</p:attrName>
                                        </p:attrNameLst>
                                      </p:cBhvr>
                                      <p:to>
                                        <p:strVal val="visible"/>
                                      </p:to>
                                    </p:set>
                                    <p:animEffect transition="in" filter="dissolve">
                                      <p:cBhvr>
                                        <p:cTn id="11" dur="500"/>
                                        <p:tgtEl>
                                          <p:spTgt spid="4405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4049"/>
                                        </p:tgtEl>
                                        <p:attrNameLst>
                                          <p:attrName>style.visibility</p:attrName>
                                        </p:attrNameLst>
                                      </p:cBhvr>
                                      <p:to>
                                        <p:strVal val="visible"/>
                                      </p:to>
                                    </p:set>
                                    <p:animEffect transition="in" filter="dissolve">
                                      <p:cBhvr>
                                        <p:cTn id="15" dur="500"/>
                                        <p:tgtEl>
                                          <p:spTgt spid="4404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4042"/>
                                        </p:tgtEl>
                                        <p:attrNameLst>
                                          <p:attrName>style.visibility</p:attrName>
                                        </p:attrNameLst>
                                      </p:cBhvr>
                                      <p:to>
                                        <p:strVal val="visible"/>
                                      </p:to>
                                    </p:set>
                                    <p:animEffect transition="in" filter="dissolve">
                                      <p:cBhvr>
                                        <p:cTn id="19" dur="500"/>
                                        <p:tgtEl>
                                          <p:spTgt spid="44042"/>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4045"/>
                                        </p:tgtEl>
                                        <p:attrNameLst>
                                          <p:attrName>style.visibility</p:attrName>
                                        </p:attrNameLst>
                                      </p:cBhvr>
                                      <p:to>
                                        <p:strVal val="visible"/>
                                      </p:to>
                                    </p:set>
                                    <p:animEffect transition="in" filter="dissolve">
                                      <p:cBhvr>
                                        <p:cTn id="23" dur="500"/>
                                        <p:tgtEl>
                                          <p:spTgt spid="440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4048"/>
                                        </p:tgtEl>
                                        <p:attrNameLst>
                                          <p:attrName>style.visibility</p:attrName>
                                        </p:attrNameLst>
                                      </p:cBhvr>
                                      <p:to>
                                        <p:strVal val="visible"/>
                                      </p:to>
                                    </p:set>
                                    <p:anim calcmode="lin" valueType="num">
                                      <p:cBhvr additive="base">
                                        <p:cTn id="28" dur="500" fill="hold"/>
                                        <p:tgtEl>
                                          <p:spTgt spid="44048"/>
                                        </p:tgtEl>
                                        <p:attrNameLst>
                                          <p:attrName>ppt_x</p:attrName>
                                        </p:attrNameLst>
                                      </p:cBhvr>
                                      <p:tavLst>
                                        <p:tav tm="0">
                                          <p:val>
                                            <p:strVal val="#ppt_x"/>
                                          </p:val>
                                        </p:tav>
                                        <p:tav tm="100000">
                                          <p:val>
                                            <p:strVal val="#ppt_x"/>
                                          </p:val>
                                        </p:tav>
                                      </p:tavLst>
                                    </p:anim>
                                    <p:anim calcmode="lin" valueType="num">
                                      <p:cBhvr additive="base">
                                        <p:cTn id="29"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autoUpdateAnimBg="0"/>
      <p:bldP spid="44045" grpId="0" autoUpdateAnimBg="0"/>
      <p:bldP spid="44048" grpId="0" autoUpdateAnimBg="0"/>
      <p:bldP spid="44050"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3" descr="http://www.bobsanimalfights.com/Li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3448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6" name="Picture 5" descr="Wholphin and baby c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352800"/>
            <a:ext cx="39084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Grp="1" noChangeArrowheads="1"/>
          </p:cNvSpPr>
          <p:nvPr>
            <p:ph type="title"/>
          </p:nvPr>
        </p:nvSpPr>
        <p:spPr/>
        <p:txBody>
          <a:bodyPr/>
          <a:lstStyle/>
          <a:p>
            <a:pPr eaLnBrk="1" hangingPunct="1">
              <a:defRPr/>
            </a:pPr>
            <a:r>
              <a:rPr lang="en-US" b="1">
                <a:latin typeface="Times New Roman" charset="0"/>
                <a:cs typeface="+mj-cs"/>
              </a:rPr>
              <a:t>Other Hybrids</a:t>
            </a:r>
          </a:p>
        </p:txBody>
      </p:sp>
      <p:sp>
        <p:nvSpPr>
          <p:cNvPr id="53255" name="Text Box 7"/>
          <p:cNvSpPr txBox="1">
            <a:spLocks noChangeArrowheads="1"/>
          </p:cNvSpPr>
          <p:nvPr/>
        </p:nvSpPr>
        <p:spPr bwMode="auto">
          <a:xfrm>
            <a:off x="3962400" y="1524000"/>
            <a:ext cx="16002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Liger</a:t>
            </a:r>
          </a:p>
        </p:txBody>
      </p:sp>
      <p:sp>
        <p:nvSpPr>
          <p:cNvPr id="53257" name="AutoShape 9"/>
          <p:cNvSpPr>
            <a:spLocks noChangeArrowheads="1"/>
          </p:cNvSpPr>
          <p:nvPr/>
        </p:nvSpPr>
        <p:spPr bwMode="auto">
          <a:xfrm flipH="1" flipV="1">
            <a:off x="3886200" y="2286000"/>
            <a:ext cx="914400" cy="1752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53258" name="AutoShape 10"/>
          <p:cNvSpPr>
            <a:spLocks noChangeArrowheads="1"/>
          </p:cNvSpPr>
          <p:nvPr/>
        </p:nvSpPr>
        <p:spPr bwMode="auto">
          <a:xfrm rot="16167762" flipH="1" flipV="1">
            <a:off x="7618413" y="2055813"/>
            <a:ext cx="1143000" cy="1295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53259" name="Text Box 11"/>
          <p:cNvSpPr txBox="1">
            <a:spLocks noChangeArrowheads="1"/>
          </p:cNvSpPr>
          <p:nvPr/>
        </p:nvSpPr>
        <p:spPr bwMode="auto">
          <a:xfrm>
            <a:off x="5638800" y="1905000"/>
            <a:ext cx="1905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Whalfin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457200"/>
            <a:ext cx="8229600" cy="1139825"/>
          </a:xfrm>
        </p:spPr>
        <p:txBody>
          <a:bodyPr/>
          <a:lstStyle/>
          <a:p>
            <a:pPr eaLnBrk="1" hangingPunct="1">
              <a:defRPr/>
            </a:pPr>
            <a:r>
              <a:rPr lang="en-US" b="1">
                <a:latin typeface="Times New Roman" charset="0"/>
                <a:cs typeface="+mj-cs"/>
              </a:rPr>
              <a:t>Inbreeding</a:t>
            </a:r>
          </a:p>
        </p:txBody>
      </p:sp>
      <p:sp>
        <p:nvSpPr>
          <p:cNvPr id="26629" name="Text Box 5"/>
          <p:cNvSpPr txBox="1">
            <a:spLocks noChangeArrowheads="1"/>
          </p:cNvSpPr>
          <p:nvPr/>
        </p:nvSpPr>
        <p:spPr bwMode="auto">
          <a:xfrm>
            <a:off x="228600" y="2133600"/>
            <a:ext cx="8915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700">
                <a:cs typeface="+mn-cs"/>
              </a:rPr>
              <a:t> Mating of closely related organisms.</a:t>
            </a:r>
          </a:p>
          <a:p>
            <a:pPr>
              <a:spcBef>
                <a:spcPct val="50000"/>
              </a:spcBef>
              <a:buFontTx/>
              <a:buChar char="-"/>
              <a:defRPr/>
            </a:pPr>
            <a:endParaRPr lang="en-US" sz="3700">
              <a:cs typeface="+mn-cs"/>
            </a:endParaRPr>
          </a:p>
          <a:p>
            <a:pPr marL="457113" lvl="1" indent="0">
              <a:spcBef>
                <a:spcPct val="50000"/>
              </a:spcBef>
              <a:buFontTx/>
              <a:buChar char="•"/>
              <a:defRPr/>
            </a:pPr>
            <a:r>
              <a:rPr lang="en-US" sz="3700">
                <a:cs typeface="+mn-cs"/>
              </a:rPr>
              <a:t> Decreases variation</a:t>
            </a:r>
          </a:p>
          <a:p>
            <a:pPr marL="1828453" lvl="4" indent="0">
              <a:spcBef>
                <a:spcPct val="50000"/>
              </a:spcBef>
              <a:buFontTx/>
              <a:buChar char="•"/>
              <a:defRPr/>
            </a:pPr>
            <a:r>
              <a:rPr lang="en-US" sz="3700">
                <a:cs typeface="+mn-cs"/>
              </a:rPr>
              <a:t> Ex:  In purebred dogs and cats, breeders try to maintain certain traits.</a:t>
            </a:r>
          </a:p>
        </p:txBody>
      </p:sp>
      <p:pic>
        <p:nvPicPr>
          <p:cNvPr id="232451" name="Picture 7" descr="Dog%2520Sledding%252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0"/>
            <a:ext cx="1509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2" name="Picture 9" descr="mica4-10_portra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752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11" descr="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048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0" y="1331913"/>
            <a:ext cx="8991600" cy="749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Advantages:</a:t>
            </a:r>
          </a:p>
          <a:p>
            <a:pPr>
              <a:spcBef>
                <a:spcPct val="50000"/>
              </a:spcBef>
              <a:buFontTx/>
              <a:buChar char="•"/>
              <a:defRPr/>
            </a:pPr>
            <a:r>
              <a:rPr lang="en-US" sz="3700">
                <a:cs typeface="+mn-cs"/>
              </a:rPr>
              <a:t> organisms with desirable traits, like resistance to disease, or the ability to adapt to various climates.</a:t>
            </a:r>
          </a:p>
          <a:p>
            <a:pPr>
              <a:spcBef>
                <a:spcPct val="50000"/>
              </a:spcBef>
              <a:defRPr/>
            </a:pPr>
            <a:r>
              <a:rPr lang="en-US" sz="3700">
                <a:cs typeface="+mn-cs"/>
              </a:rPr>
              <a:t>	</a:t>
            </a:r>
          </a:p>
          <a:p>
            <a:pPr>
              <a:spcBef>
                <a:spcPct val="50000"/>
              </a:spcBef>
              <a:defRPr/>
            </a:pPr>
            <a:r>
              <a:rPr lang="en-US" sz="3700">
                <a:cs typeface="+mn-cs"/>
              </a:rPr>
              <a:t>Disadvantages:</a:t>
            </a:r>
          </a:p>
          <a:p>
            <a:pPr>
              <a:spcBef>
                <a:spcPct val="50000"/>
              </a:spcBef>
              <a:buFontTx/>
              <a:buChar char="•"/>
              <a:defRPr/>
            </a:pPr>
            <a:r>
              <a:rPr lang="en-US" sz="3700">
                <a:cs typeface="+mn-cs"/>
              </a:rPr>
              <a:t> recessive disorders tend to increase.</a:t>
            </a:r>
          </a:p>
          <a:p>
            <a:pPr>
              <a:spcBef>
                <a:spcPct val="50000"/>
              </a:spcBef>
              <a:defRPr/>
            </a:pPr>
            <a:endParaRPr lang="en-US" sz="3700">
              <a:cs typeface="+mn-cs"/>
            </a:endParaRPr>
          </a:p>
          <a:p>
            <a:pPr>
              <a:spcBef>
                <a:spcPct val="50000"/>
              </a:spcBef>
              <a:defRPr/>
            </a:pPr>
            <a:r>
              <a:rPr lang="en-US" sz="3700">
                <a:cs typeface="+mn-cs"/>
              </a:rPr>
              <a:t>	Ex: Hip dysplasia (hip joint degenerates) in certain dog breeds.</a:t>
            </a:r>
          </a:p>
        </p:txBody>
      </p:sp>
      <p:pic>
        <p:nvPicPr>
          <p:cNvPr id="233474" name="Picture 6" descr="ball-smi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295400"/>
            <a:ext cx="830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5" name="Picture 8" descr="frow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8768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 Box 9"/>
          <p:cNvSpPr txBox="1">
            <a:spLocks noChangeArrowheads="1"/>
          </p:cNvSpPr>
          <p:nvPr/>
        </p:nvSpPr>
        <p:spPr bwMode="auto">
          <a:xfrm>
            <a:off x="0" y="152400"/>
            <a:ext cx="8915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a:cs typeface="+mn-cs"/>
              </a:rPr>
              <a:t> </a:t>
            </a:r>
            <a:r>
              <a:rPr lang="en-US" sz="4500" b="1">
                <a:cs typeface="+mn-cs"/>
              </a:rPr>
              <a:t>Advantages and Disadvantages of Inbreeding</a:t>
            </a:r>
          </a:p>
          <a:p>
            <a:pPr>
              <a:defRPr/>
            </a:pPr>
            <a:endParaRPr lang="en-US" sz="4500" b="1">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4" descr="tsd"/>
          <p:cNvPicPr>
            <a:picLocks noChangeAspect="1" noChangeArrowheads="1"/>
          </p:cNvPicPr>
          <p:nvPr/>
        </p:nvPicPr>
        <p:blipFill>
          <a:blip r:embed="rId2">
            <a:extLst>
              <a:ext uri="{28A0092B-C50C-407E-A947-70E740481C1C}">
                <a14:useLocalDpi xmlns:a14="http://schemas.microsoft.com/office/drawing/2010/main" val="0"/>
              </a:ext>
            </a:extLst>
          </a:blip>
          <a:srcRect l="8197" r="6557"/>
          <a:stretch>
            <a:fillRect/>
          </a:stretch>
        </p:blipFill>
        <p:spPr bwMode="auto">
          <a:xfrm>
            <a:off x="4876800" y="1371600"/>
            <a:ext cx="411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6"/>
          <p:cNvSpPr txBox="1">
            <a:spLocks noChangeArrowheads="1"/>
          </p:cNvSpPr>
          <p:nvPr/>
        </p:nvSpPr>
        <p:spPr bwMode="auto">
          <a:xfrm>
            <a:off x="152400" y="1676400"/>
            <a:ext cx="52578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700">
                <a:cs typeface="+mn-cs"/>
              </a:rPr>
              <a:t>An inherited disorder </a:t>
            </a:r>
          </a:p>
          <a:p>
            <a:pPr>
              <a:defRPr/>
            </a:pPr>
            <a:r>
              <a:rPr lang="en-US" sz="3700">
                <a:cs typeface="+mn-cs"/>
              </a:rPr>
              <a:t>that occurs when the</a:t>
            </a:r>
          </a:p>
          <a:p>
            <a:pPr>
              <a:defRPr/>
            </a:pPr>
            <a:r>
              <a:rPr lang="en-US" sz="3700">
                <a:cs typeface="+mn-cs"/>
              </a:rPr>
              <a:t>offspring receives </a:t>
            </a:r>
          </a:p>
          <a:p>
            <a:pPr>
              <a:defRPr/>
            </a:pPr>
            <a:r>
              <a:rPr lang="en-US" sz="3700">
                <a:cs typeface="+mn-cs"/>
              </a:rPr>
              <a:t>a </a:t>
            </a:r>
            <a:r>
              <a:rPr lang="ja-JP" altLang="en-US" sz="3700">
                <a:latin typeface="Arial"/>
                <a:cs typeface="+mn-cs"/>
              </a:rPr>
              <a:t>“</a:t>
            </a:r>
            <a:r>
              <a:rPr lang="en-US" sz="3700">
                <a:cs typeface="+mn-cs"/>
              </a:rPr>
              <a:t>bad</a:t>
            </a:r>
            <a:r>
              <a:rPr lang="ja-JP" altLang="en-US" sz="3700">
                <a:latin typeface="Arial"/>
                <a:cs typeface="+mn-cs"/>
              </a:rPr>
              <a:t>”</a:t>
            </a:r>
            <a:r>
              <a:rPr lang="en-US" sz="3700">
                <a:cs typeface="+mn-cs"/>
              </a:rPr>
              <a:t> gene from each</a:t>
            </a:r>
          </a:p>
          <a:p>
            <a:pPr>
              <a:defRPr/>
            </a:pPr>
            <a:r>
              <a:rPr lang="en-US" sz="3700">
                <a:cs typeface="+mn-cs"/>
              </a:rPr>
              <a:t>parent.</a:t>
            </a:r>
          </a:p>
        </p:txBody>
      </p:sp>
      <p:sp>
        <p:nvSpPr>
          <p:cNvPr id="46088" name="Rectangle 8"/>
          <p:cNvSpPr>
            <a:spLocks noGrp="1" noChangeArrowheads="1"/>
          </p:cNvSpPr>
          <p:nvPr>
            <p:ph type="title"/>
          </p:nvPr>
        </p:nvSpPr>
        <p:spPr>
          <a:xfrm>
            <a:off x="457200" y="152400"/>
            <a:ext cx="8229600" cy="1139825"/>
          </a:xfrm>
        </p:spPr>
        <p:txBody>
          <a:bodyPr/>
          <a:lstStyle/>
          <a:p>
            <a:pPr eaLnBrk="1" hangingPunct="1">
              <a:defRPr/>
            </a:pPr>
            <a:r>
              <a:rPr lang="en-US" b="1">
                <a:latin typeface="Times New Roman" charset="0"/>
                <a:cs typeface="+mj-cs"/>
              </a:rPr>
              <a:t>Recessive Disorders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609600" y="152400"/>
            <a:ext cx="7772400" cy="1143000"/>
          </a:xfrm>
        </p:spPr>
        <p:txBody>
          <a:bodyPr/>
          <a:lstStyle/>
          <a:p>
            <a:pPr eaLnBrk="1" hangingPunct="1">
              <a:defRPr/>
            </a:pPr>
            <a:r>
              <a:rPr lang="en-US" b="1">
                <a:cs typeface="+mj-cs"/>
              </a:rPr>
              <a:t>Codominant</a:t>
            </a:r>
            <a:r>
              <a:rPr lang="en-US" sz="5400">
                <a:cs typeface="+mj-cs"/>
              </a:rPr>
              <a:t> </a:t>
            </a:r>
          </a:p>
        </p:txBody>
      </p:sp>
      <p:sp>
        <p:nvSpPr>
          <p:cNvPr id="20483" name="Rectangle 1027"/>
          <p:cNvSpPr>
            <a:spLocks noGrp="1" noChangeArrowheads="1"/>
          </p:cNvSpPr>
          <p:nvPr>
            <p:ph type="body" sz="half" idx="1"/>
          </p:nvPr>
        </p:nvSpPr>
        <p:spPr>
          <a:xfrm>
            <a:off x="457200" y="1219200"/>
            <a:ext cx="4572000" cy="3276600"/>
          </a:xfrm>
        </p:spPr>
        <p:txBody>
          <a:bodyPr/>
          <a:lstStyle/>
          <a:p>
            <a:pPr marL="342835" indent="-342835" eaLnBrk="1" hangingPunct="1">
              <a:lnSpc>
                <a:spcPct val="90000"/>
              </a:lnSpc>
              <a:defRPr/>
            </a:pPr>
            <a:r>
              <a:rPr lang="en-US" sz="3700">
                <a:cs typeface="+mn-cs"/>
              </a:rPr>
              <a:t>Both alleles appear in the phenotype together.  </a:t>
            </a:r>
          </a:p>
          <a:p>
            <a:pPr marL="342835" indent="-342835" eaLnBrk="1" hangingPunct="1">
              <a:lnSpc>
                <a:spcPct val="90000"/>
              </a:lnSpc>
              <a:defRPr/>
            </a:pPr>
            <a:r>
              <a:rPr lang="en-US" sz="3700">
                <a:cs typeface="+mn-cs"/>
              </a:rPr>
              <a:t>Two examples:  Blood Type and Roan Cattle.</a:t>
            </a:r>
          </a:p>
        </p:txBody>
      </p:sp>
      <p:pic>
        <p:nvPicPr>
          <p:cNvPr id="20487" name="Picture 1031" descr="ABObloodsystem"/>
          <p:cNvPicPr>
            <a:picLocks noGrp="1" noChangeAspect="1" noChangeArrowheads="1"/>
          </p:cNvPicPr>
          <p:nvPr>
            <p:ph type="clipArt" sz="half" idx="2"/>
          </p:nvPr>
        </p:nvPicPr>
        <p:blipFill>
          <a:blip r:embed="rId33">
            <a:extLst>
              <a:ext uri="{28A0092B-C50C-407E-A947-70E740481C1C}">
                <a14:useLocalDpi xmlns:a14="http://schemas.microsoft.com/office/drawing/2010/main" val="0"/>
              </a:ext>
            </a:extLst>
          </a:blip>
          <a:srcRect l="56712" t="25645" r="22427" b="42139"/>
          <a:stretch>
            <a:fillRect/>
          </a:stretch>
        </p:blipFill>
        <p:spPr>
          <a:xfrm>
            <a:off x="2743200" y="4495800"/>
            <a:ext cx="2514600" cy="2263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3796" name="Picture 1034" descr="A_l"/>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0" y="4648200"/>
            <a:ext cx="94932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36" descr="B allel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71600" y="4648200"/>
            <a:ext cx="8270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37" descr="roancow"/>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96000" y="4495800"/>
            <a:ext cx="27432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1038"/>
          <p:cNvSpPr>
            <a:spLocks noChangeArrowheads="1"/>
          </p:cNvSpPr>
          <p:nvPr/>
        </p:nvSpPr>
        <p:spPr bwMode="auto">
          <a:xfrm>
            <a:off x="6019800" y="6019800"/>
            <a:ext cx="24384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solidFill>
                  <a:schemeClr val="hlink"/>
                </a:solidFill>
                <a:cs typeface="+mn-cs"/>
              </a:rPr>
              <a:t>Brown &amp; White</a:t>
            </a:r>
          </a:p>
          <a:p>
            <a:pPr algn="ctr">
              <a:defRPr/>
            </a:pPr>
            <a:r>
              <a:rPr lang="en-US" b="1">
                <a:solidFill>
                  <a:schemeClr val="hlink"/>
                </a:solidFill>
                <a:cs typeface="+mn-cs"/>
              </a:rPr>
              <a:t>alleles</a:t>
            </a:r>
          </a:p>
        </p:txBody>
      </p:sp>
      <p:pic>
        <p:nvPicPr>
          <p:cNvPr id="33800" name="Picture 1040" descr="hevingham">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57800" y="1371600"/>
            <a:ext cx="2667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44" descr="qjubilee0803small">
            <a:hlinkClick r:id="rId39"/>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096000" y="2895600"/>
            <a:ext cx="2667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946" name="SMARTInkShape-Group5382"/>
          <p:cNvGrpSpPr/>
          <p:nvPr/>
        </p:nvGrpSpPr>
        <p:grpSpPr>
          <a:xfrm>
            <a:off x="7461790" y="4675796"/>
            <a:ext cx="1066063" cy="637369"/>
            <a:chOff x="7461790" y="4675796"/>
            <a:chExt cx="1066063" cy="637369"/>
          </a:xfrm>
        </p:grpSpPr>
        <p:sp>
          <p:nvSpPr>
            <p:cNvPr id="33944" name="SMARTInkShape-15459"/>
            <p:cNvSpPr/>
            <p:nvPr>
              <p:custDataLst>
                <p:tags r:id="rId30"/>
              </p:custDataLst>
            </p:nvPr>
          </p:nvSpPr>
          <p:spPr>
            <a:xfrm>
              <a:off x="7461790" y="4734182"/>
              <a:ext cx="530281" cy="554126"/>
            </a:xfrm>
            <a:custGeom>
              <a:avLst/>
              <a:gdLst/>
              <a:ahLst/>
              <a:cxnLst/>
              <a:rect l="0" t="0" r="0" b="0"/>
              <a:pathLst>
                <a:path w="530281" h="554126">
                  <a:moveTo>
                    <a:pt x="307038" y="105709"/>
                  </a:moveTo>
                  <a:lnTo>
                    <a:pt x="307038" y="105709"/>
                  </a:lnTo>
                  <a:lnTo>
                    <a:pt x="266408" y="65078"/>
                  </a:lnTo>
                  <a:lnTo>
                    <a:pt x="224377" y="25694"/>
                  </a:lnTo>
                  <a:lnTo>
                    <a:pt x="195239" y="6339"/>
                  </a:lnTo>
                  <a:lnTo>
                    <a:pt x="171718" y="859"/>
                  </a:lnTo>
                  <a:lnTo>
                    <a:pt x="137102" y="0"/>
                  </a:lnTo>
                  <a:lnTo>
                    <a:pt x="119394" y="3495"/>
                  </a:lnTo>
                  <a:lnTo>
                    <a:pt x="92690" y="20522"/>
                  </a:lnTo>
                  <a:lnTo>
                    <a:pt x="55140" y="61601"/>
                  </a:lnTo>
                  <a:lnTo>
                    <a:pt x="46832" y="70351"/>
                  </a:lnTo>
                  <a:lnTo>
                    <a:pt x="37326" y="96027"/>
                  </a:lnTo>
                  <a:lnTo>
                    <a:pt x="27019" y="132989"/>
                  </a:lnTo>
                  <a:lnTo>
                    <a:pt x="16178" y="177473"/>
                  </a:lnTo>
                  <a:lnTo>
                    <a:pt x="8952" y="213083"/>
                  </a:lnTo>
                  <a:lnTo>
                    <a:pt x="4134" y="242776"/>
                  </a:lnTo>
                  <a:lnTo>
                    <a:pt x="923" y="268523"/>
                  </a:lnTo>
                  <a:lnTo>
                    <a:pt x="0" y="310362"/>
                  </a:lnTo>
                  <a:lnTo>
                    <a:pt x="3889" y="345494"/>
                  </a:lnTo>
                  <a:lnTo>
                    <a:pt x="12232" y="377644"/>
                  </a:lnTo>
                  <a:lnTo>
                    <a:pt x="28086" y="418895"/>
                  </a:lnTo>
                  <a:lnTo>
                    <a:pt x="52213" y="460268"/>
                  </a:lnTo>
                  <a:lnTo>
                    <a:pt x="93271" y="494900"/>
                  </a:lnTo>
                  <a:lnTo>
                    <a:pt x="113472" y="501925"/>
                  </a:lnTo>
                  <a:lnTo>
                    <a:pt x="134689" y="504055"/>
                  </a:lnTo>
                  <a:lnTo>
                    <a:pt x="154040" y="501695"/>
                  </a:lnTo>
                  <a:lnTo>
                    <a:pt x="190717" y="484965"/>
                  </a:lnTo>
                  <a:lnTo>
                    <a:pt x="217671" y="466348"/>
                  </a:lnTo>
                  <a:lnTo>
                    <a:pt x="253447" y="425507"/>
                  </a:lnTo>
                  <a:lnTo>
                    <a:pt x="277600" y="388318"/>
                  </a:lnTo>
                  <a:lnTo>
                    <a:pt x="297324" y="345879"/>
                  </a:lnTo>
                  <a:lnTo>
                    <a:pt x="308674" y="315639"/>
                  </a:lnTo>
                  <a:lnTo>
                    <a:pt x="317025" y="282354"/>
                  </a:lnTo>
                  <a:lnTo>
                    <a:pt x="324045" y="250363"/>
                  </a:lnTo>
                  <a:lnTo>
                    <a:pt x="333574" y="207108"/>
                  </a:lnTo>
                  <a:lnTo>
                    <a:pt x="340036" y="166511"/>
                  </a:lnTo>
                  <a:lnTo>
                    <a:pt x="339304" y="128354"/>
                  </a:lnTo>
                  <a:lnTo>
                    <a:pt x="333556" y="87671"/>
                  </a:lnTo>
                  <a:lnTo>
                    <a:pt x="325015" y="70212"/>
                  </a:lnTo>
                  <a:lnTo>
                    <a:pt x="327547" y="111474"/>
                  </a:lnTo>
                  <a:lnTo>
                    <a:pt x="334612" y="145781"/>
                  </a:lnTo>
                  <a:lnTo>
                    <a:pt x="345636" y="184719"/>
                  </a:lnTo>
                  <a:lnTo>
                    <a:pt x="361469" y="224039"/>
                  </a:lnTo>
                  <a:lnTo>
                    <a:pt x="371909" y="253550"/>
                  </a:lnTo>
                  <a:lnTo>
                    <a:pt x="379856" y="286508"/>
                  </a:lnTo>
                  <a:lnTo>
                    <a:pt x="389342" y="318356"/>
                  </a:lnTo>
                  <a:lnTo>
                    <a:pt x="400173" y="349046"/>
                  </a:lnTo>
                  <a:lnTo>
                    <a:pt x="411601" y="379223"/>
                  </a:lnTo>
                  <a:lnTo>
                    <a:pt x="423293" y="409171"/>
                  </a:lnTo>
                  <a:lnTo>
                    <a:pt x="436098" y="439019"/>
                  </a:lnTo>
                  <a:lnTo>
                    <a:pt x="459049" y="481728"/>
                  </a:lnTo>
                  <a:lnTo>
                    <a:pt x="485085" y="523832"/>
                  </a:lnTo>
                  <a:lnTo>
                    <a:pt x="497295" y="540581"/>
                  </a:lnTo>
                  <a:lnTo>
                    <a:pt x="509336" y="551331"/>
                  </a:lnTo>
                  <a:lnTo>
                    <a:pt x="514333" y="553603"/>
                  </a:lnTo>
                  <a:lnTo>
                    <a:pt x="518656" y="554125"/>
                  </a:lnTo>
                  <a:lnTo>
                    <a:pt x="530280" y="55219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45" name="SMARTInkShape-15460"/>
            <p:cNvSpPr/>
            <p:nvPr>
              <p:custDataLst>
                <p:tags r:id="rId31"/>
              </p:custDataLst>
            </p:nvPr>
          </p:nvSpPr>
          <p:spPr>
            <a:xfrm>
              <a:off x="8003352" y="4675796"/>
              <a:ext cx="524501" cy="637369"/>
            </a:xfrm>
            <a:custGeom>
              <a:avLst/>
              <a:gdLst/>
              <a:ahLst/>
              <a:cxnLst/>
              <a:rect l="0" t="0" r="0" b="0"/>
              <a:pathLst>
                <a:path w="524501" h="637369">
                  <a:moveTo>
                    <a:pt x="220890" y="101587"/>
                  </a:moveTo>
                  <a:lnTo>
                    <a:pt x="220890" y="101587"/>
                  </a:lnTo>
                  <a:lnTo>
                    <a:pt x="219898" y="62781"/>
                  </a:lnTo>
                  <a:lnTo>
                    <a:pt x="216149" y="45975"/>
                  </a:lnTo>
                  <a:lnTo>
                    <a:pt x="203721" y="25357"/>
                  </a:lnTo>
                  <a:lnTo>
                    <a:pt x="187471" y="11421"/>
                  </a:lnTo>
                  <a:lnTo>
                    <a:pt x="170087" y="1008"/>
                  </a:lnTo>
                  <a:lnTo>
                    <a:pt x="155647" y="0"/>
                  </a:lnTo>
                  <a:lnTo>
                    <a:pt x="147629" y="1120"/>
                  </a:lnTo>
                  <a:lnTo>
                    <a:pt x="130783" y="10302"/>
                  </a:lnTo>
                  <a:lnTo>
                    <a:pt x="95714" y="45191"/>
                  </a:lnTo>
                  <a:lnTo>
                    <a:pt x="69038" y="83443"/>
                  </a:lnTo>
                  <a:lnTo>
                    <a:pt x="51204" y="117005"/>
                  </a:lnTo>
                  <a:lnTo>
                    <a:pt x="33357" y="160033"/>
                  </a:lnTo>
                  <a:lnTo>
                    <a:pt x="24430" y="188176"/>
                  </a:lnTo>
                  <a:lnTo>
                    <a:pt x="15503" y="218844"/>
                  </a:lnTo>
                  <a:lnTo>
                    <a:pt x="9551" y="244249"/>
                  </a:lnTo>
                  <a:lnTo>
                    <a:pt x="2938" y="285709"/>
                  </a:lnTo>
                  <a:lnTo>
                    <a:pt x="0" y="320671"/>
                  </a:lnTo>
                  <a:lnTo>
                    <a:pt x="677" y="352747"/>
                  </a:lnTo>
                  <a:lnTo>
                    <a:pt x="12216" y="396711"/>
                  </a:lnTo>
                  <a:lnTo>
                    <a:pt x="33893" y="439238"/>
                  </a:lnTo>
                  <a:lnTo>
                    <a:pt x="46499" y="457036"/>
                  </a:lnTo>
                  <a:lnTo>
                    <a:pt x="62024" y="471562"/>
                  </a:lnTo>
                  <a:lnTo>
                    <a:pt x="78845" y="479340"/>
                  </a:lnTo>
                  <a:lnTo>
                    <a:pt x="96244" y="481805"/>
                  </a:lnTo>
                  <a:lnTo>
                    <a:pt x="113898" y="479593"/>
                  </a:lnTo>
                  <a:lnTo>
                    <a:pt x="158403" y="457596"/>
                  </a:lnTo>
                  <a:lnTo>
                    <a:pt x="175259" y="445352"/>
                  </a:lnTo>
                  <a:lnTo>
                    <a:pt x="195904" y="419740"/>
                  </a:lnTo>
                  <a:lnTo>
                    <a:pt x="214590" y="381614"/>
                  </a:lnTo>
                  <a:lnTo>
                    <a:pt x="231701" y="338898"/>
                  </a:lnTo>
                  <a:lnTo>
                    <a:pt x="242504" y="294822"/>
                  </a:lnTo>
                  <a:lnTo>
                    <a:pt x="247138" y="250344"/>
                  </a:lnTo>
                  <a:lnTo>
                    <a:pt x="253362" y="206737"/>
                  </a:lnTo>
                  <a:lnTo>
                    <a:pt x="254654" y="169233"/>
                  </a:lnTo>
                  <a:lnTo>
                    <a:pt x="248422" y="126218"/>
                  </a:lnTo>
                  <a:lnTo>
                    <a:pt x="247777" y="120338"/>
                  </a:lnTo>
                  <a:lnTo>
                    <a:pt x="252448" y="129191"/>
                  </a:lnTo>
                  <a:lnTo>
                    <a:pt x="256779" y="166203"/>
                  </a:lnTo>
                  <a:lnTo>
                    <a:pt x="260984" y="195790"/>
                  </a:lnTo>
                  <a:lnTo>
                    <a:pt x="268806" y="228783"/>
                  </a:lnTo>
                  <a:lnTo>
                    <a:pt x="278897" y="264282"/>
                  </a:lnTo>
                  <a:lnTo>
                    <a:pt x="289996" y="303211"/>
                  </a:lnTo>
                  <a:lnTo>
                    <a:pt x="301544" y="341018"/>
                  </a:lnTo>
                  <a:lnTo>
                    <a:pt x="314283" y="377665"/>
                  </a:lnTo>
                  <a:lnTo>
                    <a:pt x="329866" y="413796"/>
                  </a:lnTo>
                  <a:lnTo>
                    <a:pt x="346714" y="447053"/>
                  </a:lnTo>
                  <a:lnTo>
                    <a:pt x="365117" y="478369"/>
                  </a:lnTo>
                  <a:lnTo>
                    <a:pt x="396797" y="522898"/>
                  </a:lnTo>
                  <a:lnTo>
                    <a:pt x="426470" y="560677"/>
                  </a:lnTo>
                  <a:lnTo>
                    <a:pt x="468901" y="600611"/>
                  </a:lnTo>
                  <a:lnTo>
                    <a:pt x="497112" y="622839"/>
                  </a:lnTo>
                  <a:lnTo>
                    <a:pt x="524500" y="637368"/>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950" name="SMARTInkShape-Group5383"/>
          <p:cNvGrpSpPr/>
          <p:nvPr/>
        </p:nvGrpSpPr>
        <p:grpSpPr>
          <a:xfrm>
            <a:off x="6036514" y="4604244"/>
            <a:ext cx="875065" cy="753192"/>
            <a:chOff x="6036514" y="4604244"/>
            <a:chExt cx="875065" cy="753192"/>
          </a:xfrm>
        </p:grpSpPr>
        <p:sp>
          <p:nvSpPr>
            <p:cNvPr id="33947" name="SMARTInkShape-15461"/>
            <p:cNvSpPr/>
            <p:nvPr>
              <p:custDataLst>
                <p:tags r:id="rId27"/>
              </p:custDataLst>
            </p:nvPr>
          </p:nvSpPr>
          <p:spPr>
            <a:xfrm>
              <a:off x="6530701" y="4850368"/>
              <a:ext cx="380878" cy="415126"/>
            </a:xfrm>
            <a:custGeom>
              <a:avLst/>
              <a:gdLst/>
              <a:ahLst/>
              <a:cxnLst/>
              <a:rect l="0" t="0" r="0" b="0"/>
              <a:pathLst>
                <a:path w="380878" h="415126">
                  <a:moveTo>
                    <a:pt x="193354" y="105609"/>
                  </a:moveTo>
                  <a:lnTo>
                    <a:pt x="193354" y="105609"/>
                  </a:lnTo>
                  <a:lnTo>
                    <a:pt x="183873" y="72425"/>
                  </a:lnTo>
                  <a:lnTo>
                    <a:pt x="177149" y="33643"/>
                  </a:lnTo>
                  <a:lnTo>
                    <a:pt x="176230" y="16077"/>
                  </a:lnTo>
                  <a:lnTo>
                    <a:pt x="174000" y="10202"/>
                  </a:lnTo>
                  <a:lnTo>
                    <a:pt x="170529" y="6286"/>
                  </a:lnTo>
                  <a:lnTo>
                    <a:pt x="161381" y="1934"/>
                  </a:lnTo>
                  <a:lnTo>
                    <a:pt x="150701" y="0"/>
                  </a:lnTo>
                  <a:lnTo>
                    <a:pt x="139340" y="1786"/>
                  </a:lnTo>
                  <a:lnTo>
                    <a:pt x="111137" y="11017"/>
                  </a:lnTo>
                  <a:lnTo>
                    <a:pt x="96951" y="21896"/>
                  </a:lnTo>
                  <a:lnTo>
                    <a:pt x="65602" y="62687"/>
                  </a:lnTo>
                  <a:lnTo>
                    <a:pt x="47573" y="96087"/>
                  </a:lnTo>
                  <a:lnTo>
                    <a:pt x="30656" y="136963"/>
                  </a:lnTo>
                  <a:lnTo>
                    <a:pt x="17926" y="181485"/>
                  </a:lnTo>
                  <a:lnTo>
                    <a:pt x="7568" y="214738"/>
                  </a:lnTo>
                  <a:lnTo>
                    <a:pt x="1641" y="249359"/>
                  </a:lnTo>
                  <a:lnTo>
                    <a:pt x="0" y="283599"/>
                  </a:lnTo>
                  <a:lnTo>
                    <a:pt x="2578" y="315354"/>
                  </a:lnTo>
                  <a:lnTo>
                    <a:pt x="14348" y="356381"/>
                  </a:lnTo>
                  <a:lnTo>
                    <a:pt x="29965" y="396686"/>
                  </a:lnTo>
                  <a:lnTo>
                    <a:pt x="40039" y="407947"/>
                  </a:lnTo>
                  <a:lnTo>
                    <a:pt x="51131" y="413614"/>
                  </a:lnTo>
                  <a:lnTo>
                    <a:pt x="56866" y="415125"/>
                  </a:lnTo>
                  <a:lnTo>
                    <a:pt x="68531" y="414158"/>
                  </a:lnTo>
                  <a:lnTo>
                    <a:pt x="88901" y="405389"/>
                  </a:lnTo>
                  <a:lnTo>
                    <a:pt x="96929" y="400713"/>
                  </a:lnTo>
                  <a:lnTo>
                    <a:pt x="108495" y="387579"/>
                  </a:lnTo>
                  <a:lnTo>
                    <a:pt x="128746" y="350153"/>
                  </a:lnTo>
                  <a:lnTo>
                    <a:pt x="145988" y="306720"/>
                  </a:lnTo>
                  <a:lnTo>
                    <a:pt x="157750" y="276020"/>
                  </a:lnTo>
                  <a:lnTo>
                    <a:pt x="168600" y="244847"/>
                  </a:lnTo>
                  <a:lnTo>
                    <a:pt x="176730" y="211149"/>
                  </a:lnTo>
                  <a:lnTo>
                    <a:pt x="185957" y="169120"/>
                  </a:lnTo>
                  <a:lnTo>
                    <a:pt x="193704" y="130529"/>
                  </a:lnTo>
                  <a:lnTo>
                    <a:pt x="195825" y="106762"/>
                  </a:lnTo>
                  <a:lnTo>
                    <a:pt x="195001" y="100424"/>
                  </a:lnTo>
                  <a:lnTo>
                    <a:pt x="195443" y="96199"/>
                  </a:lnTo>
                  <a:lnTo>
                    <a:pt x="196732" y="93383"/>
                  </a:lnTo>
                  <a:lnTo>
                    <a:pt x="198824" y="91245"/>
                  </a:lnTo>
                  <a:lnTo>
                    <a:pt x="196447" y="93602"/>
                  </a:lnTo>
                  <a:lnTo>
                    <a:pt x="194729" y="100603"/>
                  </a:lnTo>
                  <a:lnTo>
                    <a:pt x="193625" y="126007"/>
                  </a:lnTo>
                  <a:lnTo>
                    <a:pt x="205806" y="169580"/>
                  </a:lnTo>
                  <a:lnTo>
                    <a:pt x="212129" y="210261"/>
                  </a:lnTo>
                  <a:lnTo>
                    <a:pt x="225155" y="237820"/>
                  </a:lnTo>
                  <a:lnTo>
                    <a:pt x="243566" y="259986"/>
                  </a:lnTo>
                  <a:lnTo>
                    <a:pt x="281691" y="290994"/>
                  </a:lnTo>
                  <a:lnTo>
                    <a:pt x="322920" y="316522"/>
                  </a:lnTo>
                  <a:lnTo>
                    <a:pt x="365313" y="332552"/>
                  </a:lnTo>
                  <a:lnTo>
                    <a:pt x="380877" y="33778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48" name="SMARTInkShape-15462"/>
            <p:cNvSpPr/>
            <p:nvPr>
              <p:custDataLst>
                <p:tags r:id="rId28"/>
              </p:custDataLst>
            </p:nvPr>
          </p:nvSpPr>
          <p:spPr>
            <a:xfrm>
              <a:off x="6036514" y="4604244"/>
              <a:ext cx="391489" cy="753192"/>
            </a:xfrm>
            <a:custGeom>
              <a:avLst/>
              <a:gdLst/>
              <a:ahLst/>
              <a:cxnLst/>
              <a:rect l="0" t="0" r="0" b="0"/>
              <a:pathLst>
                <a:path w="391489" h="753192">
                  <a:moveTo>
                    <a:pt x="196408" y="30264"/>
                  </a:moveTo>
                  <a:lnTo>
                    <a:pt x="196408" y="30264"/>
                  </a:lnTo>
                  <a:lnTo>
                    <a:pt x="177997" y="71054"/>
                  </a:lnTo>
                  <a:lnTo>
                    <a:pt x="170117" y="108385"/>
                  </a:lnTo>
                  <a:lnTo>
                    <a:pt x="157088" y="151417"/>
                  </a:lnTo>
                  <a:lnTo>
                    <a:pt x="149828" y="184320"/>
                  </a:lnTo>
                  <a:lnTo>
                    <a:pt x="140648" y="221434"/>
                  </a:lnTo>
                  <a:lnTo>
                    <a:pt x="129955" y="260088"/>
                  </a:lnTo>
                  <a:lnTo>
                    <a:pt x="118586" y="297111"/>
                  </a:lnTo>
                  <a:lnTo>
                    <a:pt x="106920" y="336055"/>
                  </a:lnTo>
                  <a:lnTo>
                    <a:pt x="96112" y="375523"/>
                  </a:lnTo>
                  <a:lnTo>
                    <a:pt x="88001" y="412907"/>
                  </a:lnTo>
                  <a:lnTo>
                    <a:pt x="75797" y="452012"/>
                  </a:lnTo>
                  <a:lnTo>
                    <a:pt x="62436" y="491551"/>
                  </a:lnTo>
                  <a:lnTo>
                    <a:pt x="53190" y="528967"/>
                  </a:lnTo>
                  <a:lnTo>
                    <a:pt x="43128" y="565441"/>
                  </a:lnTo>
                  <a:lnTo>
                    <a:pt x="33033" y="601495"/>
                  </a:lnTo>
                  <a:lnTo>
                    <a:pt x="25240" y="637363"/>
                  </a:lnTo>
                  <a:lnTo>
                    <a:pt x="15274" y="681544"/>
                  </a:lnTo>
                  <a:lnTo>
                    <a:pt x="4010" y="723908"/>
                  </a:lnTo>
                  <a:lnTo>
                    <a:pt x="0" y="753191"/>
                  </a:lnTo>
                  <a:lnTo>
                    <a:pt x="6101" y="739236"/>
                  </a:lnTo>
                  <a:lnTo>
                    <a:pt x="13258" y="697356"/>
                  </a:lnTo>
                  <a:lnTo>
                    <a:pt x="18435" y="668061"/>
                  </a:lnTo>
                  <a:lnTo>
                    <a:pt x="23051" y="635198"/>
                  </a:lnTo>
                  <a:lnTo>
                    <a:pt x="25103" y="600749"/>
                  </a:lnTo>
                  <a:lnTo>
                    <a:pt x="28661" y="562948"/>
                  </a:lnTo>
                  <a:lnTo>
                    <a:pt x="34541" y="522004"/>
                  </a:lnTo>
                  <a:lnTo>
                    <a:pt x="38886" y="499974"/>
                  </a:lnTo>
                  <a:lnTo>
                    <a:pt x="43769" y="477349"/>
                  </a:lnTo>
                  <a:lnTo>
                    <a:pt x="51839" y="433690"/>
                  </a:lnTo>
                  <a:lnTo>
                    <a:pt x="59726" y="391134"/>
                  </a:lnTo>
                  <a:lnTo>
                    <a:pt x="69845" y="349070"/>
                  </a:lnTo>
                  <a:lnTo>
                    <a:pt x="80958" y="307224"/>
                  </a:lnTo>
                  <a:lnTo>
                    <a:pt x="92510" y="266466"/>
                  </a:lnTo>
                  <a:lnTo>
                    <a:pt x="104259" y="228508"/>
                  </a:lnTo>
                  <a:lnTo>
                    <a:pt x="113451" y="191795"/>
                  </a:lnTo>
                  <a:lnTo>
                    <a:pt x="121835" y="156625"/>
                  </a:lnTo>
                  <a:lnTo>
                    <a:pt x="132176" y="124458"/>
                  </a:lnTo>
                  <a:lnTo>
                    <a:pt x="149154" y="83199"/>
                  </a:lnTo>
                  <a:lnTo>
                    <a:pt x="165539" y="41822"/>
                  </a:lnTo>
                  <a:lnTo>
                    <a:pt x="181380" y="11930"/>
                  </a:lnTo>
                  <a:lnTo>
                    <a:pt x="190412" y="1239"/>
                  </a:lnTo>
                  <a:lnTo>
                    <a:pt x="193403" y="0"/>
                  </a:lnTo>
                  <a:lnTo>
                    <a:pt x="196388" y="166"/>
                  </a:lnTo>
                  <a:lnTo>
                    <a:pt x="205332" y="2495"/>
                  </a:lnTo>
                  <a:lnTo>
                    <a:pt x="208310" y="2821"/>
                  </a:lnTo>
                  <a:lnTo>
                    <a:pt x="214266" y="5830"/>
                  </a:lnTo>
                  <a:lnTo>
                    <a:pt x="217243" y="8022"/>
                  </a:lnTo>
                  <a:lnTo>
                    <a:pt x="226173" y="25327"/>
                  </a:lnTo>
                  <a:lnTo>
                    <a:pt x="235103" y="54046"/>
                  </a:lnTo>
                  <a:lnTo>
                    <a:pt x="243041" y="80845"/>
                  </a:lnTo>
                  <a:lnTo>
                    <a:pt x="254287" y="118555"/>
                  </a:lnTo>
                  <a:lnTo>
                    <a:pt x="267735" y="163539"/>
                  </a:lnTo>
                  <a:lnTo>
                    <a:pt x="277694" y="199481"/>
                  </a:lnTo>
                  <a:lnTo>
                    <a:pt x="285325" y="229395"/>
                  </a:lnTo>
                  <a:lnTo>
                    <a:pt x="291404" y="255292"/>
                  </a:lnTo>
                  <a:lnTo>
                    <a:pt x="298161" y="299940"/>
                  </a:lnTo>
                  <a:lnTo>
                    <a:pt x="303147" y="340620"/>
                  </a:lnTo>
                  <a:lnTo>
                    <a:pt x="311978" y="381850"/>
                  </a:lnTo>
                  <a:lnTo>
                    <a:pt x="319871" y="418035"/>
                  </a:lnTo>
                  <a:lnTo>
                    <a:pt x="326687" y="451646"/>
                  </a:lnTo>
                  <a:lnTo>
                    <a:pt x="333024" y="486427"/>
                  </a:lnTo>
                  <a:lnTo>
                    <a:pt x="339147" y="521730"/>
                  </a:lnTo>
                  <a:lnTo>
                    <a:pt x="345176" y="556270"/>
                  </a:lnTo>
                  <a:lnTo>
                    <a:pt x="351162" y="588159"/>
                  </a:lnTo>
                  <a:lnTo>
                    <a:pt x="364851" y="624522"/>
                  </a:lnTo>
                  <a:lnTo>
                    <a:pt x="371994" y="658887"/>
                  </a:lnTo>
                  <a:lnTo>
                    <a:pt x="380544" y="697935"/>
                  </a:lnTo>
                  <a:lnTo>
                    <a:pt x="383920" y="717351"/>
                  </a:lnTo>
                  <a:lnTo>
                    <a:pt x="385908" y="720493"/>
                  </a:lnTo>
                  <a:lnTo>
                    <a:pt x="391488" y="725538"/>
                  </a:lnTo>
                  <a:lnTo>
                    <a:pt x="383931" y="71785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49" name="SMARTInkShape-15463"/>
            <p:cNvSpPr/>
            <p:nvPr>
              <p:custDataLst>
                <p:tags r:id="rId29"/>
              </p:custDataLst>
            </p:nvPr>
          </p:nvSpPr>
          <p:spPr>
            <a:xfrm>
              <a:off x="6125766" y="5072063"/>
              <a:ext cx="258962" cy="26790"/>
            </a:xfrm>
            <a:custGeom>
              <a:avLst/>
              <a:gdLst/>
              <a:ahLst/>
              <a:cxnLst/>
              <a:rect l="0" t="0" r="0" b="0"/>
              <a:pathLst>
                <a:path w="258962" h="26790">
                  <a:moveTo>
                    <a:pt x="0" y="26789"/>
                  </a:moveTo>
                  <a:lnTo>
                    <a:pt x="0" y="26789"/>
                  </a:lnTo>
                  <a:lnTo>
                    <a:pt x="37924" y="22048"/>
                  </a:lnTo>
                  <a:lnTo>
                    <a:pt x="80468" y="19100"/>
                  </a:lnTo>
                  <a:lnTo>
                    <a:pt x="118210" y="13486"/>
                  </a:lnTo>
                  <a:lnTo>
                    <a:pt x="159269" y="10279"/>
                  </a:lnTo>
                  <a:lnTo>
                    <a:pt x="202854" y="9329"/>
                  </a:lnTo>
                  <a:lnTo>
                    <a:pt x="244791" y="2871"/>
                  </a:lnTo>
                  <a:lnTo>
                    <a:pt x="258961"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954" name="SMARTInkShape-Group5384"/>
          <p:cNvGrpSpPr/>
          <p:nvPr/>
        </p:nvGrpSpPr>
        <p:grpSpPr>
          <a:xfrm>
            <a:off x="7429536" y="3179678"/>
            <a:ext cx="875074" cy="838682"/>
            <a:chOff x="7429536" y="3179678"/>
            <a:chExt cx="875074" cy="838682"/>
          </a:xfrm>
        </p:grpSpPr>
        <p:sp>
          <p:nvSpPr>
            <p:cNvPr id="33951" name="SMARTInkShape-15464"/>
            <p:cNvSpPr/>
            <p:nvPr>
              <p:custDataLst>
                <p:tags r:id="rId24"/>
              </p:custDataLst>
            </p:nvPr>
          </p:nvSpPr>
          <p:spPr>
            <a:xfrm>
              <a:off x="7787545" y="3513650"/>
              <a:ext cx="517065" cy="400869"/>
            </a:xfrm>
            <a:custGeom>
              <a:avLst/>
              <a:gdLst/>
              <a:ahLst/>
              <a:cxnLst/>
              <a:rect l="0" t="0" r="0" b="0"/>
              <a:pathLst>
                <a:path w="517065" h="400869">
                  <a:moveTo>
                    <a:pt x="302752" y="76084"/>
                  </a:moveTo>
                  <a:lnTo>
                    <a:pt x="302752" y="76084"/>
                  </a:lnTo>
                  <a:lnTo>
                    <a:pt x="269189" y="35454"/>
                  </a:lnTo>
                  <a:lnTo>
                    <a:pt x="249812" y="17413"/>
                  </a:lnTo>
                  <a:lnTo>
                    <a:pt x="236559" y="10321"/>
                  </a:lnTo>
                  <a:lnTo>
                    <a:pt x="192480" y="0"/>
                  </a:lnTo>
                  <a:lnTo>
                    <a:pt x="156615" y="6081"/>
                  </a:lnTo>
                  <a:lnTo>
                    <a:pt x="116348" y="16836"/>
                  </a:lnTo>
                  <a:lnTo>
                    <a:pt x="100512" y="27924"/>
                  </a:lnTo>
                  <a:lnTo>
                    <a:pt x="61881" y="67868"/>
                  </a:lnTo>
                  <a:lnTo>
                    <a:pt x="35495" y="105660"/>
                  </a:lnTo>
                  <a:lnTo>
                    <a:pt x="19835" y="142064"/>
                  </a:lnTo>
                  <a:lnTo>
                    <a:pt x="8911" y="184269"/>
                  </a:lnTo>
                  <a:lnTo>
                    <a:pt x="2037" y="228194"/>
                  </a:lnTo>
                  <a:lnTo>
                    <a:pt x="0" y="269982"/>
                  </a:lnTo>
                  <a:lnTo>
                    <a:pt x="1508" y="295214"/>
                  </a:lnTo>
                  <a:lnTo>
                    <a:pt x="13514" y="330740"/>
                  </a:lnTo>
                  <a:lnTo>
                    <a:pt x="41139" y="374386"/>
                  </a:lnTo>
                  <a:lnTo>
                    <a:pt x="63511" y="389145"/>
                  </a:lnTo>
                  <a:lnTo>
                    <a:pt x="88991" y="399803"/>
                  </a:lnTo>
                  <a:lnTo>
                    <a:pt x="106544" y="400868"/>
                  </a:lnTo>
                  <a:lnTo>
                    <a:pt x="137326" y="393467"/>
                  </a:lnTo>
                  <a:lnTo>
                    <a:pt x="161133" y="375837"/>
                  </a:lnTo>
                  <a:lnTo>
                    <a:pt x="197622" y="331891"/>
                  </a:lnTo>
                  <a:lnTo>
                    <a:pt x="220339" y="298392"/>
                  </a:lnTo>
                  <a:lnTo>
                    <a:pt x="236992" y="263331"/>
                  </a:lnTo>
                  <a:lnTo>
                    <a:pt x="248210" y="225161"/>
                  </a:lnTo>
                  <a:lnTo>
                    <a:pt x="257817" y="185078"/>
                  </a:lnTo>
                  <a:lnTo>
                    <a:pt x="266949" y="148066"/>
                  </a:lnTo>
                  <a:lnTo>
                    <a:pt x="274183" y="109485"/>
                  </a:lnTo>
                  <a:lnTo>
                    <a:pt x="275916" y="81045"/>
                  </a:lnTo>
                  <a:lnTo>
                    <a:pt x="285671" y="120014"/>
                  </a:lnTo>
                  <a:lnTo>
                    <a:pt x="292211" y="161050"/>
                  </a:lnTo>
                  <a:lnTo>
                    <a:pt x="298085" y="195627"/>
                  </a:lnTo>
                  <a:lnTo>
                    <a:pt x="310851" y="231008"/>
                  </a:lnTo>
                  <a:lnTo>
                    <a:pt x="322459" y="266627"/>
                  </a:lnTo>
                  <a:lnTo>
                    <a:pt x="342400" y="307088"/>
                  </a:lnTo>
                  <a:lnTo>
                    <a:pt x="359589" y="332715"/>
                  </a:lnTo>
                  <a:lnTo>
                    <a:pt x="393850" y="359531"/>
                  </a:lnTo>
                  <a:lnTo>
                    <a:pt x="419371" y="372176"/>
                  </a:lnTo>
                  <a:lnTo>
                    <a:pt x="460799" y="378209"/>
                  </a:lnTo>
                  <a:lnTo>
                    <a:pt x="480151" y="379034"/>
                  </a:lnTo>
                  <a:lnTo>
                    <a:pt x="496028" y="374109"/>
                  </a:lnTo>
                  <a:lnTo>
                    <a:pt x="517064" y="36183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52" name="SMARTInkShape-15465"/>
            <p:cNvSpPr/>
            <p:nvPr>
              <p:custDataLst>
                <p:tags r:id="rId25"/>
              </p:custDataLst>
            </p:nvPr>
          </p:nvSpPr>
          <p:spPr>
            <a:xfrm>
              <a:off x="7536656" y="3661172"/>
              <a:ext cx="142876" cy="53579"/>
            </a:xfrm>
            <a:custGeom>
              <a:avLst/>
              <a:gdLst/>
              <a:ahLst/>
              <a:cxnLst/>
              <a:rect l="0" t="0" r="0" b="0"/>
              <a:pathLst>
                <a:path w="142876" h="53579">
                  <a:moveTo>
                    <a:pt x="0" y="53578"/>
                  </a:moveTo>
                  <a:lnTo>
                    <a:pt x="0" y="53578"/>
                  </a:lnTo>
                  <a:lnTo>
                    <a:pt x="37924" y="34616"/>
                  </a:lnTo>
                  <a:lnTo>
                    <a:pt x="80469" y="18084"/>
                  </a:lnTo>
                  <a:lnTo>
                    <a:pt x="118210" y="6901"/>
                  </a:lnTo>
                  <a:lnTo>
                    <a:pt x="142875"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53" name="SMARTInkShape-15466"/>
            <p:cNvSpPr/>
            <p:nvPr>
              <p:custDataLst>
                <p:tags r:id="rId26"/>
              </p:custDataLst>
            </p:nvPr>
          </p:nvSpPr>
          <p:spPr>
            <a:xfrm>
              <a:off x="7429536" y="3179678"/>
              <a:ext cx="301919" cy="838682"/>
            </a:xfrm>
            <a:custGeom>
              <a:avLst/>
              <a:gdLst/>
              <a:ahLst/>
              <a:cxnLst/>
              <a:rect l="0" t="0" r="0" b="0"/>
              <a:pathLst>
                <a:path w="301919" h="838682">
                  <a:moveTo>
                    <a:pt x="196417" y="70728"/>
                  </a:moveTo>
                  <a:lnTo>
                    <a:pt x="196417" y="70728"/>
                  </a:lnTo>
                  <a:lnTo>
                    <a:pt x="170878" y="111518"/>
                  </a:lnTo>
                  <a:lnTo>
                    <a:pt x="156879" y="147858"/>
                  </a:lnTo>
                  <a:lnTo>
                    <a:pt x="146447" y="183760"/>
                  </a:lnTo>
                  <a:lnTo>
                    <a:pt x="135089" y="226478"/>
                  </a:lnTo>
                  <a:lnTo>
                    <a:pt x="128743" y="249968"/>
                  </a:lnTo>
                  <a:lnTo>
                    <a:pt x="121535" y="276542"/>
                  </a:lnTo>
                  <a:lnTo>
                    <a:pt x="115738" y="301203"/>
                  </a:lnTo>
                  <a:lnTo>
                    <a:pt x="110880" y="324589"/>
                  </a:lnTo>
                  <a:lnTo>
                    <a:pt x="101846" y="368102"/>
                  </a:lnTo>
                  <a:lnTo>
                    <a:pt x="91216" y="407285"/>
                  </a:lnTo>
                  <a:lnTo>
                    <a:pt x="82523" y="444543"/>
                  </a:lnTo>
                  <a:lnTo>
                    <a:pt x="75352" y="481939"/>
                  </a:lnTo>
                  <a:lnTo>
                    <a:pt x="68857" y="521710"/>
                  </a:lnTo>
                  <a:lnTo>
                    <a:pt x="60018" y="559891"/>
                  </a:lnTo>
                  <a:lnTo>
                    <a:pt x="50467" y="596704"/>
                  </a:lnTo>
                  <a:lnTo>
                    <a:pt x="42915" y="632909"/>
                  </a:lnTo>
                  <a:lnTo>
                    <a:pt x="36252" y="666198"/>
                  </a:lnTo>
                  <a:lnTo>
                    <a:pt x="26922" y="710185"/>
                  </a:lnTo>
                  <a:lnTo>
                    <a:pt x="17874" y="748353"/>
                  </a:lnTo>
                  <a:lnTo>
                    <a:pt x="10667" y="792065"/>
                  </a:lnTo>
                  <a:lnTo>
                    <a:pt x="7036" y="805726"/>
                  </a:lnTo>
                  <a:lnTo>
                    <a:pt x="86" y="820560"/>
                  </a:lnTo>
                  <a:lnTo>
                    <a:pt x="0" y="816004"/>
                  </a:lnTo>
                  <a:lnTo>
                    <a:pt x="9060" y="773549"/>
                  </a:lnTo>
                  <a:lnTo>
                    <a:pt x="15779" y="740780"/>
                  </a:lnTo>
                  <a:lnTo>
                    <a:pt x="22068" y="699100"/>
                  </a:lnTo>
                  <a:lnTo>
                    <a:pt x="20371" y="666512"/>
                  </a:lnTo>
                  <a:lnTo>
                    <a:pt x="24248" y="632185"/>
                  </a:lnTo>
                  <a:lnTo>
                    <a:pt x="31592" y="596093"/>
                  </a:lnTo>
                  <a:lnTo>
                    <a:pt x="38165" y="556901"/>
                  </a:lnTo>
                  <a:lnTo>
                    <a:pt x="46267" y="516882"/>
                  </a:lnTo>
                  <a:lnTo>
                    <a:pt x="57622" y="463414"/>
                  </a:lnTo>
                  <a:lnTo>
                    <a:pt x="71144" y="400980"/>
                  </a:lnTo>
                  <a:lnTo>
                    <a:pt x="81152" y="353404"/>
                  </a:lnTo>
                  <a:lnTo>
                    <a:pt x="88816" y="315733"/>
                  </a:lnTo>
                  <a:lnTo>
                    <a:pt x="94918" y="284666"/>
                  </a:lnTo>
                  <a:lnTo>
                    <a:pt x="100969" y="258002"/>
                  </a:lnTo>
                  <a:lnTo>
                    <a:pt x="106988" y="234273"/>
                  </a:lnTo>
                  <a:lnTo>
                    <a:pt x="118968" y="193024"/>
                  </a:lnTo>
                  <a:lnTo>
                    <a:pt x="130906" y="158155"/>
                  </a:lnTo>
                  <a:lnTo>
                    <a:pt x="142827" y="126121"/>
                  </a:lnTo>
                  <a:lnTo>
                    <a:pt x="158049" y="82841"/>
                  </a:lnTo>
                  <a:lnTo>
                    <a:pt x="172081" y="42142"/>
                  </a:lnTo>
                  <a:lnTo>
                    <a:pt x="187419" y="11414"/>
                  </a:lnTo>
                  <a:lnTo>
                    <a:pt x="195890" y="0"/>
                  </a:lnTo>
                  <a:lnTo>
                    <a:pt x="201001" y="4241"/>
                  </a:lnTo>
                  <a:lnTo>
                    <a:pt x="203415" y="11744"/>
                  </a:lnTo>
                  <a:lnTo>
                    <a:pt x="211229" y="46571"/>
                  </a:lnTo>
                  <a:lnTo>
                    <a:pt x="213675" y="89695"/>
                  </a:lnTo>
                  <a:lnTo>
                    <a:pt x="214098" y="127280"/>
                  </a:lnTo>
                  <a:lnTo>
                    <a:pt x="214197" y="156386"/>
                  </a:lnTo>
                  <a:lnTo>
                    <a:pt x="214241" y="189166"/>
                  </a:lnTo>
                  <a:lnTo>
                    <a:pt x="214261" y="220932"/>
                  </a:lnTo>
                  <a:lnTo>
                    <a:pt x="215262" y="252579"/>
                  </a:lnTo>
                  <a:lnTo>
                    <a:pt x="219014" y="286488"/>
                  </a:lnTo>
                  <a:lnTo>
                    <a:pt x="221343" y="321403"/>
                  </a:lnTo>
                  <a:lnTo>
                    <a:pt x="223371" y="356764"/>
                  </a:lnTo>
                  <a:lnTo>
                    <a:pt x="227579" y="392324"/>
                  </a:lnTo>
                  <a:lnTo>
                    <a:pt x="230111" y="427972"/>
                  </a:lnTo>
                  <a:lnTo>
                    <a:pt x="232227" y="463659"/>
                  </a:lnTo>
                  <a:lnTo>
                    <a:pt x="236476" y="499364"/>
                  </a:lnTo>
                  <a:lnTo>
                    <a:pt x="241672" y="532431"/>
                  </a:lnTo>
                  <a:lnTo>
                    <a:pt x="247288" y="563664"/>
                  </a:lnTo>
                  <a:lnTo>
                    <a:pt x="253091" y="594082"/>
                  </a:lnTo>
                  <a:lnTo>
                    <a:pt x="258978" y="624137"/>
                  </a:lnTo>
                  <a:lnTo>
                    <a:pt x="267870" y="666303"/>
                  </a:lnTo>
                  <a:lnTo>
                    <a:pt x="276789" y="703932"/>
                  </a:lnTo>
                  <a:lnTo>
                    <a:pt x="283070" y="740216"/>
                  </a:lnTo>
                  <a:lnTo>
                    <a:pt x="289932" y="783293"/>
                  </a:lnTo>
                  <a:lnTo>
                    <a:pt x="301918" y="821353"/>
                  </a:lnTo>
                  <a:lnTo>
                    <a:pt x="301477" y="825145"/>
                  </a:lnTo>
                  <a:lnTo>
                    <a:pt x="294644" y="83868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959" name="SMARTInkShape-Group5385"/>
          <p:cNvGrpSpPr/>
          <p:nvPr/>
        </p:nvGrpSpPr>
        <p:grpSpPr>
          <a:xfrm>
            <a:off x="5956515" y="3296176"/>
            <a:ext cx="821119" cy="855268"/>
            <a:chOff x="5956515" y="3296176"/>
            <a:chExt cx="821119" cy="855268"/>
          </a:xfrm>
        </p:grpSpPr>
        <p:sp>
          <p:nvSpPr>
            <p:cNvPr id="33955" name="SMARTInkShape-15467"/>
            <p:cNvSpPr/>
            <p:nvPr>
              <p:custDataLst>
                <p:tags r:id="rId20"/>
              </p:custDataLst>
            </p:nvPr>
          </p:nvSpPr>
          <p:spPr>
            <a:xfrm>
              <a:off x="5956515" y="3348961"/>
              <a:ext cx="311850" cy="784096"/>
            </a:xfrm>
            <a:custGeom>
              <a:avLst/>
              <a:gdLst/>
              <a:ahLst/>
              <a:cxnLst/>
              <a:rect l="0" t="0" r="0" b="0"/>
              <a:pathLst>
                <a:path w="311850" h="784096">
                  <a:moveTo>
                    <a:pt x="124602" y="53250"/>
                  </a:moveTo>
                  <a:lnTo>
                    <a:pt x="124602" y="53250"/>
                  </a:lnTo>
                  <a:lnTo>
                    <a:pt x="115121" y="95914"/>
                  </a:lnTo>
                  <a:lnTo>
                    <a:pt x="110467" y="127443"/>
                  </a:lnTo>
                  <a:lnTo>
                    <a:pt x="105200" y="170152"/>
                  </a:lnTo>
                  <a:lnTo>
                    <a:pt x="100104" y="200456"/>
                  </a:lnTo>
                  <a:lnTo>
                    <a:pt x="94532" y="233768"/>
                  </a:lnTo>
                  <a:lnTo>
                    <a:pt x="88748" y="265772"/>
                  </a:lnTo>
                  <a:lnTo>
                    <a:pt x="82871" y="297525"/>
                  </a:lnTo>
                  <a:lnTo>
                    <a:pt x="76950" y="331480"/>
                  </a:lnTo>
                  <a:lnTo>
                    <a:pt x="71012" y="363770"/>
                  </a:lnTo>
                  <a:lnTo>
                    <a:pt x="65066" y="395649"/>
                  </a:lnTo>
                  <a:lnTo>
                    <a:pt x="59115" y="429662"/>
                  </a:lnTo>
                  <a:lnTo>
                    <a:pt x="53164" y="464622"/>
                  </a:lnTo>
                  <a:lnTo>
                    <a:pt x="47211" y="499012"/>
                  </a:lnTo>
                  <a:lnTo>
                    <a:pt x="41258" y="530832"/>
                  </a:lnTo>
                  <a:lnTo>
                    <a:pt x="35305" y="564157"/>
                  </a:lnTo>
                  <a:lnTo>
                    <a:pt x="29352" y="596828"/>
                  </a:lnTo>
                  <a:lnTo>
                    <a:pt x="20423" y="637533"/>
                  </a:lnTo>
                  <a:lnTo>
                    <a:pt x="12485" y="673737"/>
                  </a:lnTo>
                  <a:lnTo>
                    <a:pt x="6654" y="713140"/>
                  </a:lnTo>
                  <a:lnTo>
                    <a:pt x="0" y="754592"/>
                  </a:lnTo>
                  <a:lnTo>
                    <a:pt x="4450" y="743258"/>
                  </a:lnTo>
                  <a:lnTo>
                    <a:pt x="10627" y="701614"/>
                  </a:lnTo>
                  <a:lnTo>
                    <a:pt x="18071" y="665714"/>
                  </a:lnTo>
                  <a:lnTo>
                    <a:pt x="21693" y="637995"/>
                  </a:lnTo>
                  <a:lnTo>
                    <a:pt x="20138" y="593507"/>
                  </a:lnTo>
                  <a:lnTo>
                    <a:pt x="22942" y="560262"/>
                  </a:lnTo>
                  <a:lnTo>
                    <a:pt x="24849" y="525644"/>
                  </a:lnTo>
                  <a:lnTo>
                    <a:pt x="26690" y="489421"/>
                  </a:lnTo>
                  <a:lnTo>
                    <a:pt x="30814" y="450171"/>
                  </a:lnTo>
                  <a:lnTo>
                    <a:pt x="33309" y="409576"/>
                  </a:lnTo>
                  <a:lnTo>
                    <a:pt x="35411" y="368383"/>
                  </a:lnTo>
                  <a:lnTo>
                    <a:pt x="39652" y="326924"/>
                  </a:lnTo>
                  <a:lnTo>
                    <a:pt x="42198" y="287992"/>
                  </a:lnTo>
                  <a:lnTo>
                    <a:pt x="43330" y="251837"/>
                  </a:lnTo>
                  <a:lnTo>
                    <a:pt x="43833" y="219232"/>
                  </a:lnTo>
                  <a:lnTo>
                    <a:pt x="46702" y="185559"/>
                  </a:lnTo>
                  <a:lnTo>
                    <a:pt x="50292" y="152733"/>
                  </a:lnTo>
                  <a:lnTo>
                    <a:pt x="53306" y="111941"/>
                  </a:lnTo>
                  <a:lnTo>
                    <a:pt x="60042" y="75711"/>
                  </a:lnTo>
                  <a:lnTo>
                    <a:pt x="69382" y="31807"/>
                  </a:lnTo>
                  <a:lnTo>
                    <a:pt x="79832" y="0"/>
                  </a:lnTo>
                  <a:lnTo>
                    <a:pt x="84658" y="4510"/>
                  </a:lnTo>
                  <a:lnTo>
                    <a:pt x="95178" y="23043"/>
                  </a:lnTo>
                  <a:lnTo>
                    <a:pt x="114505" y="67646"/>
                  </a:lnTo>
                  <a:lnTo>
                    <a:pt x="126351" y="101612"/>
                  </a:lnTo>
                  <a:lnTo>
                    <a:pt x="140885" y="141553"/>
                  </a:lnTo>
                  <a:lnTo>
                    <a:pt x="157759" y="184806"/>
                  </a:lnTo>
                  <a:lnTo>
                    <a:pt x="166789" y="216891"/>
                  </a:lnTo>
                  <a:lnTo>
                    <a:pt x="175102" y="250995"/>
                  </a:lnTo>
                  <a:lnTo>
                    <a:pt x="185411" y="285996"/>
                  </a:lnTo>
                  <a:lnTo>
                    <a:pt x="193962" y="321396"/>
                  </a:lnTo>
                  <a:lnTo>
                    <a:pt x="202061" y="356972"/>
                  </a:lnTo>
                  <a:lnTo>
                    <a:pt x="212276" y="392628"/>
                  </a:lnTo>
                  <a:lnTo>
                    <a:pt x="223430" y="428319"/>
                  </a:lnTo>
                  <a:lnTo>
                    <a:pt x="234010" y="464026"/>
                  </a:lnTo>
                  <a:lnTo>
                    <a:pt x="242019" y="499739"/>
                  </a:lnTo>
                  <a:lnTo>
                    <a:pt x="251532" y="532809"/>
                  </a:lnTo>
                  <a:lnTo>
                    <a:pt x="262375" y="564044"/>
                  </a:lnTo>
                  <a:lnTo>
                    <a:pt x="273808" y="594462"/>
                  </a:lnTo>
                  <a:lnTo>
                    <a:pt x="282859" y="624518"/>
                  </a:lnTo>
                  <a:lnTo>
                    <a:pt x="291181" y="657389"/>
                  </a:lnTo>
                  <a:lnTo>
                    <a:pt x="301494" y="698456"/>
                  </a:lnTo>
                  <a:lnTo>
                    <a:pt x="308976" y="742500"/>
                  </a:lnTo>
                  <a:lnTo>
                    <a:pt x="311849" y="780796"/>
                  </a:lnTo>
                  <a:lnTo>
                    <a:pt x="310949" y="782359"/>
                  </a:lnTo>
                  <a:lnTo>
                    <a:pt x="309357" y="783400"/>
                  </a:lnTo>
                  <a:lnTo>
                    <a:pt x="307303" y="784095"/>
                  </a:lnTo>
                  <a:lnTo>
                    <a:pt x="304942" y="783566"/>
                  </a:lnTo>
                  <a:lnTo>
                    <a:pt x="299672" y="780332"/>
                  </a:lnTo>
                  <a:lnTo>
                    <a:pt x="276407" y="75869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56" name="SMARTInkShape-15468"/>
            <p:cNvSpPr/>
            <p:nvPr>
              <p:custDataLst>
                <p:tags r:id="rId21"/>
              </p:custDataLst>
            </p:nvPr>
          </p:nvSpPr>
          <p:spPr>
            <a:xfrm>
              <a:off x="6352817" y="3296176"/>
              <a:ext cx="424392" cy="855268"/>
            </a:xfrm>
            <a:custGeom>
              <a:avLst/>
              <a:gdLst/>
              <a:ahLst/>
              <a:cxnLst/>
              <a:rect l="0" t="0" r="0" b="0"/>
              <a:pathLst>
                <a:path w="424392" h="855268">
                  <a:moveTo>
                    <a:pt x="165855" y="7808"/>
                  </a:moveTo>
                  <a:lnTo>
                    <a:pt x="165855" y="7808"/>
                  </a:lnTo>
                  <a:lnTo>
                    <a:pt x="134179" y="36324"/>
                  </a:lnTo>
                  <a:lnTo>
                    <a:pt x="118215" y="69725"/>
                  </a:lnTo>
                  <a:lnTo>
                    <a:pt x="107201" y="111592"/>
                  </a:lnTo>
                  <a:lnTo>
                    <a:pt x="100760" y="144224"/>
                  </a:lnTo>
                  <a:lnTo>
                    <a:pt x="94591" y="181216"/>
                  </a:lnTo>
                  <a:lnTo>
                    <a:pt x="88541" y="220808"/>
                  </a:lnTo>
                  <a:lnTo>
                    <a:pt x="82545" y="261556"/>
                  </a:lnTo>
                  <a:lnTo>
                    <a:pt x="76573" y="305462"/>
                  </a:lnTo>
                  <a:lnTo>
                    <a:pt x="73592" y="328283"/>
                  </a:lnTo>
                  <a:lnTo>
                    <a:pt x="69620" y="352427"/>
                  </a:lnTo>
                  <a:lnTo>
                    <a:pt x="64987" y="377452"/>
                  </a:lnTo>
                  <a:lnTo>
                    <a:pt x="59914" y="403066"/>
                  </a:lnTo>
                  <a:lnTo>
                    <a:pt x="55540" y="427087"/>
                  </a:lnTo>
                  <a:lnTo>
                    <a:pt x="51632" y="450046"/>
                  </a:lnTo>
                  <a:lnTo>
                    <a:pt x="48035" y="472297"/>
                  </a:lnTo>
                  <a:lnTo>
                    <a:pt x="44644" y="495069"/>
                  </a:lnTo>
                  <a:lnTo>
                    <a:pt x="41392" y="518188"/>
                  </a:lnTo>
                  <a:lnTo>
                    <a:pt x="38231" y="541538"/>
                  </a:lnTo>
                  <a:lnTo>
                    <a:pt x="34719" y="583358"/>
                  </a:lnTo>
                  <a:lnTo>
                    <a:pt x="32166" y="622780"/>
                  </a:lnTo>
                  <a:lnTo>
                    <a:pt x="27725" y="663452"/>
                  </a:lnTo>
                  <a:lnTo>
                    <a:pt x="22443" y="699388"/>
                  </a:lnTo>
                  <a:lnTo>
                    <a:pt x="17780" y="731896"/>
                  </a:lnTo>
                  <a:lnTo>
                    <a:pt x="14163" y="776104"/>
                  </a:lnTo>
                  <a:lnTo>
                    <a:pt x="7201" y="818714"/>
                  </a:lnTo>
                  <a:lnTo>
                    <a:pt x="5242" y="853220"/>
                  </a:lnTo>
                  <a:lnTo>
                    <a:pt x="4210" y="854190"/>
                  </a:lnTo>
                  <a:lnTo>
                    <a:pt x="416" y="855267"/>
                  </a:lnTo>
                  <a:lnTo>
                    <a:pt x="0" y="853570"/>
                  </a:lnTo>
                  <a:lnTo>
                    <a:pt x="4540" y="810366"/>
                  </a:lnTo>
                  <a:lnTo>
                    <a:pt x="4948" y="769698"/>
                  </a:lnTo>
                  <a:lnTo>
                    <a:pt x="5045" y="737348"/>
                  </a:lnTo>
                  <a:lnTo>
                    <a:pt x="7732" y="703126"/>
                  </a:lnTo>
                  <a:lnTo>
                    <a:pt x="12235" y="667081"/>
                  </a:lnTo>
                  <a:lnTo>
                    <a:pt x="17542" y="627909"/>
                  </a:lnTo>
                  <a:lnTo>
                    <a:pt x="23209" y="587349"/>
                  </a:lnTo>
                  <a:lnTo>
                    <a:pt x="29035" y="545179"/>
                  </a:lnTo>
                  <a:lnTo>
                    <a:pt x="31978" y="522821"/>
                  </a:lnTo>
                  <a:lnTo>
                    <a:pt x="34931" y="499978"/>
                  </a:lnTo>
                  <a:lnTo>
                    <a:pt x="38885" y="476812"/>
                  </a:lnTo>
                  <a:lnTo>
                    <a:pt x="43505" y="453431"/>
                  </a:lnTo>
                  <a:lnTo>
                    <a:pt x="48570" y="429905"/>
                  </a:lnTo>
                  <a:lnTo>
                    <a:pt x="52938" y="406284"/>
                  </a:lnTo>
                  <a:lnTo>
                    <a:pt x="56842" y="382599"/>
                  </a:lnTo>
                  <a:lnTo>
                    <a:pt x="60438" y="358872"/>
                  </a:lnTo>
                  <a:lnTo>
                    <a:pt x="67797" y="324202"/>
                  </a:lnTo>
                  <a:lnTo>
                    <a:pt x="77661" y="282238"/>
                  </a:lnTo>
                  <a:lnTo>
                    <a:pt x="89200" y="235410"/>
                  </a:lnTo>
                  <a:lnTo>
                    <a:pt x="99869" y="199230"/>
                  </a:lnTo>
                  <a:lnTo>
                    <a:pt x="109958" y="170149"/>
                  </a:lnTo>
                  <a:lnTo>
                    <a:pt x="127121" y="125600"/>
                  </a:lnTo>
                  <a:lnTo>
                    <a:pt x="138057" y="92572"/>
                  </a:lnTo>
                  <a:lnTo>
                    <a:pt x="149791" y="56405"/>
                  </a:lnTo>
                  <a:lnTo>
                    <a:pt x="165699" y="18042"/>
                  </a:lnTo>
                  <a:lnTo>
                    <a:pt x="171739" y="7396"/>
                  </a:lnTo>
                  <a:lnTo>
                    <a:pt x="177730" y="2664"/>
                  </a:lnTo>
                  <a:lnTo>
                    <a:pt x="186682" y="0"/>
                  </a:lnTo>
                  <a:lnTo>
                    <a:pt x="189661" y="619"/>
                  </a:lnTo>
                  <a:lnTo>
                    <a:pt x="198596" y="6229"/>
                  </a:lnTo>
                  <a:lnTo>
                    <a:pt x="208519" y="16160"/>
                  </a:lnTo>
                  <a:lnTo>
                    <a:pt x="222593" y="38064"/>
                  </a:lnTo>
                  <a:lnTo>
                    <a:pt x="236740" y="80519"/>
                  </a:lnTo>
                  <a:lnTo>
                    <a:pt x="246059" y="120633"/>
                  </a:lnTo>
                  <a:lnTo>
                    <a:pt x="254353" y="164337"/>
                  </a:lnTo>
                  <a:lnTo>
                    <a:pt x="259758" y="184533"/>
                  </a:lnTo>
                  <a:lnTo>
                    <a:pt x="268144" y="214921"/>
                  </a:lnTo>
                  <a:lnTo>
                    <a:pt x="278696" y="253040"/>
                  </a:lnTo>
                  <a:lnTo>
                    <a:pt x="287715" y="285398"/>
                  </a:lnTo>
                  <a:lnTo>
                    <a:pt x="295712" y="313914"/>
                  </a:lnTo>
                  <a:lnTo>
                    <a:pt x="303028" y="339871"/>
                  </a:lnTo>
                  <a:lnTo>
                    <a:pt x="309889" y="364121"/>
                  </a:lnTo>
                  <a:lnTo>
                    <a:pt x="316449" y="387233"/>
                  </a:lnTo>
                  <a:lnTo>
                    <a:pt x="329028" y="431434"/>
                  </a:lnTo>
                  <a:lnTo>
                    <a:pt x="341233" y="474230"/>
                  </a:lnTo>
                  <a:lnTo>
                    <a:pt x="350627" y="516401"/>
                  </a:lnTo>
                  <a:lnTo>
                    <a:pt x="359100" y="557302"/>
                  </a:lnTo>
                  <a:lnTo>
                    <a:pt x="369481" y="595325"/>
                  </a:lnTo>
                  <a:lnTo>
                    <a:pt x="378064" y="632067"/>
                  </a:lnTo>
                  <a:lnTo>
                    <a:pt x="386178" y="667249"/>
                  </a:lnTo>
                  <a:lnTo>
                    <a:pt x="396398" y="699422"/>
                  </a:lnTo>
                  <a:lnTo>
                    <a:pt x="408569" y="740685"/>
                  </a:lnTo>
                  <a:lnTo>
                    <a:pt x="413718" y="778046"/>
                  </a:lnTo>
                  <a:lnTo>
                    <a:pt x="423385" y="820516"/>
                  </a:lnTo>
                  <a:lnTo>
                    <a:pt x="424391" y="831466"/>
                  </a:lnTo>
                  <a:lnTo>
                    <a:pt x="423541" y="832741"/>
                  </a:lnTo>
                  <a:lnTo>
                    <a:pt x="421982" y="832600"/>
                  </a:lnTo>
                  <a:lnTo>
                    <a:pt x="398027" y="82041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57" name="SMARTInkShape-15469"/>
            <p:cNvSpPr/>
            <p:nvPr>
              <p:custDataLst>
                <p:tags r:id="rId22"/>
              </p:custDataLst>
            </p:nvPr>
          </p:nvSpPr>
          <p:spPr>
            <a:xfrm>
              <a:off x="6429375" y="3741539"/>
              <a:ext cx="348259" cy="53579"/>
            </a:xfrm>
            <a:custGeom>
              <a:avLst/>
              <a:gdLst/>
              <a:ahLst/>
              <a:cxnLst/>
              <a:rect l="0" t="0" r="0" b="0"/>
              <a:pathLst>
                <a:path w="348259" h="53579">
                  <a:moveTo>
                    <a:pt x="0" y="53578"/>
                  </a:moveTo>
                  <a:lnTo>
                    <a:pt x="0" y="53578"/>
                  </a:lnTo>
                  <a:lnTo>
                    <a:pt x="37924" y="44097"/>
                  </a:lnTo>
                  <a:lnTo>
                    <a:pt x="80469" y="33461"/>
                  </a:lnTo>
                  <a:lnTo>
                    <a:pt x="118211" y="24025"/>
                  </a:lnTo>
                  <a:lnTo>
                    <a:pt x="159269" y="14946"/>
                  </a:lnTo>
                  <a:lnTo>
                    <a:pt x="202854" y="10712"/>
                  </a:lnTo>
                  <a:lnTo>
                    <a:pt x="242447" y="4718"/>
                  </a:lnTo>
                  <a:lnTo>
                    <a:pt x="284054" y="1398"/>
                  </a:lnTo>
                  <a:lnTo>
                    <a:pt x="323061" y="414"/>
                  </a:lnTo>
                  <a:lnTo>
                    <a:pt x="348258"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58" name="SMARTInkShape-15470"/>
            <p:cNvSpPr/>
            <p:nvPr>
              <p:custDataLst>
                <p:tags r:id="rId23"/>
              </p:custDataLst>
            </p:nvPr>
          </p:nvSpPr>
          <p:spPr>
            <a:xfrm>
              <a:off x="6036470" y="3795117"/>
              <a:ext cx="142876" cy="17861"/>
            </a:xfrm>
            <a:custGeom>
              <a:avLst/>
              <a:gdLst/>
              <a:ahLst/>
              <a:cxnLst/>
              <a:rect l="0" t="0" r="0" b="0"/>
              <a:pathLst>
                <a:path w="142876" h="17861">
                  <a:moveTo>
                    <a:pt x="0" y="17860"/>
                  </a:moveTo>
                  <a:lnTo>
                    <a:pt x="0" y="17860"/>
                  </a:lnTo>
                  <a:lnTo>
                    <a:pt x="33182" y="17860"/>
                  </a:lnTo>
                  <a:lnTo>
                    <a:pt x="68040" y="17860"/>
                  </a:lnTo>
                  <a:lnTo>
                    <a:pt x="106484" y="10731"/>
                  </a:lnTo>
                  <a:lnTo>
                    <a:pt x="142875"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960" name="SMARTInkShape-15471"/>
          <p:cNvSpPr/>
          <p:nvPr>
            <p:custDataLst>
              <p:tags r:id="rId1"/>
            </p:custDataLst>
          </p:nvPr>
        </p:nvSpPr>
        <p:spPr>
          <a:xfrm>
            <a:off x="4979518" y="4965931"/>
            <a:ext cx="485453" cy="570475"/>
          </a:xfrm>
          <a:custGeom>
            <a:avLst/>
            <a:gdLst/>
            <a:ahLst/>
            <a:cxnLst/>
            <a:rect l="0" t="0" r="0" b="0"/>
            <a:pathLst>
              <a:path w="485453" h="570475">
                <a:moveTo>
                  <a:pt x="351505" y="106132"/>
                </a:moveTo>
                <a:lnTo>
                  <a:pt x="351505" y="106132"/>
                </a:lnTo>
                <a:lnTo>
                  <a:pt x="312700" y="73463"/>
                </a:lnTo>
                <a:lnTo>
                  <a:pt x="270536" y="38464"/>
                </a:lnTo>
                <a:lnTo>
                  <a:pt x="226410" y="10655"/>
                </a:lnTo>
                <a:lnTo>
                  <a:pt x="207603" y="4166"/>
                </a:lnTo>
                <a:lnTo>
                  <a:pt x="163191" y="0"/>
                </a:lnTo>
                <a:lnTo>
                  <a:pt x="140810" y="1415"/>
                </a:lnTo>
                <a:lnTo>
                  <a:pt x="110484" y="14360"/>
                </a:lnTo>
                <a:lnTo>
                  <a:pt x="77795" y="37599"/>
                </a:lnTo>
                <a:lnTo>
                  <a:pt x="39581" y="80504"/>
                </a:lnTo>
                <a:lnTo>
                  <a:pt x="23364" y="105656"/>
                </a:lnTo>
                <a:lnTo>
                  <a:pt x="12850" y="136678"/>
                </a:lnTo>
                <a:lnTo>
                  <a:pt x="4870" y="167663"/>
                </a:lnTo>
                <a:lnTo>
                  <a:pt x="0" y="198963"/>
                </a:lnTo>
                <a:lnTo>
                  <a:pt x="1142" y="232718"/>
                </a:lnTo>
                <a:lnTo>
                  <a:pt x="2312" y="264918"/>
                </a:lnTo>
                <a:lnTo>
                  <a:pt x="3824" y="295766"/>
                </a:lnTo>
                <a:lnTo>
                  <a:pt x="12239" y="340031"/>
                </a:lnTo>
                <a:lnTo>
                  <a:pt x="31708" y="378723"/>
                </a:lnTo>
                <a:lnTo>
                  <a:pt x="52469" y="413338"/>
                </a:lnTo>
                <a:lnTo>
                  <a:pt x="95964" y="450319"/>
                </a:lnTo>
                <a:lnTo>
                  <a:pt x="114570" y="457541"/>
                </a:lnTo>
                <a:lnTo>
                  <a:pt x="135076" y="459760"/>
                </a:lnTo>
                <a:lnTo>
                  <a:pt x="172494" y="453098"/>
                </a:lnTo>
                <a:lnTo>
                  <a:pt x="190585" y="445877"/>
                </a:lnTo>
                <a:lnTo>
                  <a:pt x="216513" y="425078"/>
                </a:lnTo>
                <a:lnTo>
                  <a:pt x="230655" y="408620"/>
                </a:lnTo>
                <a:lnTo>
                  <a:pt x="240180" y="384189"/>
                </a:lnTo>
                <a:lnTo>
                  <a:pt x="251492" y="349050"/>
                </a:lnTo>
                <a:lnTo>
                  <a:pt x="263994" y="306774"/>
                </a:lnTo>
                <a:lnTo>
                  <a:pt x="273321" y="273627"/>
                </a:lnTo>
                <a:lnTo>
                  <a:pt x="280531" y="246568"/>
                </a:lnTo>
                <a:lnTo>
                  <a:pt x="290194" y="203274"/>
                </a:lnTo>
                <a:lnTo>
                  <a:pt x="294491" y="167496"/>
                </a:lnTo>
                <a:lnTo>
                  <a:pt x="292168" y="124203"/>
                </a:lnTo>
                <a:lnTo>
                  <a:pt x="282348" y="83976"/>
                </a:lnTo>
                <a:lnTo>
                  <a:pt x="281588" y="79455"/>
                </a:lnTo>
                <a:lnTo>
                  <a:pt x="280089" y="76441"/>
                </a:lnTo>
                <a:lnTo>
                  <a:pt x="278098" y="74431"/>
                </a:lnTo>
                <a:lnTo>
                  <a:pt x="275778" y="73092"/>
                </a:lnTo>
                <a:lnTo>
                  <a:pt x="274231" y="71207"/>
                </a:lnTo>
                <a:lnTo>
                  <a:pt x="272054" y="65798"/>
                </a:lnTo>
                <a:lnTo>
                  <a:pt x="271749" y="66344"/>
                </a:lnTo>
                <a:lnTo>
                  <a:pt x="271546" y="67700"/>
                </a:lnTo>
                <a:lnTo>
                  <a:pt x="278260" y="94775"/>
                </a:lnTo>
                <a:lnTo>
                  <a:pt x="282178" y="131209"/>
                </a:lnTo>
                <a:lnTo>
                  <a:pt x="287951" y="162918"/>
                </a:lnTo>
                <a:lnTo>
                  <a:pt x="297131" y="196855"/>
                </a:lnTo>
                <a:lnTo>
                  <a:pt x="307826" y="229135"/>
                </a:lnTo>
                <a:lnTo>
                  <a:pt x="322358" y="272553"/>
                </a:lnTo>
                <a:lnTo>
                  <a:pt x="338240" y="313199"/>
                </a:lnTo>
                <a:lnTo>
                  <a:pt x="356504" y="356662"/>
                </a:lnTo>
                <a:lnTo>
                  <a:pt x="367618" y="385158"/>
                </a:lnTo>
                <a:lnTo>
                  <a:pt x="394203" y="423513"/>
                </a:lnTo>
                <a:lnTo>
                  <a:pt x="416522" y="460013"/>
                </a:lnTo>
                <a:lnTo>
                  <a:pt x="440553" y="495964"/>
                </a:lnTo>
                <a:lnTo>
                  <a:pt x="460682" y="530758"/>
                </a:lnTo>
                <a:lnTo>
                  <a:pt x="485452" y="57047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963" name="SMARTInkShape-Group5387"/>
          <p:cNvGrpSpPr/>
          <p:nvPr/>
        </p:nvGrpSpPr>
        <p:grpSpPr>
          <a:xfrm>
            <a:off x="4786436" y="3509367"/>
            <a:ext cx="508417" cy="874354"/>
            <a:chOff x="4786436" y="3509367"/>
            <a:chExt cx="508417" cy="874354"/>
          </a:xfrm>
        </p:grpSpPr>
        <p:sp>
          <p:nvSpPr>
            <p:cNvPr id="33961" name="SMARTInkShape-15472"/>
            <p:cNvSpPr/>
            <p:nvPr>
              <p:custDataLst>
                <p:tags r:id="rId18"/>
              </p:custDataLst>
            </p:nvPr>
          </p:nvSpPr>
          <p:spPr>
            <a:xfrm>
              <a:off x="4848820" y="4054078"/>
              <a:ext cx="330401" cy="35720"/>
            </a:xfrm>
            <a:custGeom>
              <a:avLst/>
              <a:gdLst/>
              <a:ahLst/>
              <a:cxnLst/>
              <a:rect l="0" t="0" r="0" b="0"/>
              <a:pathLst>
                <a:path w="330401" h="35720">
                  <a:moveTo>
                    <a:pt x="0" y="0"/>
                  </a:moveTo>
                  <a:lnTo>
                    <a:pt x="0" y="0"/>
                  </a:lnTo>
                  <a:lnTo>
                    <a:pt x="33183" y="14221"/>
                  </a:lnTo>
                  <a:lnTo>
                    <a:pt x="77521" y="23065"/>
                  </a:lnTo>
                  <a:lnTo>
                    <a:pt x="122078" y="25686"/>
                  </a:lnTo>
                  <a:lnTo>
                    <a:pt x="166699" y="26462"/>
                  </a:lnTo>
                  <a:lnTo>
                    <a:pt x="211340" y="26692"/>
                  </a:lnTo>
                  <a:lnTo>
                    <a:pt x="255986" y="26761"/>
                  </a:lnTo>
                  <a:lnTo>
                    <a:pt x="300634" y="31521"/>
                  </a:lnTo>
                  <a:lnTo>
                    <a:pt x="330400" y="3571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62" name="SMARTInkShape-15473"/>
            <p:cNvSpPr/>
            <p:nvPr>
              <p:custDataLst>
                <p:tags r:id="rId19"/>
              </p:custDataLst>
            </p:nvPr>
          </p:nvSpPr>
          <p:spPr>
            <a:xfrm>
              <a:off x="4786436" y="3509367"/>
              <a:ext cx="508417" cy="874354"/>
            </a:xfrm>
            <a:custGeom>
              <a:avLst/>
              <a:gdLst/>
              <a:ahLst/>
              <a:cxnLst/>
              <a:rect l="0" t="0" r="0" b="0"/>
              <a:pathLst>
                <a:path w="508417" h="874354">
                  <a:moveTo>
                    <a:pt x="249909" y="0"/>
                  </a:moveTo>
                  <a:lnTo>
                    <a:pt x="249909" y="0"/>
                  </a:lnTo>
                  <a:lnTo>
                    <a:pt x="217239" y="22379"/>
                  </a:lnTo>
                  <a:lnTo>
                    <a:pt x="201984" y="42027"/>
                  </a:lnTo>
                  <a:lnTo>
                    <a:pt x="186981" y="84882"/>
                  </a:lnTo>
                  <a:lnTo>
                    <a:pt x="176961" y="118093"/>
                  </a:lnTo>
                  <a:lnTo>
                    <a:pt x="164901" y="153689"/>
                  </a:lnTo>
                  <a:lnTo>
                    <a:pt x="149619" y="192660"/>
                  </a:lnTo>
                  <a:lnTo>
                    <a:pt x="135551" y="233132"/>
                  </a:lnTo>
                  <a:lnTo>
                    <a:pt x="122684" y="275263"/>
                  </a:lnTo>
                  <a:lnTo>
                    <a:pt x="116475" y="297610"/>
                  </a:lnTo>
                  <a:lnTo>
                    <a:pt x="110351" y="320446"/>
                  </a:lnTo>
                  <a:lnTo>
                    <a:pt x="104284" y="344599"/>
                  </a:lnTo>
                  <a:lnTo>
                    <a:pt x="98255" y="369632"/>
                  </a:lnTo>
                  <a:lnTo>
                    <a:pt x="92251" y="395249"/>
                  </a:lnTo>
                  <a:lnTo>
                    <a:pt x="87256" y="421257"/>
                  </a:lnTo>
                  <a:lnTo>
                    <a:pt x="82935" y="447526"/>
                  </a:lnTo>
                  <a:lnTo>
                    <a:pt x="79061" y="473967"/>
                  </a:lnTo>
                  <a:lnTo>
                    <a:pt x="74494" y="498541"/>
                  </a:lnTo>
                  <a:lnTo>
                    <a:pt x="69465" y="521868"/>
                  </a:lnTo>
                  <a:lnTo>
                    <a:pt x="64128" y="544365"/>
                  </a:lnTo>
                  <a:lnTo>
                    <a:pt x="59578" y="567301"/>
                  </a:lnTo>
                  <a:lnTo>
                    <a:pt x="55553" y="590529"/>
                  </a:lnTo>
                  <a:lnTo>
                    <a:pt x="51877" y="613952"/>
                  </a:lnTo>
                  <a:lnTo>
                    <a:pt x="42501" y="658498"/>
                  </a:lnTo>
                  <a:lnTo>
                    <a:pt x="32711" y="700455"/>
                  </a:lnTo>
                  <a:lnTo>
                    <a:pt x="25053" y="738946"/>
                  </a:lnTo>
                  <a:lnTo>
                    <a:pt x="18342" y="773251"/>
                  </a:lnTo>
                  <a:lnTo>
                    <a:pt x="11632" y="815164"/>
                  </a:lnTo>
                  <a:lnTo>
                    <a:pt x="3041" y="857220"/>
                  </a:lnTo>
                  <a:lnTo>
                    <a:pt x="0" y="874353"/>
                  </a:lnTo>
                  <a:lnTo>
                    <a:pt x="4654" y="865405"/>
                  </a:lnTo>
                  <a:lnTo>
                    <a:pt x="10905" y="823891"/>
                  </a:lnTo>
                  <a:lnTo>
                    <a:pt x="18358" y="781220"/>
                  </a:lnTo>
                  <a:lnTo>
                    <a:pt x="23965" y="748053"/>
                  </a:lnTo>
                  <a:lnTo>
                    <a:pt x="29765" y="713467"/>
                  </a:lnTo>
                  <a:lnTo>
                    <a:pt x="35650" y="675607"/>
                  </a:lnTo>
                  <a:lnTo>
                    <a:pt x="42565" y="634637"/>
                  </a:lnTo>
                  <a:lnTo>
                    <a:pt x="47187" y="612599"/>
                  </a:lnTo>
                  <a:lnTo>
                    <a:pt x="52253" y="589970"/>
                  </a:lnTo>
                  <a:lnTo>
                    <a:pt x="56622" y="566946"/>
                  </a:lnTo>
                  <a:lnTo>
                    <a:pt x="60527" y="543659"/>
                  </a:lnTo>
                  <a:lnTo>
                    <a:pt x="64123" y="520198"/>
                  </a:lnTo>
                  <a:lnTo>
                    <a:pt x="67512" y="496619"/>
                  </a:lnTo>
                  <a:lnTo>
                    <a:pt x="70764" y="472962"/>
                  </a:lnTo>
                  <a:lnTo>
                    <a:pt x="73924" y="449253"/>
                  </a:lnTo>
                  <a:lnTo>
                    <a:pt x="78015" y="425510"/>
                  </a:lnTo>
                  <a:lnTo>
                    <a:pt x="82726" y="401744"/>
                  </a:lnTo>
                  <a:lnTo>
                    <a:pt x="87852" y="377962"/>
                  </a:lnTo>
                  <a:lnTo>
                    <a:pt x="92261" y="355162"/>
                  </a:lnTo>
                  <a:lnTo>
                    <a:pt x="99806" y="311308"/>
                  </a:lnTo>
                  <a:lnTo>
                    <a:pt x="103821" y="273958"/>
                  </a:lnTo>
                  <a:lnTo>
                    <a:pt x="107590" y="239829"/>
                  </a:lnTo>
                  <a:lnTo>
                    <a:pt x="115879" y="204818"/>
                  </a:lnTo>
                  <a:lnTo>
                    <a:pt x="122222" y="161118"/>
                  </a:lnTo>
                  <a:lnTo>
                    <a:pt x="125096" y="140154"/>
                  </a:lnTo>
                  <a:lnTo>
                    <a:pt x="128997" y="114272"/>
                  </a:lnTo>
                  <a:lnTo>
                    <a:pt x="133582" y="85111"/>
                  </a:lnTo>
                  <a:lnTo>
                    <a:pt x="140035" y="44070"/>
                  </a:lnTo>
                  <a:lnTo>
                    <a:pt x="141947" y="27169"/>
                  </a:lnTo>
                  <a:lnTo>
                    <a:pt x="143207" y="24065"/>
                  </a:lnTo>
                  <a:lnTo>
                    <a:pt x="145041" y="21997"/>
                  </a:lnTo>
                  <a:lnTo>
                    <a:pt x="150369" y="18677"/>
                  </a:lnTo>
                  <a:lnTo>
                    <a:pt x="160773" y="22842"/>
                  </a:lnTo>
                  <a:lnTo>
                    <a:pt x="163696" y="26142"/>
                  </a:lnTo>
                  <a:lnTo>
                    <a:pt x="170785" y="40267"/>
                  </a:lnTo>
                  <a:lnTo>
                    <a:pt x="195694" y="68110"/>
                  </a:lnTo>
                  <a:lnTo>
                    <a:pt x="215276" y="111239"/>
                  </a:lnTo>
                  <a:lnTo>
                    <a:pt x="230276" y="155660"/>
                  </a:lnTo>
                  <a:lnTo>
                    <a:pt x="246804" y="186592"/>
                  </a:lnTo>
                  <a:lnTo>
                    <a:pt x="265396" y="218859"/>
                  </a:lnTo>
                  <a:lnTo>
                    <a:pt x="280273" y="256351"/>
                  </a:lnTo>
                  <a:lnTo>
                    <a:pt x="296146" y="293520"/>
                  </a:lnTo>
                  <a:lnTo>
                    <a:pt x="312130" y="329883"/>
                  </a:lnTo>
                  <a:lnTo>
                    <a:pt x="325848" y="365888"/>
                  </a:lnTo>
                  <a:lnTo>
                    <a:pt x="341206" y="401735"/>
                  </a:lnTo>
                  <a:lnTo>
                    <a:pt x="357953" y="437510"/>
                  </a:lnTo>
                  <a:lnTo>
                    <a:pt x="375319" y="473253"/>
                  </a:lnTo>
                  <a:lnTo>
                    <a:pt x="401830" y="517365"/>
                  </a:lnTo>
                  <a:lnTo>
                    <a:pt x="416978" y="548432"/>
                  </a:lnTo>
                  <a:lnTo>
                    <a:pt x="429333" y="581091"/>
                  </a:lnTo>
                  <a:lnTo>
                    <a:pt x="438131" y="612143"/>
                  </a:lnTo>
                  <a:lnTo>
                    <a:pt x="458144" y="652775"/>
                  </a:lnTo>
                  <a:lnTo>
                    <a:pt x="473444" y="689950"/>
                  </a:lnTo>
                  <a:lnTo>
                    <a:pt x="492648" y="730937"/>
                  </a:lnTo>
                  <a:lnTo>
                    <a:pt x="503719" y="771972"/>
                  </a:lnTo>
                  <a:lnTo>
                    <a:pt x="508416" y="799974"/>
                  </a:lnTo>
                  <a:lnTo>
                    <a:pt x="507575" y="801207"/>
                  </a:lnTo>
                  <a:lnTo>
                    <a:pt x="503995" y="802576"/>
                  </a:lnTo>
                  <a:lnTo>
                    <a:pt x="496450" y="797893"/>
                  </a:lnTo>
                  <a:lnTo>
                    <a:pt x="487474" y="789197"/>
                  </a:lnTo>
                  <a:lnTo>
                    <a:pt x="455291" y="74116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964" name="SMARTInkShape-15474"/>
          <p:cNvSpPr/>
          <p:nvPr>
            <p:custDataLst>
              <p:tags r:id="rId2"/>
            </p:custDataLst>
          </p:nvPr>
        </p:nvSpPr>
        <p:spPr>
          <a:xfrm>
            <a:off x="7533073" y="2358147"/>
            <a:ext cx="637592" cy="526143"/>
          </a:xfrm>
          <a:custGeom>
            <a:avLst/>
            <a:gdLst/>
            <a:ahLst/>
            <a:cxnLst/>
            <a:rect l="0" t="0" r="0" b="0"/>
            <a:pathLst>
              <a:path w="637592" h="526143">
                <a:moveTo>
                  <a:pt x="396490" y="142166"/>
                </a:moveTo>
                <a:lnTo>
                  <a:pt x="396490" y="142166"/>
                </a:lnTo>
                <a:lnTo>
                  <a:pt x="358676" y="127907"/>
                </a:lnTo>
                <a:lnTo>
                  <a:pt x="316087" y="88450"/>
                </a:lnTo>
                <a:lnTo>
                  <a:pt x="280400" y="50211"/>
                </a:lnTo>
                <a:lnTo>
                  <a:pt x="259897" y="27938"/>
                </a:lnTo>
                <a:lnTo>
                  <a:pt x="231042" y="7375"/>
                </a:lnTo>
                <a:lnTo>
                  <a:pt x="207570" y="1686"/>
                </a:lnTo>
                <a:lnTo>
                  <a:pt x="181764" y="0"/>
                </a:lnTo>
                <a:lnTo>
                  <a:pt x="164133" y="4898"/>
                </a:lnTo>
                <a:lnTo>
                  <a:pt x="128563" y="19470"/>
                </a:lnTo>
                <a:lnTo>
                  <a:pt x="97059" y="38342"/>
                </a:lnTo>
                <a:lnTo>
                  <a:pt x="67330" y="67526"/>
                </a:lnTo>
                <a:lnTo>
                  <a:pt x="44409" y="106049"/>
                </a:lnTo>
                <a:lnTo>
                  <a:pt x="31319" y="137028"/>
                </a:lnTo>
                <a:lnTo>
                  <a:pt x="19878" y="171632"/>
                </a:lnTo>
                <a:lnTo>
                  <a:pt x="11487" y="210163"/>
                </a:lnTo>
                <a:lnTo>
                  <a:pt x="4451" y="250439"/>
                </a:lnTo>
                <a:lnTo>
                  <a:pt x="0" y="290498"/>
                </a:lnTo>
                <a:lnTo>
                  <a:pt x="1329" y="328146"/>
                </a:lnTo>
                <a:lnTo>
                  <a:pt x="2582" y="364722"/>
                </a:lnTo>
                <a:lnTo>
                  <a:pt x="5122" y="398837"/>
                </a:lnTo>
                <a:lnTo>
                  <a:pt x="17710" y="439364"/>
                </a:lnTo>
                <a:lnTo>
                  <a:pt x="42386" y="480227"/>
                </a:lnTo>
                <a:lnTo>
                  <a:pt x="75630" y="512222"/>
                </a:lnTo>
                <a:lnTo>
                  <a:pt x="95797" y="519955"/>
                </a:lnTo>
                <a:lnTo>
                  <a:pt x="136341" y="524920"/>
                </a:lnTo>
                <a:lnTo>
                  <a:pt x="163966" y="521039"/>
                </a:lnTo>
                <a:lnTo>
                  <a:pt x="200959" y="496581"/>
                </a:lnTo>
                <a:lnTo>
                  <a:pt x="242809" y="460441"/>
                </a:lnTo>
                <a:lnTo>
                  <a:pt x="268273" y="424323"/>
                </a:lnTo>
                <a:lnTo>
                  <a:pt x="282949" y="395561"/>
                </a:lnTo>
                <a:lnTo>
                  <a:pt x="299395" y="362934"/>
                </a:lnTo>
                <a:lnTo>
                  <a:pt x="311333" y="328590"/>
                </a:lnTo>
                <a:lnTo>
                  <a:pt x="319947" y="293481"/>
                </a:lnTo>
                <a:lnTo>
                  <a:pt x="327083" y="258034"/>
                </a:lnTo>
                <a:lnTo>
                  <a:pt x="333561" y="225082"/>
                </a:lnTo>
                <a:lnTo>
                  <a:pt x="338756" y="193900"/>
                </a:lnTo>
                <a:lnTo>
                  <a:pt x="341680" y="151431"/>
                </a:lnTo>
                <a:lnTo>
                  <a:pt x="342863" y="109211"/>
                </a:lnTo>
                <a:lnTo>
                  <a:pt x="345536" y="112967"/>
                </a:lnTo>
                <a:lnTo>
                  <a:pt x="347638" y="116747"/>
                </a:lnTo>
                <a:lnTo>
                  <a:pt x="352995" y="151329"/>
                </a:lnTo>
                <a:lnTo>
                  <a:pt x="364860" y="185781"/>
                </a:lnTo>
                <a:lnTo>
                  <a:pt x="376094" y="225975"/>
                </a:lnTo>
                <a:lnTo>
                  <a:pt x="392541" y="263460"/>
                </a:lnTo>
                <a:lnTo>
                  <a:pt x="414833" y="298711"/>
                </a:lnTo>
                <a:lnTo>
                  <a:pt x="441391" y="333408"/>
                </a:lnTo>
                <a:lnTo>
                  <a:pt x="479946" y="370699"/>
                </a:lnTo>
                <a:lnTo>
                  <a:pt x="510972" y="403147"/>
                </a:lnTo>
                <a:lnTo>
                  <a:pt x="553111" y="443728"/>
                </a:lnTo>
                <a:lnTo>
                  <a:pt x="584170" y="469670"/>
                </a:lnTo>
                <a:lnTo>
                  <a:pt x="637591" y="52614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967" name="SMARTInkShape-Group5389"/>
          <p:cNvGrpSpPr/>
          <p:nvPr/>
        </p:nvGrpSpPr>
        <p:grpSpPr>
          <a:xfrm>
            <a:off x="6072219" y="1973681"/>
            <a:ext cx="516035" cy="1061663"/>
            <a:chOff x="6072219" y="1973681"/>
            <a:chExt cx="516035" cy="1061663"/>
          </a:xfrm>
        </p:grpSpPr>
        <p:sp>
          <p:nvSpPr>
            <p:cNvPr id="33965" name="SMARTInkShape-15475"/>
            <p:cNvSpPr/>
            <p:nvPr>
              <p:custDataLst>
                <p:tags r:id="rId16"/>
              </p:custDataLst>
            </p:nvPr>
          </p:nvSpPr>
          <p:spPr>
            <a:xfrm>
              <a:off x="6277570" y="2634258"/>
              <a:ext cx="294681" cy="35720"/>
            </a:xfrm>
            <a:custGeom>
              <a:avLst/>
              <a:gdLst/>
              <a:ahLst/>
              <a:cxnLst/>
              <a:rect l="0" t="0" r="0" b="0"/>
              <a:pathLst>
                <a:path w="294681" h="35720">
                  <a:moveTo>
                    <a:pt x="0" y="35719"/>
                  </a:moveTo>
                  <a:lnTo>
                    <a:pt x="0" y="35719"/>
                  </a:lnTo>
                  <a:lnTo>
                    <a:pt x="39798" y="28589"/>
                  </a:lnTo>
                  <a:lnTo>
                    <a:pt x="71985" y="21480"/>
                  </a:lnTo>
                  <a:lnTo>
                    <a:pt x="113052" y="17940"/>
                  </a:lnTo>
                  <a:lnTo>
                    <a:pt x="145495" y="13595"/>
                  </a:lnTo>
                  <a:lnTo>
                    <a:pt x="179758" y="8357"/>
                  </a:lnTo>
                  <a:lnTo>
                    <a:pt x="215823" y="3714"/>
                  </a:lnTo>
                  <a:lnTo>
                    <a:pt x="255002" y="1650"/>
                  </a:lnTo>
                  <a:lnTo>
                    <a:pt x="29468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66" name="SMARTInkShape-15476"/>
            <p:cNvSpPr/>
            <p:nvPr>
              <p:custDataLst>
                <p:tags r:id="rId17"/>
              </p:custDataLst>
            </p:nvPr>
          </p:nvSpPr>
          <p:spPr>
            <a:xfrm>
              <a:off x="6072219" y="1973681"/>
              <a:ext cx="516035" cy="1061663"/>
            </a:xfrm>
            <a:custGeom>
              <a:avLst/>
              <a:gdLst/>
              <a:ahLst/>
              <a:cxnLst/>
              <a:rect l="0" t="0" r="0" b="0"/>
              <a:pathLst>
                <a:path w="516035" h="1061663">
                  <a:moveTo>
                    <a:pt x="267859" y="89077"/>
                  </a:moveTo>
                  <a:lnTo>
                    <a:pt x="267859" y="89077"/>
                  </a:lnTo>
                  <a:lnTo>
                    <a:pt x="236183" y="117593"/>
                  </a:lnTo>
                  <a:lnTo>
                    <a:pt x="216255" y="161444"/>
                  </a:lnTo>
                  <a:lnTo>
                    <a:pt x="205936" y="201800"/>
                  </a:lnTo>
                  <a:lnTo>
                    <a:pt x="199658" y="233434"/>
                  </a:lnTo>
                  <a:lnTo>
                    <a:pt x="193561" y="264030"/>
                  </a:lnTo>
                  <a:lnTo>
                    <a:pt x="184898" y="296810"/>
                  </a:lnTo>
                  <a:lnTo>
                    <a:pt x="176417" y="333207"/>
                  </a:lnTo>
                  <a:lnTo>
                    <a:pt x="172648" y="375842"/>
                  </a:lnTo>
                  <a:lnTo>
                    <a:pt x="168327" y="418604"/>
                  </a:lnTo>
                  <a:lnTo>
                    <a:pt x="163099" y="460760"/>
                  </a:lnTo>
                  <a:lnTo>
                    <a:pt x="157468" y="502647"/>
                  </a:lnTo>
                  <a:lnTo>
                    <a:pt x="149013" y="544414"/>
                  </a:lnTo>
                  <a:lnTo>
                    <a:pt x="139632" y="587121"/>
                  </a:lnTo>
                  <a:lnTo>
                    <a:pt x="135742" y="609622"/>
                  </a:lnTo>
                  <a:lnTo>
                    <a:pt x="132157" y="632560"/>
                  </a:lnTo>
                  <a:lnTo>
                    <a:pt x="122880" y="676567"/>
                  </a:lnTo>
                  <a:lnTo>
                    <a:pt x="112142" y="719277"/>
                  </a:lnTo>
                  <a:lnTo>
                    <a:pt x="100756" y="761411"/>
                  </a:lnTo>
                  <a:lnTo>
                    <a:pt x="86435" y="800642"/>
                  </a:lnTo>
                  <a:lnTo>
                    <a:pt x="73124" y="839906"/>
                  </a:lnTo>
                  <a:lnTo>
                    <a:pt x="67209" y="883815"/>
                  </a:lnTo>
                  <a:lnTo>
                    <a:pt x="53996" y="919205"/>
                  </a:lnTo>
                  <a:lnTo>
                    <a:pt x="38865" y="949156"/>
                  </a:lnTo>
                  <a:lnTo>
                    <a:pt x="27368" y="991923"/>
                  </a:lnTo>
                  <a:lnTo>
                    <a:pt x="6263" y="1031401"/>
                  </a:lnTo>
                  <a:lnTo>
                    <a:pt x="79" y="1061662"/>
                  </a:lnTo>
                  <a:lnTo>
                    <a:pt x="0" y="1052709"/>
                  </a:lnTo>
                  <a:lnTo>
                    <a:pt x="9687" y="1018263"/>
                  </a:lnTo>
                  <a:lnTo>
                    <a:pt x="23353" y="979547"/>
                  </a:lnTo>
                  <a:lnTo>
                    <a:pt x="37151" y="949185"/>
                  </a:lnTo>
                  <a:lnTo>
                    <a:pt x="49897" y="912540"/>
                  </a:lnTo>
                  <a:lnTo>
                    <a:pt x="59532" y="870456"/>
                  </a:lnTo>
                  <a:lnTo>
                    <a:pt x="63489" y="848121"/>
                  </a:lnTo>
                  <a:lnTo>
                    <a:pt x="69105" y="825294"/>
                  </a:lnTo>
                  <a:lnTo>
                    <a:pt x="75825" y="802138"/>
                  </a:lnTo>
                  <a:lnTo>
                    <a:pt x="83282" y="778763"/>
                  </a:lnTo>
                  <a:lnTo>
                    <a:pt x="90237" y="754251"/>
                  </a:lnTo>
                  <a:lnTo>
                    <a:pt x="96859" y="728979"/>
                  </a:lnTo>
                  <a:lnTo>
                    <a:pt x="103257" y="703202"/>
                  </a:lnTo>
                  <a:lnTo>
                    <a:pt x="109507" y="677087"/>
                  </a:lnTo>
                  <a:lnTo>
                    <a:pt x="115658" y="650748"/>
                  </a:lnTo>
                  <a:lnTo>
                    <a:pt x="121744" y="624259"/>
                  </a:lnTo>
                  <a:lnTo>
                    <a:pt x="128777" y="597669"/>
                  </a:lnTo>
                  <a:lnTo>
                    <a:pt x="136442" y="571013"/>
                  </a:lnTo>
                  <a:lnTo>
                    <a:pt x="144529" y="544313"/>
                  </a:lnTo>
                  <a:lnTo>
                    <a:pt x="151905" y="517583"/>
                  </a:lnTo>
                  <a:lnTo>
                    <a:pt x="158806" y="490834"/>
                  </a:lnTo>
                  <a:lnTo>
                    <a:pt x="165392" y="464071"/>
                  </a:lnTo>
                  <a:lnTo>
                    <a:pt x="171766" y="436307"/>
                  </a:lnTo>
                  <a:lnTo>
                    <a:pt x="178000" y="407876"/>
                  </a:lnTo>
                  <a:lnTo>
                    <a:pt x="184140" y="379000"/>
                  </a:lnTo>
                  <a:lnTo>
                    <a:pt x="190219" y="352805"/>
                  </a:lnTo>
                  <a:lnTo>
                    <a:pt x="196255" y="328395"/>
                  </a:lnTo>
                  <a:lnTo>
                    <a:pt x="202264" y="305177"/>
                  </a:lnTo>
                  <a:lnTo>
                    <a:pt x="214231" y="260859"/>
                  </a:lnTo>
                  <a:lnTo>
                    <a:pt x="225173" y="218010"/>
                  </a:lnTo>
                  <a:lnTo>
                    <a:pt x="233343" y="175815"/>
                  </a:lnTo>
                  <a:lnTo>
                    <a:pt x="242927" y="139203"/>
                  </a:lnTo>
                  <a:lnTo>
                    <a:pt x="252810" y="107386"/>
                  </a:lnTo>
                  <a:lnTo>
                    <a:pt x="263951" y="68154"/>
                  </a:lnTo>
                  <a:lnTo>
                    <a:pt x="273960" y="30373"/>
                  </a:lnTo>
                  <a:lnTo>
                    <a:pt x="276523" y="17346"/>
                  </a:lnTo>
                  <a:lnTo>
                    <a:pt x="285301" y="523"/>
                  </a:lnTo>
                  <a:lnTo>
                    <a:pt x="290336" y="0"/>
                  </a:lnTo>
                  <a:lnTo>
                    <a:pt x="292765" y="1911"/>
                  </a:lnTo>
                  <a:lnTo>
                    <a:pt x="298112" y="9326"/>
                  </a:lnTo>
                  <a:lnTo>
                    <a:pt x="301958" y="29398"/>
                  </a:lnTo>
                  <a:lnTo>
                    <a:pt x="304250" y="70968"/>
                  </a:lnTo>
                  <a:lnTo>
                    <a:pt x="310612" y="111603"/>
                  </a:lnTo>
                  <a:lnTo>
                    <a:pt x="318781" y="156054"/>
                  </a:lnTo>
                  <a:lnTo>
                    <a:pt x="324556" y="189290"/>
                  </a:lnTo>
                  <a:lnTo>
                    <a:pt x="330430" y="226551"/>
                  </a:lnTo>
                  <a:lnTo>
                    <a:pt x="337340" y="267255"/>
                  </a:lnTo>
                  <a:lnTo>
                    <a:pt x="347026" y="311803"/>
                  </a:lnTo>
                  <a:lnTo>
                    <a:pt x="352387" y="334796"/>
                  </a:lnTo>
                  <a:lnTo>
                    <a:pt x="357945" y="358061"/>
                  </a:lnTo>
                  <a:lnTo>
                    <a:pt x="363635" y="381509"/>
                  </a:lnTo>
                  <a:lnTo>
                    <a:pt x="372604" y="426083"/>
                  </a:lnTo>
                  <a:lnTo>
                    <a:pt x="376384" y="447693"/>
                  </a:lnTo>
                  <a:lnTo>
                    <a:pt x="386842" y="489881"/>
                  </a:lnTo>
                  <a:lnTo>
                    <a:pt x="401751" y="545787"/>
                  </a:lnTo>
                  <a:lnTo>
                    <a:pt x="419628" y="610840"/>
                  </a:lnTo>
                  <a:lnTo>
                    <a:pt x="432539" y="660161"/>
                  </a:lnTo>
                  <a:lnTo>
                    <a:pt x="442138" y="698995"/>
                  </a:lnTo>
                  <a:lnTo>
                    <a:pt x="449529" y="730837"/>
                  </a:lnTo>
                  <a:lnTo>
                    <a:pt x="456441" y="758019"/>
                  </a:lnTo>
                  <a:lnTo>
                    <a:pt x="463034" y="782093"/>
                  </a:lnTo>
                  <a:lnTo>
                    <a:pt x="473666" y="823724"/>
                  </a:lnTo>
                  <a:lnTo>
                    <a:pt x="478391" y="858764"/>
                  </a:lnTo>
                  <a:lnTo>
                    <a:pt x="485783" y="890874"/>
                  </a:lnTo>
                  <a:lnTo>
                    <a:pt x="498456" y="934196"/>
                  </a:lnTo>
                  <a:lnTo>
                    <a:pt x="508494" y="969521"/>
                  </a:lnTo>
                  <a:lnTo>
                    <a:pt x="516034" y="1003384"/>
                  </a:lnTo>
                  <a:lnTo>
                    <a:pt x="515661" y="1008177"/>
                  </a:lnTo>
                  <a:lnTo>
                    <a:pt x="514419" y="1011373"/>
                  </a:lnTo>
                  <a:lnTo>
                    <a:pt x="508961" y="101776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968" name="SMARTInkShape-15477"/>
          <p:cNvSpPr/>
          <p:nvPr>
            <p:custDataLst>
              <p:tags r:id="rId3"/>
            </p:custDataLst>
          </p:nvPr>
        </p:nvSpPr>
        <p:spPr>
          <a:xfrm>
            <a:off x="1634133" y="4491633"/>
            <a:ext cx="759024" cy="535782"/>
          </a:xfrm>
          <a:custGeom>
            <a:avLst/>
            <a:gdLst/>
            <a:ahLst/>
            <a:cxnLst/>
            <a:rect l="0" t="0" r="0" b="0"/>
            <a:pathLst>
              <a:path w="759024" h="535782">
                <a:moveTo>
                  <a:pt x="0" y="535781"/>
                </a:moveTo>
                <a:lnTo>
                  <a:pt x="0" y="535781"/>
                </a:lnTo>
                <a:lnTo>
                  <a:pt x="40631" y="509286"/>
                </a:lnTo>
                <a:lnTo>
                  <a:pt x="47923" y="503235"/>
                </a:lnTo>
                <a:lnTo>
                  <a:pt x="66609" y="496511"/>
                </a:lnTo>
                <a:lnTo>
                  <a:pt x="77148" y="494718"/>
                </a:lnTo>
                <a:lnTo>
                  <a:pt x="94150" y="484789"/>
                </a:lnTo>
                <a:lnTo>
                  <a:pt x="135455" y="454160"/>
                </a:lnTo>
                <a:lnTo>
                  <a:pt x="172206" y="428254"/>
                </a:lnTo>
                <a:lnTo>
                  <a:pt x="212971" y="396985"/>
                </a:lnTo>
                <a:lnTo>
                  <a:pt x="251728" y="362585"/>
                </a:lnTo>
                <a:lnTo>
                  <a:pt x="293088" y="327257"/>
                </a:lnTo>
                <a:lnTo>
                  <a:pt x="336762" y="286914"/>
                </a:lnTo>
                <a:lnTo>
                  <a:pt x="368946" y="258155"/>
                </a:lnTo>
                <a:lnTo>
                  <a:pt x="402101" y="229829"/>
                </a:lnTo>
                <a:lnTo>
                  <a:pt x="433373" y="204011"/>
                </a:lnTo>
                <a:lnTo>
                  <a:pt x="463808" y="179307"/>
                </a:lnTo>
                <a:lnTo>
                  <a:pt x="494863" y="155098"/>
                </a:lnTo>
                <a:lnTo>
                  <a:pt x="528510" y="131109"/>
                </a:lnTo>
                <a:lnTo>
                  <a:pt x="571440" y="100032"/>
                </a:lnTo>
                <a:lnTo>
                  <a:pt x="609296" y="76713"/>
                </a:lnTo>
                <a:lnTo>
                  <a:pt x="649521" y="44919"/>
                </a:lnTo>
                <a:lnTo>
                  <a:pt x="683908" y="17074"/>
                </a:lnTo>
                <a:lnTo>
                  <a:pt x="718704" y="2934"/>
                </a:lnTo>
                <a:lnTo>
                  <a:pt x="759023"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69" name="SMARTInkShape-15478"/>
          <p:cNvSpPr/>
          <p:nvPr>
            <p:custDataLst>
              <p:tags r:id="rId4"/>
            </p:custDataLst>
          </p:nvPr>
        </p:nvSpPr>
        <p:spPr>
          <a:xfrm>
            <a:off x="4589859" y="2621160"/>
            <a:ext cx="1116212" cy="298849"/>
          </a:xfrm>
          <a:custGeom>
            <a:avLst/>
            <a:gdLst/>
            <a:ahLst/>
            <a:cxnLst/>
            <a:rect l="0" t="0" r="0" b="0"/>
            <a:pathLst>
              <a:path w="1116212" h="298849">
                <a:moveTo>
                  <a:pt x="0" y="298848"/>
                </a:moveTo>
                <a:lnTo>
                  <a:pt x="0" y="298848"/>
                </a:lnTo>
                <a:lnTo>
                  <a:pt x="37924" y="298848"/>
                </a:lnTo>
                <a:lnTo>
                  <a:pt x="80469" y="294107"/>
                </a:lnTo>
                <a:lnTo>
                  <a:pt x="122952" y="291159"/>
                </a:lnTo>
                <a:lnTo>
                  <a:pt x="166958" y="285546"/>
                </a:lnTo>
                <a:lnTo>
                  <a:pt x="211417" y="277598"/>
                </a:lnTo>
                <a:lnTo>
                  <a:pt x="246429" y="269229"/>
                </a:lnTo>
                <a:lnTo>
                  <a:pt x="285141" y="258895"/>
                </a:lnTo>
                <a:lnTo>
                  <a:pt x="325498" y="247687"/>
                </a:lnTo>
                <a:lnTo>
                  <a:pt x="366585" y="233446"/>
                </a:lnTo>
                <a:lnTo>
                  <a:pt x="409982" y="217194"/>
                </a:lnTo>
                <a:lnTo>
                  <a:pt x="434056" y="208693"/>
                </a:lnTo>
                <a:lnTo>
                  <a:pt x="459034" y="200050"/>
                </a:lnTo>
                <a:lnTo>
                  <a:pt x="482633" y="192303"/>
                </a:lnTo>
                <a:lnTo>
                  <a:pt x="505310" y="185154"/>
                </a:lnTo>
                <a:lnTo>
                  <a:pt x="527374" y="178403"/>
                </a:lnTo>
                <a:lnTo>
                  <a:pt x="551012" y="169934"/>
                </a:lnTo>
                <a:lnTo>
                  <a:pt x="575701" y="160319"/>
                </a:lnTo>
                <a:lnTo>
                  <a:pt x="601090" y="149941"/>
                </a:lnTo>
                <a:lnTo>
                  <a:pt x="625954" y="141037"/>
                </a:lnTo>
                <a:lnTo>
                  <a:pt x="650466" y="133117"/>
                </a:lnTo>
                <a:lnTo>
                  <a:pt x="674746" y="125853"/>
                </a:lnTo>
                <a:lnTo>
                  <a:pt x="697878" y="118034"/>
                </a:lnTo>
                <a:lnTo>
                  <a:pt x="742100" y="101408"/>
                </a:lnTo>
                <a:lnTo>
                  <a:pt x="764609" y="92807"/>
                </a:lnTo>
                <a:lnTo>
                  <a:pt x="787552" y="84097"/>
                </a:lnTo>
                <a:lnTo>
                  <a:pt x="810785" y="75313"/>
                </a:lnTo>
                <a:lnTo>
                  <a:pt x="852474" y="60262"/>
                </a:lnTo>
                <a:lnTo>
                  <a:pt x="889854" y="46958"/>
                </a:lnTo>
                <a:lnTo>
                  <a:pt x="923004" y="34431"/>
                </a:lnTo>
                <a:lnTo>
                  <a:pt x="954274" y="24894"/>
                </a:lnTo>
                <a:lnTo>
                  <a:pt x="997122" y="13947"/>
                </a:lnTo>
                <a:lnTo>
                  <a:pt x="1032309" y="7065"/>
                </a:lnTo>
                <a:lnTo>
                  <a:pt x="1058940" y="2381"/>
                </a:lnTo>
                <a:lnTo>
                  <a:pt x="1066124" y="0"/>
                </a:lnTo>
                <a:lnTo>
                  <a:pt x="1082044" y="0"/>
                </a:lnTo>
                <a:lnTo>
                  <a:pt x="1090456" y="1390"/>
                </a:lnTo>
                <a:lnTo>
                  <a:pt x="1097057" y="5292"/>
                </a:lnTo>
                <a:lnTo>
                  <a:pt x="1116211" y="3095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973" name="SMARTInkShape-Group5392"/>
          <p:cNvGrpSpPr/>
          <p:nvPr/>
        </p:nvGrpSpPr>
        <p:grpSpPr>
          <a:xfrm>
            <a:off x="1357313" y="4179836"/>
            <a:ext cx="973336" cy="1106540"/>
            <a:chOff x="1357313" y="4179836"/>
            <a:chExt cx="973336" cy="1106540"/>
          </a:xfrm>
        </p:grpSpPr>
        <p:sp>
          <p:nvSpPr>
            <p:cNvPr id="33970" name="SMARTInkShape-15479"/>
            <p:cNvSpPr/>
            <p:nvPr>
              <p:custDataLst>
                <p:tags r:id="rId13"/>
              </p:custDataLst>
            </p:nvPr>
          </p:nvSpPr>
          <p:spPr>
            <a:xfrm>
              <a:off x="1357313" y="4179836"/>
              <a:ext cx="604919" cy="1106540"/>
            </a:xfrm>
            <a:custGeom>
              <a:avLst/>
              <a:gdLst/>
              <a:ahLst/>
              <a:cxnLst/>
              <a:rect l="0" t="0" r="0" b="0"/>
              <a:pathLst>
                <a:path w="604919" h="1106540">
                  <a:moveTo>
                    <a:pt x="0" y="1106539"/>
                  </a:moveTo>
                  <a:lnTo>
                    <a:pt x="0" y="1106539"/>
                  </a:lnTo>
                  <a:lnTo>
                    <a:pt x="20395" y="1066741"/>
                  </a:lnTo>
                  <a:lnTo>
                    <a:pt x="41915" y="1024484"/>
                  </a:lnTo>
                  <a:lnTo>
                    <a:pt x="55414" y="989953"/>
                  </a:lnTo>
                  <a:lnTo>
                    <a:pt x="71981" y="951940"/>
                  </a:lnTo>
                  <a:lnTo>
                    <a:pt x="83585" y="922735"/>
                  </a:lnTo>
                  <a:lnTo>
                    <a:pt x="95357" y="889910"/>
                  </a:lnTo>
                  <a:lnTo>
                    <a:pt x="107204" y="858125"/>
                  </a:lnTo>
                  <a:lnTo>
                    <a:pt x="119083" y="826468"/>
                  </a:lnTo>
                  <a:lnTo>
                    <a:pt x="130978" y="792555"/>
                  </a:lnTo>
                  <a:lnTo>
                    <a:pt x="140233" y="760285"/>
                  </a:lnTo>
                  <a:lnTo>
                    <a:pt x="148646" y="729405"/>
                  </a:lnTo>
                  <a:lnTo>
                    <a:pt x="158999" y="699144"/>
                  </a:lnTo>
                  <a:lnTo>
                    <a:pt x="170216" y="669160"/>
                  </a:lnTo>
                  <a:lnTo>
                    <a:pt x="185041" y="627034"/>
                  </a:lnTo>
                  <a:lnTo>
                    <a:pt x="198363" y="589416"/>
                  </a:lnTo>
                  <a:lnTo>
                    <a:pt x="212232" y="553135"/>
                  </a:lnTo>
                  <a:lnTo>
                    <a:pt x="225808" y="510060"/>
                  </a:lnTo>
                  <a:lnTo>
                    <a:pt x="237051" y="472889"/>
                  </a:lnTo>
                  <a:lnTo>
                    <a:pt x="242947" y="442174"/>
                  </a:lnTo>
                  <a:lnTo>
                    <a:pt x="246882" y="432250"/>
                  </a:lnTo>
                  <a:lnTo>
                    <a:pt x="249616" y="408602"/>
                  </a:lnTo>
                  <a:lnTo>
                    <a:pt x="250747" y="406099"/>
                  </a:lnTo>
                  <a:lnTo>
                    <a:pt x="252492" y="404431"/>
                  </a:lnTo>
                  <a:lnTo>
                    <a:pt x="254648" y="403318"/>
                  </a:lnTo>
                  <a:lnTo>
                    <a:pt x="255094" y="402577"/>
                  </a:lnTo>
                  <a:lnTo>
                    <a:pt x="254398" y="402082"/>
                  </a:lnTo>
                  <a:lnTo>
                    <a:pt x="250107" y="401111"/>
                  </a:lnTo>
                  <a:lnTo>
                    <a:pt x="250046" y="395952"/>
                  </a:lnTo>
                  <a:lnTo>
                    <a:pt x="250037" y="398147"/>
                  </a:lnTo>
                  <a:lnTo>
                    <a:pt x="250031" y="392455"/>
                  </a:lnTo>
                  <a:lnTo>
                    <a:pt x="256168" y="385092"/>
                  </a:lnTo>
                  <a:lnTo>
                    <a:pt x="265865" y="352950"/>
                  </a:lnTo>
                  <a:lnTo>
                    <a:pt x="269936" y="331267"/>
                  </a:lnTo>
                  <a:lnTo>
                    <a:pt x="274780" y="309628"/>
                  </a:lnTo>
                  <a:lnTo>
                    <a:pt x="282688" y="267855"/>
                  </a:lnTo>
                  <a:lnTo>
                    <a:pt x="285346" y="230151"/>
                  </a:lnTo>
                  <a:lnTo>
                    <a:pt x="291807" y="186161"/>
                  </a:lnTo>
                  <a:lnTo>
                    <a:pt x="294669" y="160160"/>
                  </a:lnTo>
                  <a:lnTo>
                    <a:pt x="294676" y="164782"/>
                  </a:lnTo>
                  <a:lnTo>
                    <a:pt x="292032" y="169728"/>
                  </a:lnTo>
                  <a:lnTo>
                    <a:pt x="287550" y="177217"/>
                  </a:lnTo>
                  <a:lnTo>
                    <a:pt x="273688" y="219403"/>
                  </a:lnTo>
                  <a:lnTo>
                    <a:pt x="266245" y="254015"/>
                  </a:lnTo>
                  <a:lnTo>
                    <a:pt x="262825" y="279229"/>
                  </a:lnTo>
                  <a:lnTo>
                    <a:pt x="258560" y="310921"/>
                  </a:lnTo>
                  <a:lnTo>
                    <a:pt x="254725" y="337010"/>
                  </a:lnTo>
                  <a:lnTo>
                    <a:pt x="247818" y="379226"/>
                  </a:lnTo>
                  <a:lnTo>
                    <a:pt x="244086" y="414526"/>
                  </a:lnTo>
                  <a:lnTo>
                    <a:pt x="242428" y="446751"/>
                  </a:lnTo>
                  <a:lnTo>
                    <a:pt x="241691" y="477610"/>
                  </a:lnTo>
                  <a:lnTo>
                    <a:pt x="241363" y="507861"/>
                  </a:lnTo>
                  <a:lnTo>
                    <a:pt x="241179" y="550137"/>
                  </a:lnTo>
                  <a:lnTo>
                    <a:pt x="241124" y="587799"/>
                  </a:lnTo>
                  <a:lnTo>
                    <a:pt x="241106" y="631340"/>
                  </a:lnTo>
                  <a:lnTo>
                    <a:pt x="241101" y="649388"/>
                  </a:lnTo>
                  <a:lnTo>
                    <a:pt x="245842" y="660091"/>
                  </a:lnTo>
                  <a:lnTo>
                    <a:pt x="247238" y="662063"/>
                  </a:lnTo>
                  <a:lnTo>
                    <a:pt x="248169" y="662386"/>
                  </a:lnTo>
                  <a:lnTo>
                    <a:pt x="248790" y="661609"/>
                  </a:lnTo>
                  <a:lnTo>
                    <a:pt x="257050" y="619950"/>
                  </a:lnTo>
                  <a:lnTo>
                    <a:pt x="258394" y="584672"/>
                  </a:lnTo>
                  <a:lnTo>
                    <a:pt x="258793" y="540154"/>
                  </a:lnTo>
                  <a:lnTo>
                    <a:pt x="258886" y="505563"/>
                  </a:lnTo>
                  <a:lnTo>
                    <a:pt x="258927" y="467037"/>
                  </a:lnTo>
                  <a:lnTo>
                    <a:pt x="256300" y="429410"/>
                  </a:lnTo>
                  <a:lnTo>
                    <a:pt x="252817" y="390858"/>
                  </a:lnTo>
                  <a:lnTo>
                    <a:pt x="251269" y="347266"/>
                  </a:lnTo>
                  <a:lnTo>
                    <a:pt x="250581" y="304079"/>
                  </a:lnTo>
                  <a:lnTo>
                    <a:pt x="250276" y="262726"/>
                  </a:lnTo>
                  <a:lnTo>
                    <a:pt x="250139" y="224503"/>
                  </a:lnTo>
                  <a:lnTo>
                    <a:pt x="250079" y="187671"/>
                  </a:lnTo>
                  <a:lnTo>
                    <a:pt x="251044" y="152450"/>
                  </a:lnTo>
                  <a:lnTo>
                    <a:pt x="254781" y="120260"/>
                  </a:lnTo>
                  <a:lnTo>
                    <a:pt x="257722" y="78987"/>
                  </a:lnTo>
                  <a:lnTo>
                    <a:pt x="264853" y="37607"/>
                  </a:lnTo>
                  <a:lnTo>
                    <a:pt x="267982" y="16794"/>
                  </a:lnTo>
                  <a:lnTo>
                    <a:pt x="272231" y="7713"/>
                  </a:lnTo>
                  <a:lnTo>
                    <a:pt x="274753" y="4894"/>
                  </a:lnTo>
                  <a:lnTo>
                    <a:pt x="280201" y="1763"/>
                  </a:lnTo>
                  <a:lnTo>
                    <a:pt x="288846" y="0"/>
                  </a:lnTo>
                  <a:lnTo>
                    <a:pt x="294732" y="2233"/>
                  </a:lnTo>
                  <a:lnTo>
                    <a:pt x="311337" y="16492"/>
                  </a:lnTo>
                  <a:lnTo>
                    <a:pt x="342207" y="53929"/>
                  </a:lnTo>
                  <a:lnTo>
                    <a:pt x="370875" y="93511"/>
                  </a:lnTo>
                  <a:lnTo>
                    <a:pt x="394316" y="127836"/>
                  </a:lnTo>
                  <a:lnTo>
                    <a:pt x="420113" y="167883"/>
                  </a:lnTo>
                  <a:lnTo>
                    <a:pt x="446608" y="211167"/>
                  </a:lnTo>
                  <a:lnTo>
                    <a:pt x="464398" y="243260"/>
                  </a:lnTo>
                  <a:lnTo>
                    <a:pt x="482227" y="276375"/>
                  </a:lnTo>
                  <a:lnTo>
                    <a:pt x="500073" y="307629"/>
                  </a:lnTo>
                  <a:lnTo>
                    <a:pt x="517926" y="338057"/>
                  </a:lnTo>
                  <a:lnTo>
                    <a:pt x="534791" y="368116"/>
                  </a:lnTo>
                  <a:lnTo>
                    <a:pt x="555442" y="411938"/>
                  </a:lnTo>
                  <a:lnTo>
                    <a:pt x="574128" y="449506"/>
                  </a:lnTo>
                  <a:lnTo>
                    <a:pt x="599455" y="493900"/>
                  </a:lnTo>
                  <a:lnTo>
                    <a:pt x="604918" y="513479"/>
                  </a:lnTo>
                  <a:lnTo>
                    <a:pt x="604693" y="517689"/>
                  </a:lnTo>
                  <a:lnTo>
                    <a:pt x="603550" y="520496"/>
                  </a:lnTo>
                  <a:lnTo>
                    <a:pt x="601796" y="522367"/>
                  </a:lnTo>
                  <a:lnTo>
                    <a:pt x="599635" y="522622"/>
                  </a:lnTo>
                  <a:lnTo>
                    <a:pt x="589359" y="51718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71" name="SMARTInkShape-15480"/>
            <p:cNvSpPr/>
            <p:nvPr>
              <p:custDataLst>
                <p:tags r:id="rId14"/>
              </p:custDataLst>
            </p:nvPr>
          </p:nvSpPr>
          <p:spPr>
            <a:xfrm>
              <a:off x="1660922" y="4473773"/>
              <a:ext cx="160735" cy="107158"/>
            </a:xfrm>
            <a:custGeom>
              <a:avLst/>
              <a:gdLst/>
              <a:ahLst/>
              <a:cxnLst/>
              <a:rect l="0" t="0" r="0" b="0"/>
              <a:pathLst>
                <a:path w="160735" h="107158">
                  <a:moveTo>
                    <a:pt x="0" y="107157"/>
                  </a:moveTo>
                  <a:lnTo>
                    <a:pt x="0" y="107157"/>
                  </a:lnTo>
                  <a:lnTo>
                    <a:pt x="40790" y="92898"/>
                  </a:lnTo>
                  <a:lnTo>
                    <a:pt x="76137" y="76694"/>
                  </a:lnTo>
                  <a:lnTo>
                    <a:pt x="115250" y="50795"/>
                  </a:lnTo>
                  <a:lnTo>
                    <a:pt x="160734"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72" name="SMARTInkShape-15481"/>
            <p:cNvSpPr/>
            <p:nvPr>
              <p:custDataLst>
                <p:tags r:id="rId15"/>
              </p:custDataLst>
            </p:nvPr>
          </p:nvSpPr>
          <p:spPr>
            <a:xfrm>
              <a:off x="1875917" y="4226155"/>
              <a:ext cx="454732" cy="389567"/>
            </a:xfrm>
            <a:custGeom>
              <a:avLst/>
              <a:gdLst/>
              <a:ahLst/>
              <a:cxnLst/>
              <a:rect l="0" t="0" r="0" b="0"/>
              <a:pathLst>
                <a:path w="454732" h="389567">
                  <a:moveTo>
                    <a:pt x="186841" y="60095"/>
                  </a:moveTo>
                  <a:lnTo>
                    <a:pt x="186841" y="60095"/>
                  </a:lnTo>
                  <a:lnTo>
                    <a:pt x="150632" y="26532"/>
                  </a:lnTo>
                  <a:lnTo>
                    <a:pt x="132053" y="14420"/>
                  </a:lnTo>
                  <a:lnTo>
                    <a:pt x="100272" y="3016"/>
                  </a:lnTo>
                  <a:lnTo>
                    <a:pt x="80897" y="0"/>
                  </a:lnTo>
                  <a:lnTo>
                    <a:pt x="65010" y="3951"/>
                  </a:lnTo>
                  <a:lnTo>
                    <a:pt x="51335" y="13314"/>
                  </a:lnTo>
                  <a:lnTo>
                    <a:pt x="32479" y="37304"/>
                  </a:lnTo>
                  <a:lnTo>
                    <a:pt x="15317" y="73958"/>
                  </a:lnTo>
                  <a:lnTo>
                    <a:pt x="4499" y="111386"/>
                  </a:lnTo>
                  <a:lnTo>
                    <a:pt x="853" y="153455"/>
                  </a:lnTo>
                  <a:lnTo>
                    <a:pt x="0" y="182617"/>
                  </a:lnTo>
                  <a:lnTo>
                    <a:pt x="4912" y="214760"/>
                  </a:lnTo>
                  <a:lnTo>
                    <a:pt x="13710" y="247897"/>
                  </a:lnTo>
                  <a:lnTo>
                    <a:pt x="24235" y="279161"/>
                  </a:lnTo>
                  <a:lnTo>
                    <a:pt x="38174" y="309593"/>
                  </a:lnTo>
                  <a:lnTo>
                    <a:pt x="62755" y="349325"/>
                  </a:lnTo>
                  <a:lnTo>
                    <a:pt x="86244" y="374657"/>
                  </a:lnTo>
                  <a:lnTo>
                    <a:pt x="100459" y="383455"/>
                  </a:lnTo>
                  <a:lnTo>
                    <a:pt x="137836" y="389566"/>
                  </a:lnTo>
                  <a:lnTo>
                    <a:pt x="153155" y="384790"/>
                  </a:lnTo>
                  <a:lnTo>
                    <a:pt x="175868" y="370944"/>
                  </a:lnTo>
                  <a:lnTo>
                    <a:pt x="182502" y="365554"/>
                  </a:lnTo>
                  <a:lnTo>
                    <a:pt x="197811" y="322524"/>
                  </a:lnTo>
                  <a:lnTo>
                    <a:pt x="206060" y="291603"/>
                  </a:lnTo>
                  <a:lnTo>
                    <a:pt x="211560" y="265035"/>
                  </a:lnTo>
                  <a:lnTo>
                    <a:pt x="215227" y="241370"/>
                  </a:lnTo>
                  <a:lnTo>
                    <a:pt x="219301" y="198209"/>
                  </a:lnTo>
                  <a:lnTo>
                    <a:pt x="221111" y="155874"/>
                  </a:lnTo>
                  <a:lnTo>
                    <a:pt x="217390" y="111956"/>
                  </a:lnTo>
                  <a:lnTo>
                    <a:pt x="214744" y="84832"/>
                  </a:lnTo>
                  <a:lnTo>
                    <a:pt x="215365" y="79563"/>
                  </a:lnTo>
                  <a:lnTo>
                    <a:pt x="216771" y="76050"/>
                  </a:lnTo>
                  <a:lnTo>
                    <a:pt x="219987" y="71155"/>
                  </a:lnTo>
                  <a:lnTo>
                    <a:pt x="221797" y="64805"/>
                  </a:lnTo>
                  <a:lnTo>
                    <a:pt x="222051" y="65219"/>
                  </a:lnTo>
                  <a:lnTo>
                    <a:pt x="222221" y="66488"/>
                  </a:lnTo>
                  <a:lnTo>
                    <a:pt x="223326" y="67333"/>
                  </a:lnTo>
                  <a:lnTo>
                    <a:pt x="239699" y="73542"/>
                  </a:lnTo>
                  <a:lnTo>
                    <a:pt x="247706" y="81285"/>
                  </a:lnTo>
                  <a:lnTo>
                    <a:pt x="283845" y="121033"/>
                  </a:lnTo>
                  <a:lnTo>
                    <a:pt x="318120" y="150846"/>
                  </a:lnTo>
                  <a:lnTo>
                    <a:pt x="351526" y="171871"/>
                  </a:lnTo>
                  <a:lnTo>
                    <a:pt x="391300" y="190669"/>
                  </a:lnTo>
                  <a:lnTo>
                    <a:pt x="429763" y="208806"/>
                  </a:lnTo>
                  <a:lnTo>
                    <a:pt x="454731" y="22082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977" name="SMARTInkShape-Group5393"/>
          <p:cNvGrpSpPr/>
          <p:nvPr/>
        </p:nvGrpSpPr>
        <p:grpSpPr>
          <a:xfrm>
            <a:off x="4661298" y="1892652"/>
            <a:ext cx="946548" cy="793094"/>
            <a:chOff x="4661298" y="1892652"/>
            <a:chExt cx="946548" cy="793094"/>
          </a:xfrm>
        </p:grpSpPr>
        <p:sp>
          <p:nvSpPr>
            <p:cNvPr id="33974" name="SMARTInkShape-15482"/>
            <p:cNvSpPr/>
            <p:nvPr>
              <p:custDataLst>
                <p:tags r:id="rId10"/>
              </p:custDataLst>
            </p:nvPr>
          </p:nvSpPr>
          <p:spPr>
            <a:xfrm>
              <a:off x="4759523" y="2375297"/>
              <a:ext cx="232173" cy="53579"/>
            </a:xfrm>
            <a:custGeom>
              <a:avLst/>
              <a:gdLst/>
              <a:ahLst/>
              <a:cxnLst/>
              <a:rect l="0" t="0" r="0" b="0"/>
              <a:pathLst>
                <a:path w="232173" h="53579">
                  <a:moveTo>
                    <a:pt x="0" y="53578"/>
                  </a:moveTo>
                  <a:lnTo>
                    <a:pt x="0" y="53578"/>
                  </a:lnTo>
                  <a:lnTo>
                    <a:pt x="33184" y="44097"/>
                  </a:lnTo>
                  <a:lnTo>
                    <a:pt x="77522" y="33461"/>
                  </a:lnTo>
                  <a:lnTo>
                    <a:pt x="122078" y="24025"/>
                  </a:lnTo>
                  <a:lnTo>
                    <a:pt x="166700" y="14946"/>
                  </a:lnTo>
                  <a:lnTo>
                    <a:pt x="206599" y="5972"/>
                  </a:lnTo>
                  <a:lnTo>
                    <a:pt x="232172"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75" name="SMARTInkShape-15483"/>
            <p:cNvSpPr/>
            <p:nvPr>
              <p:custDataLst>
                <p:tags r:id="rId11"/>
              </p:custDataLst>
            </p:nvPr>
          </p:nvSpPr>
          <p:spPr>
            <a:xfrm>
              <a:off x="5212842" y="2144037"/>
              <a:ext cx="395004" cy="453762"/>
            </a:xfrm>
            <a:custGeom>
              <a:avLst/>
              <a:gdLst/>
              <a:ahLst/>
              <a:cxnLst/>
              <a:rect l="0" t="0" r="0" b="0"/>
              <a:pathLst>
                <a:path w="395004" h="453762">
                  <a:moveTo>
                    <a:pt x="198549" y="52666"/>
                  </a:moveTo>
                  <a:lnTo>
                    <a:pt x="198549" y="52666"/>
                  </a:lnTo>
                  <a:lnTo>
                    <a:pt x="160735" y="20990"/>
                  </a:lnTo>
                  <a:lnTo>
                    <a:pt x="141814" y="6018"/>
                  </a:lnTo>
                  <a:lnTo>
                    <a:pt x="124081" y="1141"/>
                  </a:lnTo>
                  <a:lnTo>
                    <a:pt x="112204" y="0"/>
                  </a:lnTo>
                  <a:lnTo>
                    <a:pt x="94362" y="4099"/>
                  </a:lnTo>
                  <a:lnTo>
                    <a:pt x="70555" y="21502"/>
                  </a:lnTo>
                  <a:lnTo>
                    <a:pt x="52696" y="40235"/>
                  </a:lnTo>
                  <a:lnTo>
                    <a:pt x="28885" y="83761"/>
                  </a:lnTo>
                  <a:lnTo>
                    <a:pt x="18963" y="111135"/>
                  </a:lnTo>
                  <a:lnTo>
                    <a:pt x="11393" y="155428"/>
                  </a:lnTo>
                  <a:lnTo>
                    <a:pt x="2590" y="188627"/>
                  </a:lnTo>
                  <a:lnTo>
                    <a:pt x="0" y="223226"/>
                  </a:lnTo>
                  <a:lnTo>
                    <a:pt x="1164" y="257455"/>
                  </a:lnTo>
                  <a:lnTo>
                    <a:pt x="1682" y="289204"/>
                  </a:lnTo>
                  <a:lnTo>
                    <a:pt x="4557" y="319851"/>
                  </a:lnTo>
                  <a:lnTo>
                    <a:pt x="11128" y="349017"/>
                  </a:lnTo>
                  <a:lnTo>
                    <a:pt x="30568" y="386757"/>
                  </a:lnTo>
                  <a:lnTo>
                    <a:pt x="61456" y="431212"/>
                  </a:lnTo>
                  <a:lnTo>
                    <a:pt x="79436" y="446058"/>
                  </a:lnTo>
                  <a:lnTo>
                    <a:pt x="94015" y="450749"/>
                  </a:lnTo>
                  <a:lnTo>
                    <a:pt x="122889" y="453761"/>
                  </a:lnTo>
                  <a:lnTo>
                    <a:pt x="141625" y="449542"/>
                  </a:lnTo>
                  <a:lnTo>
                    <a:pt x="159744" y="437268"/>
                  </a:lnTo>
                  <a:lnTo>
                    <a:pt x="172940" y="416323"/>
                  </a:lnTo>
                  <a:lnTo>
                    <a:pt x="186288" y="374457"/>
                  </a:lnTo>
                  <a:lnTo>
                    <a:pt x="194475" y="334763"/>
                  </a:lnTo>
                  <a:lnTo>
                    <a:pt x="196350" y="295441"/>
                  </a:lnTo>
                  <a:lnTo>
                    <a:pt x="193271" y="263754"/>
                  </a:lnTo>
                  <a:lnTo>
                    <a:pt x="191242" y="229827"/>
                  </a:lnTo>
                  <a:lnTo>
                    <a:pt x="189348" y="195896"/>
                  </a:lnTo>
                  <a:lnTo>
                    <a:pt x="185199" y="164279"/>
                  </a:lnTo>
                  <a:lnTo>
                    <a:pt x="177285" y="128070"/>
                  </a:lnTo>
                  <a:lnTo>
                    <a:pt x="172084" y="85180"/>
                  </a:lnTo>
                  <a:lnTo>
                    <a:pt x="171903" y="82000"/>
                  </a:lnTo>
                  <a:lnTo>
                    <a:pt x="171856" y="82144"/>
                  </a:lnTo>
                  <a:lnTo>
                    <a:pt x="171802" y="84949"/>
                  </a:lnTo>
                  <a:lnTo>
                    <a:pt x="187985" y="125775"/>
                  </a:lnTo>
                  <a:lnTo>
                    <a:pt x="209260" y="168972"/>
                  </a:lnTo>
                  <a:lnTo>
                    <a:pt x="241961" y="210784"/>
                  </a:lnTo>
                  <a:lnTo>
                    <a:pt x="271506" y="236696"/>
                  </a:lnTo>
                  <a:lnTo>
                    <a:pt x="313134" y="261916"/>
                  </a:lnTo>
                  <a:lnTo>
                    <a:pt x="347814" y="284991"/>
                  </a:lnTo>
                  <a:lnTo>
                    <a:pt x="395003" y="31162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76" name="SMARTInkShape-15484"/>
            <p:cNvSpPr/>
            <p:nvPr>
              <p:custDataLst>
                <p:tags r:id="rId12"/>
              </p:custDataLst>
            </p:nvPr>
          </p:nvSpPr>
          <p:spPr>
            <a:xfrm>
              <a:off x="4661298" y="1892652"/>
              <a:ext cx="419695" cy="793094"/>
            </a:xfrm>
            <a:custGeom>
              <a:avLst/>
              <a:gdLst/>
              <a:ahLst/>
              <a:cxnLst/>
              <a:rect l="0" t="0" r="0" b="0"/>
              <a:pathLst>
                <a:path w="419695" h="793094">
                  <a:moveTo>
                    <a:pt x="53577" y="143317"/>
                  </a:moveTo>
                  <a:lnTo>
                    <a:pt x="53577" y="143317"/>
                  </a:lnTo>
                  <a:lnTo>
                    <a:pt x="35166" y="177970"/>
                  </a:lnTo>
                  <a:lnTo>
                    <a:pt x="29270" y="212344"/>
                  </a:lnTo>
                  <a:lnTo>
                    <a:pt x="26531" y="248656"/>
                  </a:lnTo>
                  <a:lnTo>
                    <a:pt x="20869" y="290394"/>
                  </a:lnTo>
                  <a:lnTo>
                    <a:pt x="19196" y="319478"/>
                  </a:lnTo>
                  <a:lnTo>
                    <a:pt x="15807" y="351587"/>
                  </a:lnTo>
                  <a:lnTo>
                    <a:pt x="12978" y="384710"/>
                  </a:lnTo>
                  <a:lnTo>
                    <a:pt x="15027" y="415967"/>
                  </a:lnTo>
                  <a:lnTo>
                    <a:pt x="13955" y="449041"/>
                  </a:lnTo>
                  <a:lnTo>
                    <a:pt x="10170" y="482593"/>
                  </a:lnTo>
                  <a:lnTo>
                    <a:pt x="5181" y="514041"/>
                  </a:lnTo>
                  <a:lnTo>
                    <a:pt x="2302" y="547200"/>
                  </a:lnTo>
                  <a:lnTo>
                    <a:pt x="1022" y="580789"/>
                  </a:lnTo>
                  <a:lnTo>
                    <a:pt x="454" y="612254"/>
                  </a:lnTo>
                  <a:lnTo>
                    <a:pt x="201" y="642775"/>
                  </a:lnTo>
                  <a:lnTo>
                    <a:pt x="59" y="685203"/>
                  </a:lnTo>
                  <a:lnTo>
                    <a:pt x="17" y="720264"/>
                  </a:lnTo>
                  <a:lnTo>
                    <a:pt x="2" y="758777"/>
                  </a:lnTo>
                  <a:lnTo>
                    <a:pt x="0" y="776569"/>
                  </a:lnTo>
                  <a:lnTo>
                    <a:pt x="2645" y="784596"/>
                  </a:lnTo>
                  <a:lnTo>
                    <a:pt x="4740" y="788125"/>
                  </a:lnTo>
                  <a:lnTo>
                    <a:pt x="5144" y="790478"/>
                  </a:lnTo>
                  <a:lnTo>
                    <a:pt x="4421" y="792047"/>
                  </a:lnTo>
                  <a:lnTo>
                    <a:pt x="2947" y="793093"/>
                  </a:lnTo>
                  <a:lnTo>
                    <a:pt x="1964" y="792797"/>
                  </a:lnTo>
                  <a:lnTo>
                    <a:pt x="1309" y="791609"/>
                  </a:lnTo>
                  <a:lnTo>
                    <a:pt x="171" y="777846"/>
                  </a:lnTo>
                  <a:lnTo>
                    <a:pt x="21" y="740498"/>
                  </a:lnTo>
                  <a:lnTo>
                    <a:pt x="4746" y="705008"/>
                  </a:lnTo>
                  <a:lnTo>
                    <a:pt x="7070" y="674738"/>
                  </a:lnTo>
                  <a:lnTo>
                    <a:pt x="8102" y="641442"/>
                  </a:lnTo>
                  <a:lnTo>
                    <a:pt x="8562" y="606800"/>
                  </a:lnTo>
                  <a:lnTo>
                    <a:pt x="11411" y="568913"/>
                  </a:lnTo>
                  <a:lnTo>
                    <a:pt x="15985" y="528924"/>
                  </a:lnTo>
                  <a:lnTo>
                    <a:pt x="21325" y="488000"/>
                  </a:lnTo>
                  <a:lnTo>
                    <a:pt x="24360" y="446660"/>
                  </a:lnTo>
                  <a:lnTo>
                    <a:pt x="26701" y="404144"/>
                  </a:lnTo>
                  <a:lnTo>
                    <a:pt x="28714" y="381694"/>
                  </a:lnTo>
                  <a:lnTo>
                    <a:pt x="31049" y="358789"/>
                  </a:lnTo>
                  <a:lnTo>
                    <a:pt x="38934" y="314819"/>
                  </a:lnTo>
                  <a:lnTo>
                    <a:pt x="48061" y="272126"/>
                  </a:lnTo>
                  <a:lnTo>
                    <a:pt x="55425" y="230000"/>
                  </a:lnTo>
                  <a:lnTo>
                    <a:pt x="62005" y="190772"/>
                  </a:lnTo>
                  <a:lnTo>
                    <a:pt x="68237" y="154486"/>
                  </a:lnTo>
                  <a:lnTo>
                    <a:pt x="74314" y="121823"/>
                  </a:lnTo>
                  <a:lnTo>
                    <a:pt x="88054" y="80283"/>
                  </a:lnTo>
                  <a:lnTo>
                    <a:pt x="103345" y="38813"/>
                  </a:lnTo>
                  <a:lnTo>
                    <a:pt x="118951" y="4160"/>
                  </a:lnTo>
                  <a:lnTo>
                    <a:pt x="123949" y="936"/>
                  </a:lnTo>
                  <a:lnTo>
                    <a:pt x="137439" y="0"/>
                  </a:lnTo>
                  <a:lnTo>
                    <a:pt x="150711" y="5537"/>
                  </a:lnTo>
                  <a:lnTo>
                    <a:pt x="162232" y="14613"/>
                  </a:lnTo>
                  <a:lnTo>
                    <a:pt x="191284" y="56387"/>
                  </a:lnTo>
                  <a:lnTo>
                    <a:pt x="208591" y="89337"/>
                  </a:lnTo>
                  <a:lnTo>
                    <a:pt x="226287" y="130079"/>
                  </a:lnTo>
                  <a:lnTo>
                    <a:pt x="243106" y="173570"/>
                  </a:lnTo>
                  <a:lnTo>
                    <a:pt x="251252" y="203065"/>
                  </a:lnTo>
                  <a:lnTo>
                    <a:pt x="263472" y="235356"/>
                  </a:lnTo>
                  <a:lnTo>
                    <a:pt x="277832" y="269551"/>
                  </a:lnTo>
                  <a:lnTo>
                    <a:pt x="290829" y="304593"/>
                  </a:lnTo>
                  <a:lnTo>
                    <a:pt x="303220" y="340011"/>
                  </a:lnTo>
                  <a:lnTo>
                    <a:pt x="315342" y="375596"/>
                  </a:lnTo>
                  <a:lnTo>
                    <a:pt x="327344" y="411255"/>
                  </a:lnTo>
                  <a:lnTo>
                    <a:pt x="336647" y="446947"/>
                  </a:lnTo>
                  <a:lnTo>
                    <a:pt x="345081" y="481662"/>
                  </a:lnTo>
                  <a:lnTo>
                    <a:pt x="355444" y="513627"/>
                  </a:lnTo>
                  <a:lnTo>
                    <a:pt x="364019" y="544371"/>
                  </a:lnTo>
                  <a:lnTo>
                    <a:pt x="377070" y="586924"/>
                  </a:lnTo>
                  <a:lnTo>
                    <a:pt x="390860" y="624667"/>
                  </a:lnTo>
                  <a:lnTo>
                    <a:pt x="404408" y="668236"/>
                  </a:lnTo>
                  <a:lnTo>
                    <a:pt x="412573" y="711916"/>
                  </a:lnTo>
                  <a:lnTo>
                    <a:pt x="419694" y="73267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978" name="SMARTInkShape-15485"/>
          <p:cNvSpPr/>
          <p:nvPr>
            <p:custDataLst>
              <p:tags r:id="rId5"/>
            </p:custDataLst>
          </p:nvPr>
        </p:nvSpPr>
        <p:spPr>
          <a:xfrm>
            <a:off x="3648087" y="2437805"/>
            <a:ext cx="789785" cy="392907"/>
          </a:xfrm>
          <a:custGeom>
            <a:avLst/>
            <a:gdLst/>
            <a:ahLst/>
            <a:cxnLst/>
            <a:rect l="0" t="0" r="0" b="0"/>
            <a:pathLst>
              <a:path w="789785" h="392907">
                <a:moveTo>
                  <a:pt x="30944" y="392906"/>
                </a:moveTo>
                <a:lnTo>
                  <a:pt x="30944" y="392906"/>
                </a:lnTo>
                <a:lnTo>
                  <a:pt x="10827" y="349723"/>
                </a:lnTo>
                <a:lnTo>
                  <a:pt x="6132" y="342408"/>
                </a:lnTo>
                <a:lnTo>
                  <a:pt x="4481" y="341381"/>
                </a:lnTo>
                <a:lnTo>
                  <a:pt x="0" y="340240"/>
                </a:lnTo>
                <a:lnTo>
                  <a:pt x="34087" y="303914"/>
                </a:lnTo>
                <a:lnTo>
                  <a:pt x="35024" y="301828"/>
                </a:lnTo>
                <a:lnTo>
                  <a:pt x="34656" y="301429"/>
                </a:lnTo>
                <a:lnTo>
                  <a:pt x="33419" y="302156"/>
                </a:lnTo>
                <a:lnTo>
                  <a:pt x="33586" y="302640"/>
                </a:lnTo>
                <a:lnTo>
                  <a:pt x="36418" y="303178"/>
                </a:lnTo>
                <a:lnTo>
                  <a:pt x="36578" y="303322"/>
                </a:lnTo>
                <a:lnTo>
                  <a:pt x="34110" y="303482"/>
                </a:lnTo>
                <a:lnTo>
                  <a:pt x="34047" y="303524"/>
                </a:lnTo>
                <a:lnTo>
                  <a:pt x="38910" y="303598"/>
                </a:lnTo>
                <a:lnTo>
                  <a:pt x="47478" y="311296"/>
                </a:lnTo>
                <a:lnTo>
                  <a:pt x="53151" y="312171"/>
                </a:lnTo>
                <a:lnTo>
                  <a:pt x="74501" y="312507"/>
                </a:lnTo>
                <a:lnTo>
                  <a:pt x="113241" y="300107"/>
                </a:lnTo>
                <a:lnTo>
                  <a:pt x="154540" y="282485"/>
                </a:lnTo>
                <a:lnTo>
                  <a:pt x="190156" y="270672"/>
                </a:lnTo>
                <a:lnTo>
                  <a:pt x="230694" y="255044"/>
                </a:lnTo>
                <a:lnTo>
                  <a:pt x="270266" y="237846"/>
                </a:lnTo>
                <a:lnTo>
                  <a:pt x="302013" y="226095"/>
                </a:lnTo>
                <a:lnTo>
                  <a:pt x="333320" y="214257"/>
                </a:lnTo>
                <a:lnTo>
                  <a:pt x="364763" y="201389"/>
                </a:lnTo>
                <a:lnTo>
                  <a:pt x="398581" y="185748"/>
                </a:lnTo>
                <a:lnTo>
                  <a:pt x="433456" y="171521"/>
                </a:lnTo>
                <a:lnTo>
                  <a:pt x="468799" y="157591"/>
                </a:lnTo>
                <a:lnTo>
                  <a:pt x="504351" y="141478"/>
                </a:lnTo>
                <a:lnTo>
                  <a:pt x="539995" y="127040"/>
                </a:lnTo>
                <a:lnTo>
                  <a:pt x="575682" y="113017"/>
                </a:lnTo>
                <a:lnTo>
                  <a:pt x="611386" y="96862"/>
                </a:lnTo>
                <a:lnTo>
                  <a:pt x="655475" y="75774"/>
                </a:lnTo>
                <a:lnTo>
                  <a:pt x="693674" y="56957"/>
                </a:lnTo>
                <a:lnTo>
                  <a:pt x="735007" y="39950"/>
                </a:lnTo>
                <a:lnTo>
                  <a:pt x="779389" y="20578"/>
                </a:lnTo>
                <a:lnTo>
                  <a:pt x="789784" y="17906"/>
                </a:lnTo>
                <a:lnTo>
                  <a:pt x="784787" y="17868"/>
                </a:lnTo>
                <a:lnTo>
                  <a:pt x="787004" y="17863"/>
                </a:lnTo>
                <a:lnTo>
                  <a:pt x="787000" y="17862"/>
                </a:lnTo>
                <a:lnTo>
                  <a:pt x="781329" y="17859"/>
                </a:lnTo>
                <a:lnTo>
                  <a:pt x="771643" y="13119"/>
                </a:lnTo>
                <a:lnTo>
                  <a:pt x="769814" y="10730"/>
                </a:lnTo>
                <a:lnTo>
                  <a:pt x="769587" y="8145"/>
                </a:lnTo>
                <a:lnTo>
                  <a:pt x="772108"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981" name="SMARTInkShape-Group5395"/>
          <p:cNvGrpSpPr/>
          <p:nvPr/>
        </p:nvGrpSpPr>
        <p:grpSpPr>
          <a:xfrm>
            <a:off x="5679280" y="3009305"/>
            <a:ext cx="3161112" cy="2504328"/>
            <a:chOff x="5679280" y="3009305"/>
            <a:chExt cx="3161112" cy="2504328"/>
          </a:xfrm>
        </p:grpSpPr>
        <p:sp>
          <p:nvSpPr>
            <p:cNvPr id="33979" name="SMARTInkShape-15486"/>
            <p:cNvSpPr/>
            <p:nvPr>
              <p:custDataLst>
                <p:tags r:id="rId8"/>
              </p:custDataLst>
            </p:nvPr>
          </p:nvSpPr>
          <p:spPr>
            <a:xfrm>
              <a:off x="5679280" y="4232672"/>
              <a:ext cx="3161112" cy="230311"/>
            </a:xfrm>
            <a:custGeom>
              <a:avLst/>
              <a:gdLst/>
              <a:ahLst/>
              <a:cxnLst/>
              <a:rect l="0" t="0" r="0" b="0"/>
              <a:pathLst>
                <a:path w="3161112" h="230311">
                  <a:moveTo>
                    <a:pt x="0" y="223242"/>
                  </a:moveTo>
                  <a:lnTo>
                    <a:pt x="0" y="223242"/>
                  </a:lnTo>
                  <a:lnTo>
                    <a:pt x="42665" y="227982"/>
                  </a:lnTo>
                  <a:lnTo>
                    <a:pt x="74195" y="230310"/>
                  </a:lnTo>
                  <a:lnTo>
                    <a:pt x="114258" y="228974"/>
                  </a:lnTo>
                  <a:lnTo>
                    <a:pt x="156556" y="222294"/>
                  </a:lnTo>
                  <a:lnTo>
                    <a:pt x="189635" y="216868"/>
                  </a:lnTo>
                  <a:lnTo>
                    <a:pt x="224182" y="211148"/>
                  </a:lnTo>
                  <a:lnTo>
                    <a:pt x="264670" y="202653"/>
                  </a:lnTo>
                  <a:lnTo>
                    <a:pt x="308132" y="194248"/>
                  </a:lnTo>
                  <a:lnTo>
                    <a:pt x="350599" y="190512"/>
                  </a:lnTo>
                  <a:lnTo>
                    <a:pt x="373632" y="187531"/>
                  </a:lnTo>
                  <a:lnTo>
                    <a:pt x="397916" y="183560"/>
                  </a:lnTo>
                  <a:lnTo>
                    <a:pt x="423036" y="178928"/>
                  </a:lnTo>
                  <a:lnTo>
                    <a:pt x="481454" y="168895"/>
                  </a:lnTo>
                  <a:lnTo>
                    <a:pt x="562071" y="155260"/>
                  </a:lnTo>
                  <a:lnTo>
                    <a:pt x="657488" y="139225"/>
                  </a:lnTo>
                  <a:lnTo>
                    <a:pt x="733005" y="126551"/>
                  </a:lnTo>
                  <a:lnTo>
                    <a:pt x="795256" y="116117"/>
                  </a:lnTo>
                  <a:lnTo>
                    <a:pt x="848663" y="107177"/>
                  </a:lnTo>
                  <a:lnTo>
                    <a:pt x="895182" y="100225"/>
                  </a:lnTo>
                  <a:lnTo>
                    <a:pt x="937108" y="94598"/>
                  </a:lnTo>
                  <a:lnTo>
                    <a:pt x="975973" y="89854"/>
                  </a:lnTo>
                  <a:lnTo>
                    <a:pt x="1014783" y="85700"/>
                  </a:lnTo>
                  <a:lnTo>
                    <a:pt x="1053553" y="81938"/>
                  </a:lnTo>
                  <a:lnTo>
                    <a:pt x="1092299" y="78438"/>
                  </a:lnTo>
                  <a:lnTo>
                    <a:pt x="1131028" y="75112"/>
                  </a:lnTo>
                  <a:lnTo>
                    <a:pt x="1169745" y="71903"/>
                  </a:lnTo>
                  <a:lnTo>
                    <a:pt x="1208456" y="68771"/>
                  </a:lnTo>
                  <a:lnTo>
                    <a:pt x="1246169" y="65691"/>
                  </a:lnTo>
                  <a:lnTo>
                    <a:pt x="1283217" y="62646"/>
                  </a:lnTo>
                  <a:lnTo>
                    <a:pt x="1319822" y="59623"/>
                  </a:lnTo>
                  <a:lnTo>
                    <a:pt x="1358117" y="56616"/>
                  </a:lnTo>
                  <a:lnTo>
                    <a:pt x="1397536" y="53619"/>
                  </a:lnTo>
                  <a:lnTo>
                    <a:pt x="1437707" y="50629"/>
                  </a:lnTo>
                  <a:lnTo>
                    <a:pt x="1477385" y="47643"/>
                  </a:lnTo>
                  <a:lnTo>
                    <a:pt x="1516737" y="44660"/>
                  </a:lnTo>
                  <a:lnTo>
                    <a:pt x="1555870" y="41680"/>
                  </a:lnTo>
                  <a:lnTo>
                    <a:pt x="1595848" y="38701"/>
                  </a:lnTo>
                  <a:lnTo>
                    <a:pt x="1636391" y="35722"/>
                  </a:lnTo>
                  <a:lnTo>
                    <a:pt x="1677311" y="32744"/>
                  </a:lnTo>
                  <a:lnTo>
                    <a:pt x="1718481" y="29767"/>
                  </a:lnTo>
                  <a:lnTo>
                    <a:pt x="1759818" y="26790"/>
                  </a:lnTo>
                  <a:lnTo>
                    <a:pt x="1801267" y="23813"/>
                  </a:lnTo>
                  <a:lnTo>
                    <a:pt x="1843783" y="20836"/>
                  </a:lnTo>
                  <a:lnTo>
                    <a:pt x="1887009" y="17860"/>
                  </a:lnTo>
                  <a:lnTo>
                    <a:pt x="1930710" y="14883"/>
                  </a:lnTo>
                  <a:lnTo>
                    <a:pt x="1973733" y="12898"/>
                  </a:lnTo>
                  <a:lnTo>
                    <a:pt x="2016308" y="11576"/>
                  </a:lnTo>
                  <a:lnTo>
                    <a:pt x="2058580" y="10693"/>
                  </a:lnTo>
                  <a:lnTo>
                    <a:pt x="2100653" y="10105"/>
                  </a:lnTo>
                  <a:lnTo>
                    <a:pt x="2142593" y="9713"/>
                  </a:lnTo>
                  <a:lnTo>
                    <a:pt x="2184442" y="9452"/>
                  </a:lnTo>
                  <a:lnTo>
                    <a:pt x="2225241" y="8286"/>
                  </a:lnTo>
                  <a:lnTo>
                    <a:pt x="2265337" y="6516"/>
                  </a:lnTo>
                  <a:lnTo>
                    <a:pt x="2304968" y="4344"/>
                  </a:lnTo>
                  <a:lnTo>
                    <a:pt x="2344286" y="2896"/>
                  </a:lnTo>
                  <a:lnTo>
                    <a:pt x="2383397" y="1930"/>
                  </a:lnTo>
                  <a:lnTo>
                    <a:pt x="2422370" y="1287"/>
                  </a:lnTo>
                  <a:lnTo>
                    <a:pt x="2460257" y="858"/>
                  </a:lnTo>
                  <a:lnTo>
                    <a:pt x="2497422" y="572"/>
                  </a:lnTo>
                  <a:lnTo>
                    <a:pt x="2534104" y="381"/>
                  </a:lnTo>
                  <a:lnTo>
                    <a:pt x="2570466" y="254"/>
                  </a:lnTo>
                  <a:lnTo>
                    <a:pt x="2606613" y="169"/>
                  </a:lnTo>
                  <a:lnTo>
                    <a:pt x="2642618" y="113"/>
                  </a:lnTo>
                  <a:lnTo>
                    <a:pt x="2677534" y="1067"/>
                  </a:lnTo>
                  <a:lnTo>
                    <a:pt x="2711726" y="2696"/>
                  </a:lnTo>
                  <a:lnTo>
                    <a:pt x="2745435" y="4774"/>
                  </a:lnTo>
                  <a:lnTo>
                    <a:pt x="2778822" y="6159"/>
                  </a:lnTo>
                  <a:lnTo>
                    <a:pt x="2811993" y="7082"/>
                  </a:lnTo>
                  <a:lnTo>
                    <a:pt x="2845021" y="7698"/>
                  </a:lnTo>
                  <a:lnTo>
                    <a:pt x="2875971" y="9101"/>
                  </a:lnTo>
                  <a:lnTo>
                    <a:pt x="2905533" y="11028"/>
                  </a:lnTo>
                  <a:lnTo>
                    <a:pt x="2934171" y="13305"/>
                  </a:lnTo>
                  <a:lnTo>
                    <a:pt x="2961200" y="14823"/>
                  </a:lnTo>
                  <a:lnTo>
                    <a:pt x="2987157" y="15835"/>
                  </a:lnTo>
                  <a:lnTo>
                    <a:pt x="3012400" y="16510"/>
                  </a:lnTo>
                  <a:lnTo>
                    <a:pt x="3056321" y="17259"/>
                  </a:lnTo>
                  <a:lnTo>
                    <a:pt x="3092709" y="16600"/>
                  </a:lnTo>
                  <a:lnTo>
                    <a:pt x="3128937" y="10651"/>
                  </a:lnTo>
                  <a:lnTo>
                    <a:pt x="3161111"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80" name="SMARTInkShape-15487"/>
            <p:cNvSpPr/>
            <p:nvPr>
              <p:custDataLst>
                <p:tags r:id="rId9"/>
              </p:custDataLst>
            </p:nvPr>
          </p:nvSpPr>
          <p:spPr>
            <a:xfrm>
              <a:off x="7025312" y="3009305"/>
              <a:ext cx="277404" cy="2504328"/>
            </a:xfrm>
            <a:custGeom>
              <a:avLst/>
              <a:gdLst/>
              <a:ahLst/>
              <a:cxnLst/>
              <a:rect l="0" t="0" r="0" b="0"/>
              <a:pathLst>
                <a:path w="277404" h="2504328">
                  <a:moveTo>
                    <a:pt x="11282" y="0"/>
                  </a:moveTo>
                  <a:lnTo>
                    <a:pt x="11282" y="0"/>
                  </a:lnTo>
                  <a:lnTo>
                    <a:pt x="0" y="40790"/>
                  </a:lnTo>
                  <a:lnTo>
                    <a:pt x="1214" y="78121"/>
                  </a:lnTo>
                  <a:lnTo>
                    <a:pt x="3007" y="120161"/>
                  </a:lnTo>
                  <a:lnTo>
                    <a:pt x="6943" y="149316"/>
                  </a:lnTo>
                  <a:lnTo>
                    <a:pt x="11999" y="181456"/>
                  </a:lnTo>
                  <a:lnTo>
                    <a:pt x="17553" y="216577"/>
                  </a:lnTo>
                  <a:lnTo>
                    <a:pt x="23329" y="255337"/>
                  </a:lnTo>
                  <a:lnTo>
                    <a:pt x="31850" y="295715"/>
                  </a:lnTo>
                  <a:lnTo>
                    <a:pt x="41259" y="339788"/>
                  </a:lnTo>
                  <a:lnTo>
                    <a:pt x="45157" y="365431"/>
                  </a:lnTo>
                  <a:lnTo>
                    <a:pt x="48748" y="392449"/>
                  </a:lnTo>
                  <a:lnTo>
                    <a:pt x="53127" y="419390"/>
                  </a:lnTo>
                  <a:lnTo>
                    <a:pt x="58030" y="446281"/>
                  </a:lnTo>
                  <a:lnTo>
                    <a:pt x="63283" y="473137"/>
                  </a:lnTo>
                  <a:lnTo>
                    <a:pt x="67778" y="501956"/>
                  </a:lnTo>
                  <a:lnTo>
                    <a:pt x="71765" y="532083"/>
                  </a:lnTo>
                  <a:lnTo>
                    <a:pt x="75417" y="563081"/>
                  </a:lnTo>
                  <a:lnTo>
                    <a:pt x="78843" y="594661"/>
                  </a:lnTo>
                  <a:lnTo>
                    <a:pt x="82119" y="626628"/>
                  </a:lnTo>
                  <a:lnTo>
                    <a:pt x="85296" y="658853"/>
                  </a:lnTo>
                  <a:lnTo>
                    <a:pt x="88406" y="691251"/>
                  </a:lnTo>
                  <a:lnTo>
                    <a:pt x="91471" y="723764"/>
                  </a:lnTo>
                  <a:lnTo>
                    <a:pt x="94508" y="756353"/>
                  </a:lnTo>
                  <a:lnTo>
                    <a:pt x="98515" y="790977"/>
                  </a:lnTo>
                  <a:lnTo>
                    <a:pt x="103171" y="826959"/>
                  </a:lnTo>
                  <a:lnTo>
                    <a:pt x="108260" y="863845"/>
                  </a:lnTo>
                  <a:lnTo>
                    <a:pt x="113637" y="900342"/>
                  </a:lnTo>
                  <a:lnTo>
                    <a:pt x="119207" y="936579"/>
                  </a:lnTo>
                  <a:lnTo>
                    <a:pt x="124903" y="972644"/>
                  </a:lnTo>
                  <a:lnTo>
                    <a:pt x="129694" y="1010578"/>
                  </a:lnTo>
                  <a:lnTo>
                    <a:pt x="133879" y="1049757"/>
                  </a:lnTo>
                  <a:lnTo>
                    <a:pt x="137662" y="1089768"/>
                  </a:lnTo>
                  <a:lnTo>
                    <a:pt x="142168" y="1129340"/>
                  </a:lnTo>
                  <a:lnTo>
                    <a:pt x="147156" y="1168620"/>
                  </a:lnTo>
                  <a:lnTo>
                    <a:pt x="152466" y="1207704"/>
                  </a:lnTo>
                  <a:lnTo>
                    <a:pt x="157991" y="1246660"/>
                  </a:lnTo>
                  <a:lnTo>
                    <a:pt x="163658" y="1285528"/>
                  </a:lnTo>
                  <a:lnTo>
                    <a:pt x="169420" y="1324339"/>
                  </a:lnTo>
                  <a:lnTo>
                    <a:pt x="175247" y="1363111"/>
                  </a:lnTo>
                  <a:lnTo>
                    <a:pt x="181116" y="1401858"/>
                  </a:lnTo>
                  <a:lnTo>
                    <a:pt x="187012" y="1440587"/>
                  </a:lnTo>
                  <a:lnTo>
                    <a:pt x="192927" y="1479306"/>
                  </a:lnTo>
                  <a:lnTo>
                    <a:pt x="198856" y="1518016"/>
                  </a:lnTo>
                  <a:lnTo>
                    <a:pt x="204792" y="1556722"/>
                  </a:lnTo>
                  <a:lnTo>
                    <a:pt x="210733" y="1595424"/>
                  </a:lnTo>
                  <a:lnTo>
                    <a:pt x="216679" y="1634123"/>
                  </a:lnTo>
                  <a:lnTo>
                    <a:pt x="222628" y="1672822"/>
                  </a:lnTo>
                  <a:lnTo>
                    <a:pt x="230561" y="1745253"/>
                  </a:lnTo>
                  <a:lnTo>
                    <a:pt x="239820" y="1840174"/>
                  </a:lnTo>
                  <a:lnTo>
                    <a:pt x="249961" y="1950087"/>
                  </a:lnTo>
                  <a:lnTo>
                    <a:pt x="256721" y="2033284"/>
                  </a:lnTo>
                  <a:lnTo>
                    <a:pt x="261229" y="2098672"/>
                  </a:lnTo>
                  <a:lnTo>
                    <a:pt x="264233" y="2152185"/>
                  </a:lnTo>
                  <a:lnTo>
                    <a:pt x="267228" y="2196790"/>
                  </a:lnTo>
                  <a:lnTo>
                    <a:pt x="270218" y="2235455"/>
                  </a:lnTo>
                  <a:lnTo>
                    <a:pt x="273202" y="2270163"/>
                  </a:lnTo>
                  <a:lnTo>
                    <a:pt x="275193" y="2301239"/>
                  </a:lnTo>
                  <a:lnTo>
                    <a:pt x="276520" y="2329893"/>
                  </a:lnTo>
                  <a:lnTo>
                    <a:pt x="277403" y="2356934"/>
                  </a:lnTo>
                  <a:lnTo>
                    <a:pt x="275741" y="2400208"/>
                  </a:lnTo>
                  <a:lnTo>
                    <a:pt x="271694" y="2434985"/>
                  </a:lnTo>
                  <a:lnTo>
                    <a:pt x="264830" y="2474893"/>
                  </a:lnTo>
                  <a:lnTo>
                    <a:pt x="261363" y="2498182"/>
                  </a:lnTo>
                  <a:lnTo>
                    <a:pt x="259361" y="2501869"/>
                  </a:lnTo>
                  <a:lnTo>
                    <a:pt x="257036" y="2504327"/>
                  </a:lnTo>
                  <a:lnTo>
                    <a:pt x="254492" y="2503981"/>
                  </a:lnTo>
                  <a:lnTo>
                    <a:pt x="243454" y="249138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984" name="SMARTInkShape-Group5396"/>
          <p:cNvGrpSpPr/>
          <p:nvPr/>
        </p:nvGrpSpPr>
        <p:grpSpPr>
          <a:xfrm>
            <a:off x="5683066" y="3031031"/>
            <a:ext cx="3237647" cy="2817353"/>
            <a:chOff x="5683066" y="3031031"/>
            <a:chExt cx="3237647" cy="2817353"/>
          </a:xfrm>
        </p:grpSpPr>
        <p:sp>
          <p:nvSpPr>
            <p:cNvPr id="33982" name="SMARTInkShape-15488"/>
            <p:cNvSpPr/>
            <p:nvPr>
              <p:custDataLst>
                <p:tags r:id="rId6"/>
              </p:custDataLst>
            </p:nvPr>
          </p:nvSpPr>
          <p:spPr>
            <a:xfrm>
              <a:off x="5683066" y="3241477"/>
              <a:ext cx="164494" cy="2393157"/>
            </a:xfrm>
            <a:custGeom>
              <a:avLst/>
              <a:gdLst/>
              <a:ahLst/>
              <a:cxnLst/>
              <a:rect l="0" t="0" r="0" b="0"/>
              <a:pathLst>
                <a:path w="164494" h="2393157">
                  <a:moveTo>
                    <a:pt x="5145" y="0"/>
                  </a:moveTo>
                  <a:lnTo>
                    <a:pt x="5145" y="0"/>
                  </a:lnTo>
                  <a:lnTo>
                    <a:pt x="0" y="39797"/>
                  </a:lnTo>
                  <a:lnTo>
                    <a:pt x="1189" y="82054"/>
                  </a:lnTo>
                  <a:lnTo>
                    <a:pt x="335" y="121877"/>
                  </a:lnTo>
                  <a:lnTo>
                    <a:pt x="4991" y="154378"/>
                  </a:lnTo>
                  <a:lnTo>
                    <a:pt x="13676" y="188667"/>
                  </a:lnTo>
                  <a:lnTo>
                    <a:pt x="16212" y="223750"/>
                  </a:lnTo>
                  <a:lnTo>
                    <a:pt x="16017" y="261171"/>
                  </a:lnTo>
                  <a:lnTo>
                    <a:pt x="19237" y="304260"/>
                  </a:lnTo>
                  <a:lnTo>
                    <a:pt x="21485" y="326864"/>
                  </a:lnTo>
                  <a:lnTo>
                    <a:pt x="23976" y="349870"/>
                  </a:lnTo>
                  <a:lnTo>
                    <a:pt x="26629" y="373145"/>
                  </a:lnTo>
                  <a:lnTo>
                    <a:pt x="29389" y="398583"/>
                  </a:lnTo>
                  <a:lnTo>
                    <a:pt x="32222" y="425464"/>
                  </a:lnTo>
                  <a:lnTo>
                    <a:pt x="35102" y="453307"/>
                  </a:lnTo>
                  <a:lnTo>
                    <a:pt x="38015" y="481790"/>
                  </a:lnTo>
                  <a:lnTo>
                    <a:pt x="40949" y="510701"/>
                  </a:lnTo>
                  <a:lnTo>
                    <a:pt x="43897" y="539897"/>
                  </a:lnTo>
                  <a:lnTo>
                    <a:pt x="46855" y="570275"/>
                  </a:lnTo>
                  <a:lnTo>
                    <a:pt x="49818" y="601441"/>
                  </a:lnTo>
                  <a:lnTo>
                    <a:pt x="52787" y="633132"/>
                  </a:lnTo>
                  <a:lnTo>
                    <a:pt x="55757" y="665174"/>
                  </a:lnTo>
                  <a:lnTo>
                    <a:pt x="58730" y="697449"/>
                  </a:lnTo>
                  <a:lnTo>
                    <a:pt x="61704" y="729880"/>
                  </a:lnTo>
                  <a:lnTo>
                    <a:pt x="63687" y="763407"/>
                  </a:lnTo>
                  <a:lnTo>
                    <a:pt x="65010" y="797664"/>
                  </a:lnTo>
                  <a:lnTo>
                    <a:pt x="65890" y="832408"/>
                  </a:lnTo>
                  <a:lnTo>
                    <a:pt x="68462" y="867478"/>
                  </a:lnTo>
                  <a:lnTo>
                    <a:pt x="72161" y="902764"/>
                  </a:lnTo>
                  <a:lnTo>
                    <a:pt x="76612" y="938194"/>
                  </a:lnTo>
                  <a:lnTo>
                    <a:pt x="79578" y="974713"/>
                  </a:lnTo>
                  <a:lnTo>
                    <a:pt x="81557" y="1011957"/>
                  </a:lnTo>
                  <a:lnTo>
                    <a:pt x="82875" y="1049684"/>
                  </a:lnTo>
                  <a:lnTo>
                    <a:pt x="85738" y="1086743"/>
                  </a:lnTo>
                  <a:lnTo>
                    <a:pt x="89632" y="1123354"/>
                  </a:lnTo>
                  <a:lnTo>
                    <a:pt x="94212" y="1159668"/>
                  </a:lnTo>
                  <a:lnTo>
                    <a:pt x="99249" y="1195784"/>
                  </a:lnTo>
                  <a:lnTo>
                    <a:pt x="104592" y="1231767"/>
                  </a:lnTo>
                  <a:lnTo>
                    <a:pt x="110138" y="1267662"/>
                  </a:lnTo>
                  <a:lnTo>
                    <a:pt x="113836" y="1304491"/>
                  </a:lnTo>
                  <a:lnTo>
                    <a:pt x="116301" y="1341942"/>
                  </a:lnTo>
                  <a:lnTo>
                    <a:pt x="117944" y="1379807"/>
                  </a:lnTo>
                  <a:lnTo>
                    <a:pt x="120032" y="1417949"/>
                  </a:lnTo>
                  <a:lnTo>
                    <a:pt x="122416" y="1456276"/>
                  </a:lnTo>
                  <a:lnTo>
                    <a:pt x="124997" y="1494725"/>
                  </a:lnTo>
                  <a:lnTo>
                    <a:pt x="127711" y="1532265"/>
                  </a:lnTo>
                  <a:lnTo>
                    <a:pt x="130512" y="1569198"/>
                  </a:lnTo>
                  <a:lnTo>
                    <a:pt x="133371" y="1605725"/>
                  </a:lnTo>
                  <a:lnTo>
                    <a:pt x="135278" y="1641983"/>
                  </a:lnTo>
                  <a:lnTo>
                    <a:pt x="136548" y="1678061"/>
                  </a:lnTo>
                  <a:lnTo>
                    <a:pt x="137396" y="1714020"/>
                  </a:lnTo>
                  <a:lnTo>
                    <a:pt x="138952" y="1749899"/>
                  </a:lnTo>
                  <a:lnTo>
                    <a:pt x="140983" y="1785724"/>
                  </a:lnTo>
                  <a:lnTo>
                    <a:pt x="143328" y="1821513"/>
                  </a:lnTo>
                  <a:lnTo>
                    <a:pt x="145884" y="1857280"/>
                  </a:lnTo>
                  <a:lnTo>
                    <a:pt x="148581" y="1893030"/>
                  </a:lnTo>
                  <a:lnTo>
                    <a:pt x="151370" y="1928769"/>
                  </a:lnTo>
                  <a:lnTo>
                    <a:pt x="153230" y="1962518"/>
                  </a:lnTo>
                  <a:lnTo>
                    <a:pt x="154470" y="1994939"/>
                  </a:lnTo>
                  <a:lnTo>
                    <a:pt x="155297" y="2026475"/>
                  </a:lnTo>
                  <a:lnTo>
                    <a:pt x="156840" y="2058413"/>
                  </a:lnTo>
                  <a:lnTo>
                    <a:pt x="158860" y="2090619"/>
                  </a:lnTo>
                  <a:lnTo>
                    <a:pt x="161201" y="2123004"/>
                  </a:lnTo>
                  <a:lnTo>
                    <a:pt x="162760" y="2153523"/>
                  </a:lnTo>
                  <a:lnTo>
                    <a:pt x="163800" y="2182799"/>
                  </a:lnTo>
                  <a:lnTo>
                    <a:pt x="164493" y="2211246"/>
                  </a:lnTo>
                  <a:lnTo>
                    <a:pt x="163963" y="2238148"/>
                  </a:lnTo>
                  <a:lnTo>
                    <a:pt x="162617" y="2264021"/>
                  </a:lnTo>
                  <a:lnTo>
                    <a:pt x="160728" y="2289206"/>
                  </a:lnTo>
                  <a:lnTo>
                    <a:pt x="161275" y="2330419"/>
                  </a:lnTo>
                  <a:lnTo>
                    <a:pt x="161869" y="2370928"/>
                  </a:lnTo>
                  <a:lnTo>
                    <a:pt x="156950" y="239315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83" name="SMARTInkShape-15489"/>
            <p:cNvSpPr/>
            <p:nvPr>
              <p:custDataLst>
                <p:tags r:id="rId7"/>
              </p:custDataLst>
            </p:nvPr>
          </p:nvSpPr>
          <p:spPr>
            <a:xfrm>
              <a:off x="5732859" y="3031031"/>
              <a:ext cx="3187854" cy="2817353"/>
            </a:xfrm>
            <a:custGeom>
              <a:avLst/>
              <a:gdLst/>
              <a:ahLst/>
              <a:cxnLst/>
              <a:rect l="0" t="0" r="0" b="0"/>
              <a:pathLst>
                <a:path w="3187854" h="2817353">
                  <a:moveTo>
                    <a:pt x="0" y="130078"/>
                  </a:moveTo>
                  <a:lnTo>
                    <a:pt x="0" y="130078"/>
                  </a:lnTo>
                  <a:lnTo>
                    <a:pt x="23702" y="106376"/>
                  </a:lnTo>
                  <a:lnTo>
                    <a:pt x="33661" y="100386"/>
                  </a:lnTo>
                  <a:lnTo>
                    <a:pt x="52664" y="96377"/>
                  </a:lnTo>
                  <a:lnTo>
                    <a:pt x="97237" y="94758"/>
                  </a:lnTo>
                  <a:lnTo>
                    <a:pt x="138393" y="94478"/>
                  </a:lnTo>
                  <a:lnTo>
                    <a:pt x="167341" y="94412"/>
                  </a:lnTo>
                  <a:lnTo>
                    <a:pt x="202036" y="94383"/>
                  </a:lnTo>
                  <a:lnTo>
                    <a:pt x="240606" y="94370"/>
                  </a:lnTo>
                  <a:lnTo>
                    <a:pt x="280900" y="94364"/>
                  </a:lnTo>
                  <a:lnTo>
                    <a:pt x="303353" y="94363"/>
                  </a:lnTo>
                  <a:lnTo>
                    <a:pt x="327251" y="94361"/>
                  </a:lnTo>
                  <a:lnTo>
                    <a:pt x="352113" y="94361"/>
                  </a:lnTo>
                  <a:lnTo>
                    <a:pt x="377617" y="93368"/>
                  </a:lnTo>
                  <a:lnTo>
                    <a:pt x="403549" y="91714"/>
                  </a:lnTo>
                  <a:lnTo>
                    <a:pt x="429767" y="89620"/>
                  </a:lnTo>
                  <a:lnTo>
                    <a:pt x="457168" y="87231"/>
                  </a:lnTo>
                  <a:lnTo>
                    <a:pt x="485358" y="84646"/>
                  </a:lnTo>
                  <a:lnTo>
                    <a:pt x="514071" y="81931"/>
                  </a:lnTo>
                  <a:lnTo>
                    <a:pt x="544128" y="80120"/>
                  </a:lnTo>
                  <a:lnTo>
                    <a:pt x="575080" y="78914"/>
                  </a:lnTo>
                  <a:lnTo>
                    <a:pt x="606629" y="78109"/>
                  </a:lnTo>
                  <a:lnTo>
                    <a:pt x="639568" y="76581"/>
                  </a:lnTo>
                  <a:lnTo>
                    <a:pt x="673434" y="74570"/>
                  </a:lnTo>
                  <a:lnTo>
                    <a:pt x="707916" y="72237"/>
                  </a:lnTo>
                  <a:lnTo>
                    <a:pt x="741819" y="68697"/>
                  </a:lnTo>
                  <a:lnTo>
                    <a:pt x="775336" y="64353"/>
                  </a:lnTo>
                  <a:lnTo>
                    <a:pt x="808594" y="59472"/>
                  </a:lnTo>
                  <a:lnTo>
                    <a:pt x="843664" y="55226"/>
                  </a:lnTo>
                  <a:lnTo>
                    <a:pt x="879943" y="51404"/>
                  </a:lnTo>
                  <a:lnTo>
                    <a:pt x="917027" y="47863"/>
                  </a:lnTo>
                  <a:lnTo>
                    <a:pt x="955640" y="44510"/>
                  </a:lnTo>
                  <a:lnTo>
                    <a:pt x="995274" y="41283"/>
                  </a:lnTo>
                  <a:lnTo>
                    <a:pt x="1035587" y="38139"/>
                  </a:lnTo>
                  <a:lnTo>
                    <a:pt x="1076352" y="35051"/>
                  </a:lnTo>
                  <a:lnTo>
                    <a:pt x="1117419" y="32000"/>
                  </a:lnTo>
                  <a:lnTo>
                    <a:pt x="1158689" y="28974"/>
                  </a:lnTo>
                  <a:lnTo>
                    <a:pt x="1200092" y="25965"/>
                  </a:lnTo>
                  <a:lnTo>
                    <a:pt x="1241584" y="22966"/>
                  </a:lnTo>
                  <a:lnTo>
                    <a:pt x="1283138" y="19975"/>
                  </a:lnTo>
                  <a:lnTo>
                    <a:pt x="1325722" y="17981"/>
                  </a:lnTo>
                  <a:lnTo>
                    <a:pt x="1368994" y="16651"/>
                  </a:lnTo>
                  <a:lnTo>
                    <a:pt x="1412725" y="15765"/>
                  </a:lnTo>
                  <a:lnTo>
                    <a:pt x="1456763" y="14182"/>
                  </a:lnTo>
                  <a:lnTo>
                    <a:pt x="1501003" y="12134"/>
                  </a:lnTo>
                  <a:lnTo>
                    <a:pt x="1545379" y="9777"/>
                  </a:lnTo>
                  <a:lnTo>
                    <a:pt x="1589847" y="8206"/>
                  </a:lnTo>
                  <a:lnTo>
                    <a:pt x="1634374" y="7158"/>
                  </a:lnTo>
                  <a:lnTo>
                    <a:pt x="1678943" y="6460"/>
                  </a:lnTo>
                  <a:lnTo>
                    <a:pt x="1724529" y="5994"/>
                  </a:lnTo>
                  <a:lnTo>
                    <a:pt x="1770795" y="5684"/>
                  </a:lnTo>
                  <a:lnTo>
                    <a:pt x="1817514" y="5477"/>
                  </a:lnTo>
                  <a:lnTo>
                    <a:pt x="1863544" y="4347"/>
                  </a:lnTo>
                  <a:lnTo>
                    <a:pt x="1909113" y="2601"/>
                  </a:lnTo>
                  <a:lnTo>
                    <a:pt x="1954375" y="445"/>
                  </a:lnTo>
                  <a:lnTo>
                    <a:pt x="1998440" y="0"/>
                  </a:lnTo>
                  <a:lnTo>
                    <a:pt x="2041707" y="695"/>
                  </a:lnTo>
                  <a:lnTo>
                    <a:pt x="2084443" y="2151"/>
                  </a:lnTo>
                  <a:lnTo>
                    <a:pt x="2126824" y="3122"/>
                  </a:lnTo>
                  <a:lnTo>
                    <a:pt x="2168969" y="3769"/>
                  </a:lnTo>
                  <a:lnTo>
                    <a:pt x="2210955" y="4200"/>
                  </a:lnTo>
                  <a:lnTo>
                    <a:pt x="2251846" y="5480"/>
                  </a:lnTo>
                  <a:lnTo>
                    <a:pt x="2292003" y="7325"/>
                  </a:lnTo>
                  <a:lnTo>
                    <a:pt x="2331674" y="9548"/>
                  </a:lnTo>
                  <a:lnTo>
                    <a:pt x="2375754" y="12017"/>
                  </a:lnTo>
                  <a:lnTo>
                    <a:pt x="2404051" y="13602"/>
                  </a:lnTo>
                  <a:lnTo>
                    <a:pt x="2426217" y="14724"/>
                  </a:lnTo>
                  <a:lnTo>
                    <a:pt x="2460836" y="16465"/>
                  </a:lnTo>
                  <a:lnTo>
                    <a:pt x="2503761" y="18617"/>
                  </a:lnTo>
                  <a:lnTo>
                    <a:pt x="2549244" y="20052"/>
                  </a:lnTo>
                  <a:lnTo>
                    <a:pt x="2596434" y="21009"/>
                  </a:lnTo>
                  <a:lnTo>
                    <a:pt x="2644761" y="21647"/>
                  </a:lnTo>
                  <a:lnTo>
                    <a:pt x="2681940" y="22072"/>
                  </a:lnTo>
                  <a:lnTo>
                    <a:pt x="2711687" y="22355"/>
                  </a:lnTo>
                  <a:lnTo>
                    <a:pt x="2736478" y="22544"/>
                  </a:lnTo>
                  <a:lnTo>
                    <a:pt x="2777254" y="22754"/>
                  </a:lnTo>
                  <a:lnTo>
                    <a:pt x="2810921" y="21855"/>
                  </a:lnTo>
                  <a:lnTo>
                    <a:pt x="2850204" y="16763"/>
                  </a:lnTo>
                  <a:lnTo>
                    <a:pt x="2882260" y="11894"/>
                  </a:lnTo>
                  <a:lnTo>
                    <a:pt x="2911016" y="5073"/>
                  </a:lnTo>
                  <a:lnTo>
                    <a:pt x="2911060" y="9806"/>
                  </a:lnTo>
                  <a:lnTo>
                    <a:pt x="2908424" y="14778"/>
                  </a:lnTo>
                  <a:lnTo>
                    <a:pt x="2898648" y="30794"/>
                  </a:lnTo>
                  <a:lnTo>
                    <a:pt x="2891287" y="68607"/>
                  </a:lnTo>
                  <a:lnTo>
                    <a:pt x="2885672" y="108234"/>
                  </a:lnTo>
                  <a:lnTo>
                    <a:pt x="2879958" y="147308"/>
                  </a:lnTo>
                  <a:lnTo>
                    <a:pt x="2877403" y="178416"/>
                  </a:lnTo>
                  <a:lnTo>
                    <a:pt x="2876268" y="212085"/>
                  </a:lnTo>
                  <a:lnTo>
                    <a:pt x="2875763" y="246893"/>
                  </a:lnTo>
                  <a:lnTo>
                    <a:pt x="2878185" y="287498"/>
                  </a:lnTo>
                  <a:lnTo>
                    <a:pt x="2881576" y="332004"/>
                  </a:lnTo>
                  <a:lnTo>
                    <a:pt x="2882480" y="354984"/>
                  </a:lnTo>
                  <a:lnTo>
                    <a:pt x="2883083" y="378242"/>
                  </a:lnTo>
                  <a:lnTo>
                    <a:pt x="2884477" y="402677"/>
                  </a:lnTo>
                  <a:lnTo>
                    <a:pt x="2886399" y="427897"/>
                  </a:lnTo>
                  <a:lnTo>
                    <a:pt x="2888672" y="453640"/>
                  </a:lnTo>
                  <a:lnTo>
                    <a:pt x="2897133" y="511481"/>
                  </a:lnTo>
                  <a:lnTo>
                    <a:pt x="2909719" y="590722"/>
                  </a:lnTo>
                  <a:lnTo>
                    <a:pt x="2925055" y="684229"/>
                  </a:lnTo>
                  <a:lnTo>
                    <a:pt x="2937264" y="758473"/>
                  </a:lnTo>
                  <a:lnTo>
                    <a:pt x="2947386" y="819875"/>
                  </a:lnTo>
                  <a:lnTo>
                    <a:pt x="2956119" y="872716"/>
                  </a:lnTo>
                  <a:lnTo>
                    <a:pt x="2963926" y="919850"/>
                  </a:lnTo>
                  <a:lnTo>
                    <a:pt x="2971114" y="963179"/>
                  </a:lnTo>
                  <a:lnTo>
                    <a:pt x="2977891" y="1003971"/>
                  </a:lnTo>
                  <a:lnTo>
                    <a:pt x="2985386" y="1043071"/>
                  </a:lnTo>
                  <a:lnTo>
                    <a:pt x="2993359" y="1081045"/>
                  </a:lnTo>
                  <a:lnTo>
                    <a:pt x="3001651" y="1118267"/>
                  </a:lnTo>
                  <a:lnTo>
                    <a:pt x="3009163" y="1154988"/>
                  </a:lnTo>
                  <a:lnTo>
                    <a:pt x="3016157" y="1191375"/>
                  </a:lnTo>
                  <a:lnTo>
                    <a:pt x="3022802" y="1227539"/>
                  </a:lnTo>
                  <a:lnTo>
                    <a:pt x="3029217" y="1264547"/>
                  </a:lnTo>
                  <a:lnTo>
                    <a:pt x="3035478" y="1302117"/>
                  </a:lnTo>
                  <a:lnTo>
                    <a:pt x="3041636" y="1340063"/>
                  </a:lnTo>
                  <a:lnTo>
                    <a:pt x="3047727" y="1378258"/>
                  </a:lnTo>
                  <a:lnTo>
                    <a:pt x="3053771" y="1416620"/>
                  </a:lnTo>
                  <a:lnTo>
                    <a:pt x="3059785" y="1455093"/>
                  </a:lnTo>
                  <a:lnTo>
                    <a:pt x="3064787" y="1493640"/>
                  </a:lnTo>
                  <a:lnTo>
                    <a:pt x="3069113" y="1532237"/>
                  </a:lnTo>
                  <a:lnTo>
                    <a:pt x="3072990" y="1570866"/>
                  </a:lnTo>
                  <a:lnTo>
                    <a:pt x="3077558" y="1608525"/>
                  </a:lnTo>
                  <a:lnTo>
                    <a:pt x="3082588" y="1645538"/>
                  </a:lnTo>
                  <a:lnTo>
                    <a:pt x="3087926" y="1682119"/>
                  </a:lnTo>
                  <a:lnTo>
                    <a:pt x="3092477" y="1719405"/>
                  </a:lnTo>
                  <a:lnTo>
                    <a:pt x="3096503" y="1757161"/>
                  </a:lnTo>
                  <a:lnTo>
                    <a:pt x="3100179" y="1795229"/>
                  </a:lnTo>
                  <a:lnTo>
                    <a:pt x="3102630" y="1832515"/>
                  </a:lnTo>
                  <a:lnTo>
                    <a:pt x="3104264" y="1869278"/>
                  </a:lnTo>
                  <a:lnTo>
                    <a:pt x="3105353" y="1905692"/>
                  </a:lnTo>
                  <a:lnTo>
                    <a:pt x="3107072" y="1940884"/>
                  </a:lnTo>
                  <a:lnTo>
                    <a:pt x="3109209" y="1975260"/>
                  </a:lnTo>
                  <a:lnTo>
                    <a:pt x="3111627" y="2009088"/>
                  </a:lnTo>
                  <a:lnTo>
                    <a:pt x="3114230" y="2041565"/>
                  </a:lnTo>
                  <a:lnTo>
                    <a:pt x="3116958" y="2073137"/>
                  </a:lnTo>
                  <a:lnTo>
                    <a:pt x="3119770" y="2104107"/>
                  </a:lnTo>
                  <a:lnTo>
                    <a:pt x="3121643" y="2134676"/>
                  </a:lnTo>
                  <a:lnTo>
                    <a:pt x="3122892" y="2164976"/>
                  </a:lnTo>
                  <a:lnTo>
                    <a:pt x="3123724" y="2195099"/>
                  </a:lnTo>
                  <a:lnTo>
                    <a:pt x="3125272" y="2223118"/>
                  </a:lnTo>
                  <a:lnTo>
                    <a:pt x="3127296" y="2249735"/>
                  </a:lnTo>
                  <a:lnTo>
                    <a:pt x="3129638" y="2275417"/>
                  </a:lnTo>
                  <a:lnTo>
                    <a:pt x="3132191" y="2300476"/>
                  </a:lnTo>
                  <a:lnTo>
                    <a:pt x="3134885" y="2325120"/>
                  </a:lnTo>
                  <a:lnTo>
                    <a:pt x="3137674" y="2349486"/>
                  </a:lnTo>
                  <a:lnTo>
                    <a:pt x="3140525" y="2372676"/>
                  </a:lnTo>
                  <a:lnTo>
                    <a:pt x="3146339" y="2416963"/>
                  </a:lnTo>
                  <a:lnTo>
                    <a:pt x="3149584" y="2459797"/>
                  </a:lnTo>
                  <a:lnTo>
                    <a:pt x="3152019" y="2500001"/>
                  </a:lnTo>
                  <a:lnTo>
                    <a:pt x="3156408" y="2534406"/>
                  </a:lnTo>
                  <a:lnTo>
                    <a:pt x="3161666" y="2566233"/>
                  </a:lnTo>
                  <a:lnTo>
                    <a:pt x="3170204" y="2609397"/>
                  </a:lnTo>
                  <a:lnTo>
                    <a:pt x="3179017" y="2649967"/>
                  </a:lnTo>
                  <a:lnTo>
                    <a:pt x="3185267" y="2690762"/>
                  </a:lnTo>
                  <a:lnTo>
                    <a:pt x="3187379" y="2730620"/>
                  </a:lnTo>
                  <a:lnTo>
                    <a:pt x="3187853" y="2772890"/>
                  </a:lnTo>
                  <a:lnTo>
                    <a:pt x="3183144" y="2788919"/>
                  </a:lnTo>
                  <a:lnTo>
                    <a:pt x="3172665" y="2804984"/>
                  </a:lnTo>
                  <a:lnTo>
                    <a:pt x="3166907" y="2811506"/>
                  </a:lnTo>
                  <a:lnTo>
                    <a:pt x="3158395" y="2815066"/>
                  </a:lnTo>
                  <a:lnTo>
                    <a:pt x="3127280" y="2817352"/>
                  </a:lnTo>
                  <a:lnTo>
                    <a:pt x="3082916" y="2810674"/>
                  </a:lnTo>
                  <a:lnTo>
                    <a:pt x="3046770" y="2802650"/>
                  </a:lnTo>
                  <a:lnTo>
                    <a:pt x="3003098" y="2792996"/>
                  </a:lnTo>
                  <a:lnTo>
                    <a:pt x="2966528" y="2783358"/>
                  </a:lnTo>
                  <a:lnTo>
                    <a:pt x="2927124" y="2775105"/>
                  </a:lnTo>
                  <a:lnTo>
                    <a:pt x="2885468" y="2767138"/>
                  </a:lnTo>
                  <a:lnTo>
                    <a:pt x="2863247" y="2762235"/>
                  </a:lnTo>
                  <a:lnTo>
                    <a:pt x="2840495" y="2756982"/>
                  </a:lnTo>
                  <a:lnTo>
                    <a:pt x="2817390" y="2750504"/>
                  </a:lnTo>
                  <a:lnTo>
                    <a:pt x="2794050" y="2743208"/>
                  </a:lnTo>
                  <a:lnTo>
                    <a:pt x="2770551" y="2735368"/>
                  </a:lnTo>
                  <a:lnTo>
                    <a:pt x="2744965" y="2728157"/>
                  </a:lnTo>
                  <a:lnTo>
                    <a:pt x="2717983" y="2721366"/>
                  </a:lnTo>
                  <a:lnTo>
                    <a:pt x="2690075" y="2714853"/>
                  </a:lnTo>
                  <a:lnTo>
                    <a:pt x="2660556" y="2708527"/>
                  </a:lnTo>
                  <a:lnTo>
                    <a:pt x="2629962" y="2702325"/>
                  </a:lnTo>
                  <a:lnTo>
                    <a:pt x="2598652" y="2696207"/>
                  </a:lnTo>
                  <a:lnTo>
                    <a:pt x="2566864" y="2690143"/>
                  </a:lnTo>
                  <a:lnTo>
                    <a:pt x="2534759" y="2684116"/>
                  </a:lnTo>
                  <a:lnTo>
                    <a:pt x="2502441" y="2678114"/>
                  </a:lnTo>
                  <a:lnTo>
                    <a:pt x="2469981" y="2672128"/>
                  </a:lnTo>
                  <a:lnTo>
                    <a:pt x="2437428" y="2666153"/>
                  </a:lnTo>
                  <a:lnTo>
                    <a:pt x="2404812" y="2660186"/>
                  </a:lnTo>
                  <a:lnTo>
                    <a:pt x="2370169" y="2655215"/>
                  </a:lnTo>
                  <a:lnTo>
                    <a:pt x="2334175" y="2650909"/>
                  </a:lnTo>
                  <a:lnTo>
                    <a:pt x="2297280" y="2647046"/>
                  </a:lnTo>
                  <a:lnTo>
                    <a:pt x="2260778" y="2640502"/>
                  </a:lnTo>
                  <a:lnTo>
                    <a:pt x="2224537" y="2632171"/>
                  </a:lnTo>
                  <a:lnTo>
                    <a:pt x="2188470" y="2622648"/>
                  </a:lnTo>
                  <a:lnTo>
                    <a:pt x="2151527" y="2615307"/>
                  </a:lnTo>
                  <a:lnTo>
                    <a:pt x="2114000" y="2609421"/>
                  </a:lnTo>
                  <a:lnTo>
                    <a:pt x="2076084" y="2604504"/>
                  </a:lnTo>
                  <a:lnTo>
                    <a:pt x="2036915" y="2599243"/>
                  </a:lnTo>
                  <a:lnTo>
                    <a:pt x="1996913" y="2593750"/>
                  </a:lnTo>
                  <a:lnTo>
                    <a:pt x="1956353" y="2588104"/>
                  </a:lnTo>
                  <a:lnTo>
                    <a:pt x="1914431" y="2582356"/>
                  </a:lnTo>
                  <a:lnTo>
                    <a:pt x="1871600" y="2576540"/>
                  </a:lnTo>
                  <a:lnTo>
                    <a:pt x="1828163" y="2570677"/>
                  </a:lnTo>
                  <a:lnTo>
                    <a:pt x="1784322" y="2565777"/>
                  </a:lnTo>
                  <a:lnTo>
                    <a:pt x="1740213" y="2561518"/>
                  </a:lnTo>
                  <a:lnTo>
                    <a:pt x="1695923" y="2557687"/>
                  </a:lnTo>
                  <a:lnTo>
                    <a:pt x="1652506" y="2554140"/>
                  </a:lnTo>
                  <a:lnTo>
                    <a:pt x="1609671" y="2550783"/>
                  </a:lnTo>
                  <a:lnTo>
                    <a:pt x="1567223" y="2547553"/>
                  </a:lnTo>
                  <a:lnTo>
                    <a:pt x="1523050" y="2544409"/>
                  </a:lnTo>
                  <a:lnTo>
                    <a:pt x="1477726" y="2541319"/>
                  </a:lnTo>
                  <a:lnTo>
                    <a:pt x="1431635" y="2538267"/>
                  </a:lnTo>
                  <a:lnTo>
                    <a:pt x="1385033" y="2536233"/>
                  </a:lnTo>
                  <a:lnTo>
                    <a:pt x="1338090" y="2534877"/>
                  </a:lnTo>
                  <a:lnTo>
                    <a:pt x="1290920" y="2533972"/>
                  </a:lnTo>
                  <a:lnTo>
                    <a:pt x="1243597" y="2533370"/>
                  </a:lnTo>
                  <a:lnTo>
                    <a:pt x="1196175" y="2532968"/>
                  </a:lnTo>
                  <a:lnTo>
                    <a:pt x="1148685" y="2532700"/>
                  </a:lnTo>
                  <a:lnTo>
                    <a:pt x="1117024" y="2532521"/>
                  </a:lnTo>
                  <a:lnTo>
                    <a:pt x="1072465" y="2532270"/>
                  </a:lnTo>
                  <a:lnTo>
                    <a:pt x="1062042" y="2532212"/>
                  </a:lnTo>
                  <a:lnTo>
                    <a:pt x="1027513" y="2532196"/>
                  </a:lnTo>
                  <a:lnTo>
                    <a:pt x="972743" y="2532184"/>
                  </a:lnTo>
                  <a:lnTo>
                    <a:pt x="904480" y="2532177"/>
                  </a:lnTo>
                  <a:lnTo>
                    <a:pt x="827221" y="2535150"/>
                  </a:lnTo>
                  <a:lnTo>
                    <a:pt x="743965" y="2540108"/>
                  </a:lnTo>
                  <a:lnTo>
                    <a:pt x="656711" y="2546390"/>
                  </a:lnTo>
                  <a:lnTo>
                    <a:pt x="583659" y="2552562"/>
                  </a:lnTo>
                  <a:lnTo>
                    <a:pt x="520075" y="2558661"/>
                  </a:lnTo>
                  <a:lnTo>
                    <a:pt x="462803" y="2564712"/>
                  </a:lnTo>
                  <a:lnTo>
                    <a:pt x="409739" y="2570729"/>
                  </a:lnTo>
                  <a:lnTo>
                    <a:pt x="359480" y="2576726"/>
                  </a:lnTo>
                  <a:lnTo>
                    <a:pt x="311091" y="2582709"/>
                  </a:lnTo>
                  <a:lnTo>
                    <a:pt x="265933" y="2589672"/>
                  </a:lnTo>
                  <a:lnTo>
                    <a:pt x="222929" y="2597292"/>
                  </a:lnTo>
                  <a:lnTo>
                    <a:pt x="181361" y="2605347"/>
                  </a:lnTo>
                  <a:lnTo>
                    <a:pt x="153650" y="2610719"/>
                  </a:lnTo>
                  <a:lnTo>
                    <a:pt x="98227" y="262146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304800"/>
            <a:ext cx="8839200" cy="1139825"/>
          </a:xfrm>
        </p:spPr>
        <p:txBody>
          <a:bodyPr/>
          <a:lstStyle/>
          <a:p>
            <a:pPr algn="l" eaLnBrk="1" hangingPunct="1">
              <a:defRPr/>
            </a:pPr>
            <a:r>
              <a:rPr lang="en-US" b="1" dirty="0">
                <a:latin typeface="Times New Roman" charset="0"/>
                <a:cs typeface="+mj-cs"/>
              </a:rPr>
              <a:t>Benefits of Selective Breeding</a:t>
            </a:r>
          </a:p>
        </p:txBody>
      </p:sp>
      <p:pic>
        <p:nvPicPr>
          <p:cNvPr id="47107" name="Picture 3" descr="Spring &amp; Summer Fruit - Seedless Watermel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22496" b="22496"/>
          <a:stretch>
            <a:fillRect/>
          </a:stretch>
        </p:blipFill>
        <p:spPr>
          <a:xfrm>
            <a:off x="304800" y="838200"/>
            <a:ext cx="4038600" cy="21859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7108" name="Picture 4" descr="potato"/>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495800" y="762000"/>
            <a:ext cx="1524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36548" name="Picture 5" descr="My 204 .5 kg pumpk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914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9" name="Picture 6" descr="Charlie_and_Mill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5146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7"/>
          <p:cNvSpPr>
            <a:spLocks noChangeArrowheads="1"/>
          </p:cNvSpPr>
          <p:nvPr/>
        </p:nvSpPr>
        <p:spPr bwMode="auto">
          <a:xfrm>
            <a:off x="76200" y="2970213"/>
            <a:ext cx="6724650"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marL="342835" indent="-342835">
              <a:buFontTx/>
              <a:buAutoNum type="arabicParenR"/>
              <a:defRPr/>
            </a:pPr>
            <a:r>
              <a:rPr lang="en-US" sz="3700" dirty="0">
                <a:cs typeface="+mn-cs"/>
              </a:rPr>
              <a:t>  Production of crops resistant to </a:t>
            </a:r>
          </a:p>
          <a:p>
            <a:pPr marL="342835" indent="-342835">
              <a:defRPr/>
            </a:pPr>
            <a:r>
              <a:rPr lang="en-US" sz="3700" dirty="0">
                <a:cs typeface="+mn-cs"/>
              </a:rPr>
              <a:t>disease.</a:t>
            </a:r>
          </a:p>
        </p:txBody>
      </p:sp>
      <p:sp>
        <p:nvSpPr>
          <p:cNvPr id="47112" name="Rectangle 8"/>
          <p:cNvSpPr>
            <a:spLocks noChangeArrowheads="1"/>
          </p:cNvSpPr>
          <p:nvPr/>
        </p:nvSpPr>
        <p:spPr bwMode="auto">
          <a:xfrm>
            <a:off x="76200" y="4038600"/>
            <a:ext cx="744696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2)</a:t>
            </a:r>
            <a:r>
              <a:rPr lang="en-US" sz="2700">
                <a:cs typeface="+mn-cs"/>
              </a:rPr>
              <a:t>  </a:t>
            </a:r>
            <a:r>
              <a:rPr lang="en-US" sz="3700">
                <a:cs typeface="+mn-cs"/>
              </a:rPr>
              <a:t>Production of crops that are bigger.</a:t>
            </a:r>
          </a:p>
        </p:txBody>
      </p:sp>
      <p:sp>
        <p:nvSpPr>
          <p:cNvPr id="47113" name="Rectangle 9"/>
          <p:cNvSpPr>
            <a:spLocks noChangeArrowheads="1"/>
          </p:cNvSpPr>
          <p:nvPr/>
        </p:nvSpPr>
        <p:spPr bwMode="auto">
          <a:xfrm>
            <a:off x="76200" y="4673600"/>
            <a:ext cx="84582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marL="342835" indent="-342835">
              <a:spcBef>
                <a:spcPct val="20000"/>
              </a:spcBef>
              <a:buFontTx/>
              <a:buAutoNum type="arabicParenR" startAt="3"/>
              <a:defRPr/>
            </a:pPr>
            <a:r>
              <a:rPr lang="en-US" sz="3700" dirty="0">
                <a:cs typeface="+mn-cs"/>
              </a:rPr>
              <a:t>  Produce animals that have less fat.</a:t>
            </a:r>
          </a:p>
        </p:txBody>
      </p:sp>
      <p:sp>
        <p:nvSpPr>
          <p:cNvPr id="47114" name="Rectangle 10"/>
          <p:cNvSpPr>
            <a:spLocks noChangeArrowheads="1"/>
          </p:cNvSpPr>
          <p:nvPr/>
        </p:nvSpPr>
        <p:spPr bwMode="auto">
          <a:xfrm>
            <a:off x="152400" y="5410200"/>
            <a:ext cx="37973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dirty="0">
                <a:cs typeface="+mn-cs"/>
              </a:rPr>
              <a:t>4)</a:t>
            </a:r>
            <a:r>
              <a:rPr lang="en-US" sz="2700" dirty="0">
                <a:cs typeface="+mn-cs"/>
              </a:rPr>
              <a:t>  </a:t>
            </a:r>
            <a:r>
              <a:rPr lang="en-US" sz="3700" dirty="0">
                <a:cs typeface="+mn-cs"/>
              </a:rPr>
              <a:t>Seedless fruit!!!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533400"/>
            <a:ext cx="68310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1143000"/>
          </a:xfrm>
        </p:spPr>
        <p:txBody>
          <a:bodyPr/>
          <a:lstStyle/>
          <a:p>
            <a:pPr eaLnBrk="1" hangingPunct="1">
              <a:defRPr/>
            </a:pPr>
            <a:r>
              <a:rPr lang="en-US" b="1" dirty="0">
                <a:latin typeface="Times New Roman" charset="0"/>
                <a:cs typeface="+mj-cs"/>
              </a:rPr>
              <a:t>Genetic Engineering </a:t>
            </a:r>
            <a:r>
              <a:rPr lang="en-US" b="1" dirty="0" err="1">
                <a:latin typeface="Times New Roman" charset="0"/>
                <a:cs typeface="+mj-cs"/>
              </a:rPr>
              <a:t>vs</a:t>
            </a:r>
            <a:r>
              <a:rPr lang="en-US" b="1" dirty="0">
                <a:latin typeface="Times New Roman" charset="0"/>
                <a:cs typeface="+mj-cs"/>
              </a:rPr>
              <a:t> </a:t>
            </a:r>
            <a:br>
              <a:rPr lang="en-US" b="1" dirty="0">
                <a:latin typeface="Times New Roman" charset="0"/>
                <a:cs typeface="+mj-cs"/>
              </a:rPr>
            </a:br>
            <a:r>
              <a:rPr lang="en-US" b="1" dirty="0">
                <a:latin typeface="Times New Roman" charset="0"/>
                <a:cs typeface="+mj-cs"/>
              </a:rPr>
              <a:t>Selective Breeding</a:t>
            </a:r>
          </a:p>
        </p:txBody>
      </p:sp>
      <p:pic>
        <p:nvPicPr>
          <p:cNvPr id="48131" name="Picture 3" descr="plasmid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600200"/>
            <a:ext cx="2681288" cy="2438400"/>
          </a:xfrm>
          <a:solidFill>
            <a:schemeClr val="accent1"/>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8134" name="Picture 6" descr="suppo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676400"/>
            <a:ext cx="2743200" cy="243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8132" name="Text Box 4"/>
          <p:cNvSpPr txBox="1">
            <a:spLocks noChangeArrowheads="1"/>
          </p:cNvSpPr>
          <p:nvPr/>
        </p:nvSpPr>
        <p:spPr bwMode="auto">
          <a:xfrm>
            <a:off x="152400" y="4368800"/>
            <a:ext cx="44196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a:cs typeface="+mn-cs"/>
              </a:rPr>
              <a:t> </a:t>
            </a:r>
            <a:r>
              <a:rPr lang="en-US" sz="3700">
                <a:cs typeface="+mn-cs"/>
              </a:rPr>
              <a:t>Genetic engineering requires the altering of genes to get desired characteristics.</a:t>
            </a:r>
          </a:p>
        </p:txBody>
      </p:sp>
      <p:sp>
        <p:nvSpPr>
          <p:cNvPr id="48133" name="Text Box 5"/>
          <p:cNvSpPr txBox="1">
            <a:spLocks noChangeArrowheads="1"/>
          </p:cNvSpPr>
          <p:nvPr/>
        </p:nvSpPr>
        <p:spPr bwMode="auto">
          <a:xfrm>
            <a:off x="4648200" y="4343400"/>
            <a:ext cx="44958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a:cs typeface="+mn-cs"/>
              </a:rPr>
              <a:t> </a:t>
            </a:r>
            <a:r>
              <a:rPr lang="en-US" sz="3700">
                <a:cs typeface="+mn-cs"/>
              </a:rPr>
              <a:t>Selective Breeding utilizes natural reproduction to get desired characteristics</a:t>
            </a:r>
            <a:r>
              <a:rPr lang="en-US" sz="310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additive="base">
                                        <p:cTn id="13" dur="500" fill="hold"/>
                                        <p:tgtEl>
                                          <p:spTgt spid="48133"/>
                                        </p:tgtEl>
                                        <p:attrNameLst>
                                          <p:attrName>ppt_x</p:attrName>
                                        </p:attrNameLst>
                                      </p:cBhvr>
                                      <p:tavLst>
                                        <p:tav tm="0">
                                          <p:val>
                                            <p:strVal val="#ppt_x"/>
                                          </p:val>
                                        </p:tav>
                                        <p:tav tm="100000">
                                          <p:val>
                                            <p:strVal val="#ppt_x"/>
                                          </p:val>
                                        </p:tav>
                                      </p:tavLst>
                                    </p:anim>
                                    <p:anim calcmode="lin" valueType="num">
                                      <p:cBhvr additive="base">
                                        <p:cTn id="14"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utoUpdateAnimBg="0"/>
      <p:bldP spid="48133" grpId="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1139825"/>
          </a:xfrm>
        </p:spPr>
        <p:txBody>
          <a:bodyPr/>
          <a:lstStyle/>
          <a:p>
            <a:pPr eaLnBrk="1" hangingPunct="1">
              <a:defRPr/>
            </a:pPr>
            <a:r>
              <a:rPr lang="en-US">
                <a:cs typeface="+mj-cs"/>
              </a:rPr>
              <a:t>Real Example of Hybridization:</a:t>
            </a:r>
          </a:p>
        </p:txBody>
      </p:sp>
      <p:pic>
        <p:nvPicPr>
          <p:cNvPr id="45059" name="Picture 3" descr="otato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24000"/>
            <a:ext cx="2895600" cy="238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5060" name="Text Box 4"/>
          <p:cNvSpPr txBox="1">
            <a:spLocks noChangeArrowheads="1"/>
          </p:cNvSpPr>
          <p:nvPr/>
        </p:nvSpPr>
        <p:spPr bwMode="auto">
          <a:xfrm>
            <a:off x="3505200" y="1828800"/>
            <a:ext cx="46482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endParaRPr lang="en-US">
              <a:cs typeface="+mn-cs"/>
            </a:endParaRPr>
          </a:p>
        </p:txBody>
      </p:sp>
      <p:sp>
        <p:nvSpPr>
          <p:cNvPr id="45061" name="Rectangle 5"/>
          <p:cNvSpPr>
            <a:spLocks noChangeArrowheads="1"/>
          </p:cNvSpPr>
          <p:nvPr/>
        </p:nvSpPr>
        <p:spPr bwMode="auto">
          <a:xfrm>
            <a:off x="457200" y="4448175"/>
            <a:ext cx="817562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nchor="ctr">
            <a:spAutoFit/>
          </a:bodyPr>
          <a:lstStyle/>
          <a:p>
            <a:pPr>
              <a:defRPr/>
            </a:pPr>
            <a:r>
              <a:rPr lang="en-US" b="1">
                <a:cs typeface="+mn-cs"/>
              </a:rPr>
              <a:t>1872 - </a:t>
            </a:r>
            <a:r>
              <a:rPr lang="en-US">
                <a:cs typeface="+mn-cs"/>
              </a:rPr>
              <a:t> American horticulturist Luther Burbank (1849-1926) developed a special potato.  Burbank, while trying to improve the Irish potato, developed a hybrid that was more disease resistant. He introduced the Burbank potato to Ireland to help combat the blight epidemic.  </a:t>
            </a:r>
          </a:p>
        </p:txBody>
      </p:sp>
      <p:sp>
        <p:nvSpPr>
          <p:cNvPr id="45062" name="Text Box 6"/>
          <p:cNvSpPr txBox="1">
            <a:spLocks noChangeArrowheads="1"/>
          </p:cNvSpPr>
          <p:nvPr/>
        </p:nvSpPr>
        <p:spPr bwMode="auto">
          <a:xfrm>
            <a:off x="3884613" y="1524000"/>
            <a:ext cx="45847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b="1" u="sng">
                <a:cs typeface="+mn-cs"/>
              </a:rPr>
              <a:t>Disease Resistant Potatos</a:t>
            </a:r>
          </a:p>
          <a:p>
            <a:pPr algn="ctr">
              <a:defRPr/>
            </a:pPr>
            <a:endParaRPr lang="en-US">
              <a:cs typeface="+mn-cs"/>
            </a:endParaRPr>
          </a:p>
          <a:p>
            <a:pPr algn="ctr">
              <a:buFontTx/>
              <a:buChar char="•"/>
              <a:defRPr/>
            </a:pPr>
            <a:r>
              <a:rPr lang="en-US">
                <a:cs typeface="+mn-cs"/>
              </a:rPr>
              <a:t>Burbank</a:t>
            </a:r>
            <a:r>
              <a:rPr lang="ja-JP" altLang="en-US">
                <a:latin typeface="Arial"/>
                <a:cs typeface="+mn-cs"/>
              </a:rPr>
              <a:t>’</a:t>
            </a:r>
            <a:r>
              <a:rPr lang="en-US">
                <a:cs typeface="+mn-cs"/>
              </a:rPr>
              <a:t>s hybrid crosses combined </a:t>
            </a:r>
          </a:p>
          <a:p>
            <a:pPr algn="ctr">
              <a:defRPr/>
            </a:pPr>
            <a:r>
              <a:rPr lang="en-US">
                <a:cs typeface="+mn-cs"/>
              </a:rPr>
              <a:t>the </a:t>
            </a:r>
            <a:r>
              <a:rPr lang="en-US">
                <a:solidFill>
                  <a:srgbClr val="FF3300"/>
                </a:solidFill>
                <a:cs typeface="+mn-cs"/>
              </a:rPr>
              <a:t>disease resistance</a:t>
            </a:r>
            <a:r>
              <a:rPr lang="en-US">
                <a:cs typeface="+mn-cs"/>
              </a:rPr>
              <a:t> of one plant </a:t>
            </a:r>
          </a:p>
          <a:p>
            <a:pPr algn="ctr">
              <a:defRPr/>
            </a:pPr>
            <a:r>
              <a:rPr lang="en-US">
                <a:cs typeface="+mn-cs"/>
              </a:rPr>
              <a:t>with the food-producing capacity </a:t>
            </a:r>
          </a:p>
          <a:p>
            <a:pPr algn="ctr">
              <a:defRPr/>
            </a:pPr>
            <a:r>
              <a:rPr lang="en-US">
                <a:cs typeface="+mn-cs"/>
              </a:rPr>
              <a:t>of another.</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228600" y="304800"/>
            <a:ext cx="8686800" cy="1036638"/>
          </a:xfrm>
        </p:spPr>
        <p:txBody>
          <a:bodyPr/>
          <a:lstStyle/>
          <a:p>
            <a:pPr eaLnBrk="1" hangingPunct="1">
              <a:defRPr/>
            </a:pPr>
            <a:r>
              <a:rPr lang="en-US">
                <a:cs typeface="+mj-cs"/>
              </a:rPr>
              <a:t>How do you think we can perform artificial selection?</a:t>
            </a:r>
          </a:p>
        </p:txBody>
      </p:sp>
      <p:sp>
        <p:nvSpPr>
          <p:cNvPr id="22533" name="Text Box 5"/>
          <p:cNvSpPr txBox="1">
            <a:spLocks noChangeArrowheads="1"/>
          </p:cNvSpPr>
          <p:nvPr/>
        </p:nvSpPr>
        <p:spPr bwMode="auto">
          <a:xfrm>
            <a:off x="228600" y="1889125"/>
            <a:ext cx="891540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FontTx/>
              <a:buChar char="•"/>
              <a:defRPr/>
            </a:pPr>
            <a:r>
              <a:rPr lang="en-US" sz="4100">
                <a:cs typeface="+mn-cs"/>
              </a:rPr>
              <a:t>Selecting for desirable traits in offspring by </a:t>
            </a:r>
            <a:r>
              <a:rPr lang="en-US" sz="4100" b="1" u="sng">
                <a:solidFill>
                  <a:srgbClr val="000000"/>
                </a:solidFill>
                <a:cs typeface="+mn-cs"/>
              </a:rPr>
              <a:t>choosing</a:t>
            </a:r>
            <a:r>
              <a:rPr lang="en-US" sz="4100">
                <a:cs typeface="+mn-cs"/>
              </a:rPr>
              <a:t> organisms (of the same species) to mate.</a:t>
            </a:r>
          </a:p>
          <a:p>
            <a:pPr>
              <a:spcBef>
                <a:spcPct val="50000"/>
              </a:spcBef>
              <a:buFont typeface="Wingdings" charset="0"/>
              <a:buChar char="v"/>
              <a:defRPr/>
            </a:pPr>
            <a:r>
              <a:rPr lang="en-US" sz="4100">
                <a:cs typeface="+mn-cs"/>
              </a:rPr>
              <a:t>Ex: Dairy farmers may choose to mate only cows that give the most milk.</a:t>
            </a:r>
          </a:p>
          <a:p>
            <a:pPr>
              <a:spcBef>
                <a:spcPct val="50000"/>
              </a:spcBef>
              <a:buFontTx/>
              <a:buChar char="-"/>
              <a:defRPr/>
            </a:pPr>
            <a:endParaRPr lang="en-US" sz="4100">
              <a:cs typeface="+mn-cs"/>
            </a:endParaRPr>
          </a:p>
        </p:txBody>
      </p:sp>
      <p:pic>
        <p:nvPicPr>
          <p:cNvPr id="240643" name="Picture 7" descr="app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838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4" name="Picture 9" descr="app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1360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5" name="Picture 11" descr="app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4102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dissolve">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sz="quarter"/>
          </p:nvPr>
        </p:nvSpPr>
        <p:spPr/>
        <p:txBody>
          <a:bodyPr/>
          <a:lstStyle/>
          <a:p>
            <a:pPr eaLnBrk="1" hangingPunct="1">
              <a:defRPr/>
            </a:pPr>
            <a:r>
              <a:rPr lang="en-US" sz="4900">
                <a:cs typeface="+mj-cs"/>
              </a:rPr>
              <a:t>Artificial Selection</a:t>
            </a:r>
          </a:p>
        </p:txBody>
      </p:sp>
      <p:pic>
        <p:nvPicPr>
          <p:cNvPr id="40963" name="Picture 3" descr="bi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524000"/>
            <a:ext cx="3810000" cy="2590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4" name="Picture 4" descr="photo by Adam Coglianes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14390" b="14390"/>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5" name="Picture 5" descr="Slide09"/>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81000" y="4267200"/>
            <a:ext cx="3810000" cy="243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6" name="Picture 6" descr="mule">
            <a:hlinkClick r:id="rId6"/>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t="30074" b="30074"/>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a:xfrm>
            <a:off x="228600" y="152400"/>
            <a:ext cx="8763000" cy="2590800"/>
          </a:xfrm>
        </p:spPr>
        <p:txBody>
          <a:bodyPr/>
          <a:lstStyle/>
          <a:p>
            <a:pPr eaLnBrk="1" hangingPunct="1">
              <a:defRPr/>
            </a:pPr>
            <a:r>
              <a:rPr lang="en-US" sz="5400" u="sng">
                <a:cs typeface="+mj-cs"/>
              </a:rPr>
              <a:t>Aim</a:t>
            </a:r>
            <a:r>
              <a:rPr lang="en-US" sz="5400">
                <a:cs typeface="+mj-cs"/>
              </a:rPr>
              <a:t>: How can we describe different patterns of inheritance?</a:t>
            </a:r>
          </a:p>
        </p:txBody>
      </p:sp>
      <p:sp>
        <p:nvSpPr>
          <p:cNvPr id="55301" name="Text Box 5"/>
          <p:cNvSpPr txBox="1">
            <a:spLocks noChangeArrowheads="1"/>
          </p:cNvSpPr>
          <p:nvPr/>
        </p:nvSpPr>
        <p:spPr bwMode="auto">
          <a:xfrm>
            <a:off x="152400" y="4953000"/>
            <a:ext cx="88392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4500" u="sng">
                <a:cs typeface="+mn-cs"/>
              </a:rPr>
              <a:t>HW</a:t>
            </a:r>
            <a:r>
              <a:rPr lang="en-US" sz="4500">
                <a:cs typeface="+mn-cs"/>
              </a:rPr>
              <a:t>: Page 348 Questions #1-4</a:t>
            </a:r>
          </a:p>
          <a:p>
            <a:pPr algn="ctr">
              <a:spcBef>
                <a:spcPct val="50000"/>
              </a:spcBef>
              <a:defRPr/>
            </a:pPr>
            <a:r>
              <a:rPr lang="en-US" sz="4500">
                <a:cs typeface="+mn-cs"/>
              </a:rPr>
              <a:t>Test Friday</a:t>
            </a:r>
          </a:p>
        </p:txBody>
      </p:sp>
      <p:sp>
        <p:nvSpPr>
          <p:cNvPr id="55302" name="Text Box 6"/>
          <p:cNvSpPr txBox="1">
            <a:spLocks noChangeArrowheads="1"/>
          </p:cNvSpPr>
          <p:nvPr/>
        </p:nvSpPr>
        <p:spPr bwMode="auto">
          <a:xfrm>
            <a:off x="228600" y="2819400"/>
            <a:ext cx="8763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4500" u="sng">
                <a:cs typeface="+mn-cs"/>
              </a:rPr>
              <a:t>Do Now</a:t>
            </a:r>
            <a:r>
              <a:rPr lang="en-US" sz="4500">
                <a:cs typeface="+mn-cs"/>
              </a:rPr>
              <a:t>: Genetic Engineering Question Worksheet</a:t>
            </a:r>
          </a:p>
        </p:txBody>
      </p:sp>
      <p:pic>
        <p:nvPicPr>
          <p:cNvPr id="244740" name="Picture 7" descr="Look-Dress-Lucy-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5814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1" name="Picture 8" descr="guinea p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1239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2" name="Picture 9" descr="0210l"/>
          <p:cNvPicPr>
            <a:picLocks noChangeAspect="1" noChangeArrowheads="1"/>
          </p:cNvPicPr>
          <p:nvPr/>
        </p:nvPicPr>
        <p:blipFill>
          <a:blip r:embed="rId5">
            <a:extLst>
              <a:ext uri="{28A0092B-C50C-407E-A947-70E740481C1C}">
                <a14:useLocalDpi xmlns:a14="http://schemas.microsoft.com/office/drawing/2010/main" val="0"/>
              </a:ext>
            </a:extLst>
          </a:blip>
          <a:srcRect l="3922" r="5882"/>
          <a:stretch>
            <a:fillRect/>
          </a:stretch>
        </p:blipFill>
        <p:spPr bwMode="auto">
          <a:xfrm>
            <a:off x="152400" y="1295400"/>
            <a:ext cx="14478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3" name="Picture 10" descr="cover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1066800"/>
            <a:ext cx="12954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6785" name="Picture 1034" descr="halle-ber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6" name="Picture 1038" descr="img005"/>
          <p:cNvPicPr>
            <a:picLocks noChangeAspect="1" noChangeArrowheads="1"/>
          </p:cNvPicPr>
          <p:nvPr/>
        </p:nvPicPr>
        <p:blipFill>
          <a:blip r:embed="rId5">
            <a:extLst>
              <a:ext uri="{28A0092B-C50C-407E-A947-70E740481C1C}">
                <a14:useLocalDpi xmlns:a14="http://schemas.microsoft.com/office/drawing/2010/main" val="0"/>
              </a:ext>
            </a:extLst>
          </a:blip>
          <a:srcRect l="19643" t="28572" r="17857" b="14232"/>
          <a:stretch>
            <a:fillRect/>
          </a:stretch>
        </p:blipFill>
        <p:spPr bwMode="auto">
          <a:xfrm>
            <a:off x="5257800" y="4114800"/>
            <a:ext cx="36576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7" name="Picture 1039" descr="men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2400"/>
            <a:ext cx="1295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Rectangle 1044"/>
          <p:cNvSpPr>
            <a:spLocks noGrp="1" noChangeArrowheads="1"/>
          </p:cNvSpPr>
          <p:nvPr>
            <p:ph type="title"/>
          </p:nvPr>
        </p:nvSpPr>
        <p:spPr>
          <a:xfrm>
            <a:off x="685800" y="152400"/>
            <a:ext cx="7772400" cy="1143000"/>
          </a:xfrm>
        </p:spPr>
        <p:txBody>
          <a:bodyPr lIns="92058" tIns="46030" rIns="92058" bIns="46030"/>
          <a:lstStyle/>
          <a:p>
            <a:pPr eaLnBrk="1" hangingPunct="1">
              <a:defRPr/>
            </a:pPr>
            <a:r>
              <a:rPr lang="en-US" sz="5400">
                <a:cs typeface="+mj-cs"/>
              </a:rPr>
              <a:t>Polygenic Traits</a:t>
            </a:r>
          </a:p>
        </p:txBody>
      </p:sp>
      <p:pic>
        <p:nvPicPr>
          <p:cNvPr id="34839" name="Picture 1047" descr="0210l"/>
          <p:cNvPicPr>
            <a:picLocks noGrp="1" noChangeAspect="1" noChangeArrowheads="1"/>
          </p:cNvPicPr>
          <p:nvPr>
            <p:ph type="clipArt" sz="half" idx="2"/>
          </p:nvPr>
        </p:nvPicPr>
        <p:blipFill>
          <a:blip r:embed="rId7">
            <a:extLst>
              <a:ext uri="{28A0092B-C50C-407E-A947-70E740481C1C}">
                <a14:useLocalDpi xmlns:a14="http://schemas.microsoft.com/office/drawing/2010/main" val="0"/>
              </a:ext>
            </a:extLst>
          </a:blip>
          <a:srcRect l="3922" r="5882"/>
          <a:stretch>
            <a:fillRect/>
          </a:stretch>
        </p:blipFill>
        <p:spPr>
          <a:xfrm>
            <a:off x="2514600" y="4724400"/>
            <a:ext cx="2286000" cy="1901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4838" name="Text Box 1046"/>
          <p:cNvSpPr txBox="1">
            <a:spLocks noChangeArrowheads="1"/>
          </p:cNvSpPr>
          <p:nvPr/>
        </p:nvSpPr>
        <p:spPr bwMode="auto">
          <a:xfrm>
            <a:off x="228600" y="1143000"/>
            <a:ext cx="8763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4100">
                <a:cs typeface="+mn-cs"/>
              </a:rPr>
              <a:t>Most traits are the result of the action of many genes (</a:t>
            </a:r>
            <a:r>
              <a:rPr lang="en-US" sz="4100">
                <a:solidFill>
                  <a:schemeClr val="hlink"/>
                </a:solidFill>
                <a:cs typeface="+mn-cs"/>
              </a:rPr>
              <a:t>One trait = many genes</a:t>
            </a:r>
            <a:r>
              <a:rPr lang="en-US" sz="4100">
                <a:cs typeface="+mn-cs"/>
              </a:rPr>
              <a:t>).</a:t>
            </a:r>
          </a:p>
          <a:p>
            <a:pPr>
              <a:spcBef>
                <a:spcPct val="50000"/>
              </a:spcBef>
              <a:buFontTx/>
              <a:buChar char="•"/>
              <a:defRPr/>
            </a:pPr>
            <a:r>
              <a:rPr lang="en-US" sz="4100">
                <a:cs typeface="+mn-cs"/>
              </a:rPr>
              <a:t>For example, skin color &amp; height depend upon the interaction of </a:t>
            </a:r>
            <a:r>
              <a:rPr lang="en-US" sz="4100" b="1" i="1" u="sng">
                <a:cs typeface="+mn-cs"/>
              </a:rPr>
              <a:t>many independent genes. </a:t>
            </a:r>
          </a:p>
        </p:txBody>
      </p:sp>
      <p:sp>
        <p:nvSpPr>
          <p:cNvPr id="34840" name="Line 1048"/>
          <p:cNvSpPr>
            <a:spLocks noChangeShapeType="1"/>
          </p:cNvSpPr>
          <p:nvPr/>
        </p:nvSpPr>
        <p:spPr bwMode="auto">
          <a:xfrm flipV="1">
            <a:off x="609600" y="152400"/>
            <a:ext cx="1295400" cy="9906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lstStyle/>
          <a:p>
            <a:pPr>
              <a:defRPr/>
            </a:pPr>
            <a:endParaRPr lang="en-US">
              <a:cs typeface="+mn-cs"/>
            </a:endParaRPr>
          </a:p>
        </p:txBody>
      </p:sp>
      <p:sp>
        <p:nvSpPr>
          <p:cNvPr id="34841" name="Line 1049"/>
          <p:cNvSpPr>
            <a:spLocks noChangeShapeType="1"/>
          </p:cNvSpPr>
          <p:nvPr/>
        </p:nvSpPr>
        <p:spPr bwMode="auto">
          <a:xfrm>
            <a:off x="609600" y="152400"/>
            <a:ext cx="1295400" cy="9906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lstStyle/>
          <a:p>
            <a:pPr>
              <a:defRPr/>
            </a:pPr>
            <a:endParaRPr lang="en-US">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52400" y="0"/>
            <a:ext cx="8991600" cy="1143000"/>
          </a:xfrm>
        </p:spPr>
        <p:txBody>
          <a:bodyPr/>
          <a:lstStyle/>
          <a:p>
            <a:pPr eaLnBrk="1" hangingPunct="1">
              <a:defRPr/>
            </a:pPr>
            <a:r>
              <a:rPr lang="en-US">
                <a:cs typeface="+mj-cs"/>
              </a:rPr>
              <a:t>Skin Color and Pigmentation</a:t>
            </a:r>
          </a:p>
        </p:txBody>
      </p:sp>
      <p:sp>
        <p:nvSpPr>
          <p:cNvPr id="29699" name="Rectangle 3"/>
          <p:cNvSpPr>
            <a:spLocks noGrp="1" noChangeArrowheads="1"/>
          </p:cNvSpPr>
          <p:nvPr>
            <p:ph type="subTitle" idx="1"/>
          </p:nvPr>
        </p:nvSpPr>
        <p:spPr>
          <a:xfrm>
            <a:off x="0" y="1143000"/>
            <a:ext cx="6019800" cy="3581400"/>
          </a:xfrm>
        </p:spPr>
        <p:txBody>
          <a:bodyPr/>
          <a:lstStyle/>
          <a:p>
            <a:pPr eaLnBrk="1" hangingPunct="1">
              <a:lnSpc>
                <a:spcPct val="90000"/>
              </a:lnSpc>
              <a:defRPr/>
            </a:pPr>
            <a:r>
              <a:rPr lang="en-US" sz="3700" dirty="0">
                <a:cs typeface="+mn-cs"/>
              </a:rPr>
              <a:t>There is a brown pigment called melanin. We all have the same base skin color, just different amounts of melanin (determined by polygenic traits). Albinos have no melanin, so they have very white skin.</a:t>
            </a:r>
          </a:p>
        </p:txBody>
      </p:sp>
      <p:pic>
        <p:nvPicPr>
          <p:cNvPr id="248835" name="Picture 11" descr="chris-rock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6800"/>
            <a:ext cx="3048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6" name="Picture 13" descr="Look-Dress-Lucy-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724400"/>
            <a:ext cx="1355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7" name="Picture 15" descr="albin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86400"/>
            <a:ext cx="36576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685800" y="152400"/>
            <a:ext cx="7772400" cy="1143000"/>
          </a:xfrm>
        </p:spPr>
        <p:txBody>
          <a:bodyPr/>
          <a:lstStyle/>
          <a:p>
            <a:pPr eaLnBrk="1" hangingPunct="1">
              <a:defRPr/>
            </a:pPr>
            <a:r>
              <a:rPr lang="en-US" sz="5400">
                <a:cs typeface="+mj-cs"/>
              </a:rPr>
              <a:t>Multiple Alleles</a:t>
            </a:r>
          </a:p>
        </p:txBody>
      </p:sp>
      <p:sp>
        <p:nvSpPr>
          <p:cNvPr id="58371" name="Rectangle 3"/>
          <p:cNvSpPr>
            <a:spLocks noGrp="1" noChangeArrowheads="1"/>
          </p:cNvSpPr>
          <p:nvPr>
            <p:ph idx="1"/>
          </p:nvPr>
        </p:nvSpPr>
        <p:spPr>
          <a:xfrm>
            <a:off x="152400" y="1219200"/>
            <a:ext cx="8839200" cy="5410200"/>
          </a:xfrm>
        </p:spPr>
        <p:txBody>
          <a:bodyPr/>
          <a:lstStyle/>
          <a:p>
            <a:pPr marL="342835" indent="-342835" eaLnBrk="1" hangingPunct="1">
              <a:defRPr/>
            </a:pPr>
            <a:r>
              <a:rPr lang="en-US" sz="3700">
                <a:cs typeface="+mn-cs"/>
              </a:rPr>
              <a:t>More than </a:t>
            </a:r>
            <a:r>
              <a:rPr lang="en-US" sz="3700" b="1" u="sng">
                <a:solidFill>
                  <a:schemeClr val="hlink"/>
                </a:solidFill>
                <a:cs typeface="+mn-cs"/>
              </a:rPr>
              <a:t>two</a:t>
            </a:r>
            <a:r>
              <a:rPr lang="en-US" sz="3700">
                <a:cs typeface="+mn-cs"/>
              </a:rPr>
              <a:t> alleles control the gene in some cases.</a:t>
            </a:r>
          </a:p>
          <a:p>
            <a:pPr marL="342835" indent="-342835" eaLnBrk="1" hangingPunct="1">
              <a:defRPr/>
            </a:pPr>
            <a:r>
              <a:rPr lang="en-US" sz="3700">
                <a:cs typeface="+mn-cs"/>
              </a:rPr>
              <a:t>Blood type has three different possible alleles. </a:t>
            </a:r>
          </a:p>
          <a:p>
            <a:pPr marL="342835" indent="-342835" eaLnBrk="1" hangingPunct="1">
              <a:buFont typeface="Wingdings" charset="0"/>
              <a:buNone/>
              <a:defRPr/>
            </a:pPr>
            <a:r>
              <a:rPr lang="en-US" sz="3700">
                <a:cs typeface="+mn-cs"/>
              </a:rPr>
              <a:t>		 </a:t>
            </a:r>
            <a:r>
              <a:rPr lang="en-US" sz="3700" b="1">
                <a:solidFill>
                  <a:schemeClr val="hlink"/>
                </a:solidFill>
                <a:cs typeface="+mn-cs"/>
              </a:rPr>
              <a:t>A, B, and O</a:t>
            </a:r>
            <a:r>
              <a:rPr lang="en-US" sz="3700">
                <a:cs typeface="+mn-cs"/>
              </a:rPr>
              <a:t>.</a:t>
            </a:r>
          </a:p>
          <a:p>
            <a:pPr marL="342835" indent="-342835" eaLnBrk="1" hangingPunct="1">
              <a:buFont typeface="Wingdings" charset="0"/>
              <a:buNone/>
              <a:defRPr/>
            </a:pPr>
            <a:endParaRPr lang="en-US" sz="3700">
              <a:cs typeface="+mn-cs"/>
            </a:endParaRPr>
          </a:p>
        </p:txBody>
      </p:sp>
      <p:pic>
        <p:nvPicPr>
          <p:cNvPr id="250883" name="Picture 6" descr="types1"/>
          <p:cNvPicPr>
            <a:picLocks noChangeAspect="1" noChangeArrowheads="1"/>
          </p:cNvPicPr>
          <p:nvPr/>
        </p:nvPicPr>
        <p:blipFill>
          <a:blip r:embed="rId3">
            <a:extLst>
              <a:ext uri="{28A0092B-C50C-407E-A947-70E740481C1C}">
                <a14:useLocalDpi xmlns:a14="http://schemas.microsoft.com/office/drawing/2010/main" val="0"/>
              </a:ext>
            </a:extLst>
          </a:blip>
          <a:srcRect t="22067" b="51729"/>
          <a:stretch>
            <a:fillRect/>
          </a:stretch>
        </p:blipFill>
        <p:spPr bwMode="auto">
          <a:xfrm>
            <a:off x="304800" y="4343400"/>
            <a:ext cx="6477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ChangeArrowheads="1"/>
          </p:cNvSpPr>
          <p:nvPr/>
        </p:nvSpPr>
        <p:spPr bwMode="auto">
          <a:xfrm>
            <a:off x="457200" y="55626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solidFill>
                  <a:schemeClr val="hlink"/>
                </a:solidFill>
                <a:cs typeface="+mn-cs"/>
              </a:rPr>
              <a:t>AA or Ao</a:t>
            </a:r>
          </a:p>
        </p:txBody>
      </p:sp>
      <p:sp>
        <p:nvSpPr>
          <p:cNvPr id="58376" name="Rectangle 8"/>
          <p:cNvSpPr>
            <a:spLocks noChangeArrowheads="1"/>
          </p:cNvSpPr>
          <p:nvPr/>
        </p:nvSpPr>
        <p:spPr bwMode="auto">
          <a:xfrm>
            <a:off x="1981200" y="55626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solidFill>
                  <a:schemeClr val="hlink"/>
                </a:solidFill>
                <a:cs typeface="+mn-cs"/>
              </a:rPr>
              <a:t>BB or Bo</a:t>
            </a:r>
          </a:p>
        </p:txBody>
      </p:sp>
      <p:sp>
        <p:nvSpPr>
          <p:cNvPr id="58377" name="Rectangle 9"/>
          <p:cNvSpPr>
            <a:spLocks noChangeArrowheads="1"/>
          </p:cNvSpPr>
          <p:nvPr/>
        </p:nvSpPr>
        <p:spPr bwMode="auto">
          <a:xfrm>
            <a:off x="3657600" y="55626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solidFill>
                  <a:schemeClr val="hlink"/>
                </a:solidFill>
                <a:cs typeface="+mn-cs"/>
              </a:rPr>
              <a:t>AB</a:t>
            </a:r>
          </a:p>
        </p:txBody>
      </p:sp>
      <p:sp>
        <p:nvSpPr>
          <p:cNvPr id="58378" name="Rectangle 10"/>
          <p:cNvSpPr>
            <a:spLocks noChangeArrowheads="1"/>
          </p:cNvSpPr>
          <p:nvPr/>
        </p:nvSpPr>
        <p:spPr bwMode="auto">
          <a:xfrm>
            <a:off x="5334000" y="5562600"/>
            <a:ext cx="1295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solidFill>
                  <a:schemeClr val="hlink"/>
                </a:solidFill>
                <a:cs typeface="+mn-cs"/>
              </a:rPr>
              <a:t>oo</a:t>
            </a:r>
          </a:p>
        </p:txBody>
      </p:sp>
      <p:sp>
        <p:nvSpPr>
          <p:cNvPr id="58379" name="Oval 11"/>
          <p:cNvSpPr>
            <a:spLocks noChangeArrowheads="1"/>
          </p:cNvSpPr>
          <p:nvPr/>
        </p:nvSpPr>
        <p:spPr bwMode="auto">
          <a:xfrm>
            <a:off x="1295400" y="5486400"/>
            <a:ext cx="533400" cy="7620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58380" name="Oval 12"/>
          <p:cNvSpPr>
            <a:spLocks noChangeArrowheads="1"/>
          </p:cNvSpPr>
          <p:nvPr/>
        </p:nvSpPr>
        <p:spPr bwMode="auto">
          <a:xfrm>
            <a:off x="2819400" y="5486400"/>
            <a:ext cx="533400" cy="7620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58381" name="Oval 13"/>
          <p:cNvSpPr>
            <a:spLocks noChangeArrowheads="1"/>
          </p:cNvSpPr>
          <p:nvPr/>
        </p:nvSpPr>
        <p:spPr bwMode="auto">
          <a:xfrm>
            <a:off x="5715000" y="5562600"/>
            <a:ext cx="533400" cy="7620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pic>
        <p:nvPicPr>
          <p:cNvPr id="250891" name="Picture 17" descr="types1"/>
          <p:cNvPicPr>
            <a:picLocks noChangeAspect="1" noChangeArrowheads="1"/>
          </p:cNvPicPr>
          <p:nvPr/>
        </p:nvPicPr>
        <p:blipFill>
          <a:blip r:embed="rId3">
            <a:extLst>
              <a:ext uri="{28A0092B-C50C-407E-A947-70E740481C1C}">
                <a14:useLocalDpi xmlns:a14="http://schemas.microsoft.com/office/drawing/2010/main" val="0"/>
              </a:ext>
            </a:extLst>
          </a:blip>
          <a:srcRect b="88118"/>
          <a:stretch>
            <a:fillRect/>
          </a:stretch>
        </p:blipFill>
        <p:spPr bwMode="auto">
          <a:xfrm>
            <a:off x="304800" y="38100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6" name="Text Box 18"/>
          <p:cNvSpPr txBox="1">
            <a:spLocks noChangeArrowheads="1"/>
          </p:cNvSpPr>
          <p:nvPr/>
        </p:nvSpPr>
        <p:spPr bwMode="auto">
          <a:xfrm>
            <a:off x="6934200" y="3886200"/>
            <a:ext cx="19812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2700">
                <a:cs typeface="+mn-cs"/>
              </a:rPr>
              <a:t>Which allele do you think is recessive? Dominant?  Why?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143000"/>
          </a:xfrm>
        </p:spPr>
        <p:txBody>
          <a:bodyPr/>
          <a:lstStyle/>
          <a:p>
            <a:pPr algn="l"/>
            <a:r>
              <a:rPr lang="en-US" dirty="0"/>
              <a:t>Homozygous – two of the same alleles</a:t>
            </a:r>
            <a:br>
              <a:rPr lang="en-US" dirty="0"/>
            </a:br>
            <a:r>
              <a:rPr lang="en-US" dirty="0"/>
              <a:t>	-two dominant (TT)</a:t>
            </a:r>
            <a:br>
              <a:rPr lang="en-US" dirty="0"/>
            </a:br>
            <a:r>
              <a:rPr lang="en-US" dirty="0"/>
              <a:t>	-two recessive (</a:t>
            </a:r>
            <a:r>
              <a:rPr lang="en-US" dirty="0" err="1"/>
              <a:t>tt</a:t>
            </a:r>
            <a:r>
              <a:rPr lang="en-US" dirty="0"/>
              <a:t>)</a:t>
            </a:r>
            <a:br>
              <a:rPr lang="en-US" dirty="0"/>
            </a:br>
            <a:br>
              <a:rPr lang="en-US" dirty="0"/>
            </a:br>
            <a:r>
              <a:rPr lang="en-US" dirty="0"/>
              <a:t>Heterozygous – two different alleles</a:t>
            </a:r>
            <a:br>
              <a:rPr lang="en-US" dirty="0"/>
            </a:br>
            <a:r>
              <a:rPr lang="en-US" dirty="0"/>
              <a:t>	-one of each (</a:t>
            </a:r>
            <a:r>
              <a:rPr lang="en-US" dirty="0" err="1"/>
              <a:t>Tt</a:t>
            </a:r>
            <a:r>
              <a:rPr lang="en-US" dirty="0"/>
              <a:t>)</a:t>
            </a:r>
          </a:p>
        </p:txBody>
      </p:sp>
      <p:sp>
        <p:nvSpPr>
          <p:cNvPr id="328" name="SMARTInkShape-15490"/>
          <p:cNvSpPr/>
          <p:nvPr>
            <p:custDataLst>
              <p:tags r:id="rId1"/>
            </p:custDataLst>
          </p:nvPr>
        </p:nvSpPr>
        <p:spPr>
          <a:xfrm>
            <a:off x="7099102" y="160734"/>
            <a:ext cx="133946" cy="630425"/>
          </a:xfrm>
          <a:custGeom>
            <a:avLst/>
            <a:gdLst/>
            <a:ahLst/>
            <a:cxnLst/>
            <a:rect l="0" t="0" r="0" b="0"/>
            <a:pathLst>
              <a:path w="133946" h="630425">
                <a:moveTo>
                  <a:pt x="0" y="0"/>
                </a:moveTo>
                <a:lnTo>
                  <a:pt x="0" y="0"/>
                </a:lnTo>
                <a:lnTo>
                  <a:pt x="0" y="26459"/>
                </a:lnTo>
                <a:lnTo>
                  <a:pt x="0" y="66330"/>
                </a:lnTo>
                <a:lnTo>
                  <a:pt x="0" y="100587"/>
                </a:lnTo>
                <a:lnTo>
                  <a:pt x="2646" y="134995"/>
                </a:lnTo>
                <a:lnTo>
                  <a:pt x="7129" y="170131"/>
                </a:lnTo>
                <a:lnTo>
                  <a:pt x="12428" y="205590"/>
                </a:lnTo>
                <a:lnTo>
                  <a:pt x="20736" y="243840"/>
                </a:lnTo>
                <a:lnTo>
                  <a:pt x="31044" y="282998"/>
                </a:lnTo>
                <a:lnTo>
                  <a:pt x="42240" y="320246"/>
                </a:lnTo>
                <a:lnTo>
                  <a:pt x="53830" y="359290"/>
                </a:lnTo>
                <a:lnTo>
                  <a:pt x="65596" y="398802"/>
                </a:lnTo>
                <a:lnTo>
                  <a:pt x="77440" y="436206"/>
                </a:lnTo>
                <a:lnTo>
                  <a:pt x="89318" y="470029"/>
                </a:lnTo>
                <a:lnTo>
                  <a:pt x="100220" y="501597"/>
                </a:lnTo>
                <a:lnTo>
                  <a:pt x="108373" y="532164"/>
                </a:lnTo>
                <a:lnTo>
                  <a:pt x="118540" y="572523"/>
                </a:lnTo>
                <a:lnTo>
                  <a:pt x="126809" y="614324"/>
                </a:lnTo>
                <a:lnTo>
                  <a:pt x="132535" y="630120"/>
                </a:lnTo>
                <a:lnTo>
                  <a:pt x="133005" y="630424"/>
                </a:lnTo>
                <a:lnTo>
                  <a:pt x="133319" y="629634"/>
                </a:lnTo>
                <a:lnTo>
                  <a:pt x="133945" y="62507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2" name="SMARTInkShape-Group5398"/>
          <p:cNvGrpSpPr/>
          <p:nvPr/>
        </p:nvGrpSpPr>
        <p:grpSpPr>
          <a:xfrm>
            <a:off x="6250780" y="196453"/>
            <a:ext cx="1160862" cy="591139"/>
            <a:chOff x="6250780" y="196453"/>
            <a:chExt cx="1160862" cy="591139"/>
          </a:xfrm>
        </p:grpSpPr>
        <p:sp>
          <p:nvSpPr>
            <p:cNvPr id="329" name="SMARTInkShape-15491"/>
            <p:cNvSpPr/>
            <p:nvPr>
              <p:custDataLst>
                <p:tags r:id="rId26"/>
              </p:custDataLst>
            </p:nvPr>
          </p:nvSpPr>
          <p:spPr>
            <a:xfrm>
              <a:off x="6250780" y="205383"/>
              <a:ext cx="544713" cy="62509"/>
            </a:xfrm>
            <a:custGeom>
              <a:avLst/>
              <a:gdLst/>
              <a:ahLst/>
              <a:cxnLst/>
              <a:rect l="0" t="0" r="0" b="0"/>
              <a:pathLst>
                <a:path w="544713" h="62509">
                  <a:moveTo>
                    <a:pt x="0" y="62508"/>
                  </a:moveTo>
                  <a:lnTo>
                    <a:pt x="0" y="62508"/>
                  </a:lnTo>
                  <a:lnTo>
                    <a:pt x="42665" y="43546"/>
                  </a:lnTo>
                  <a:lnTo>
                    <a:pt x="79486" y="31591"/>
                  </a:lnTo>
                  <a:lnTo>
                    <a:pt x="115695" y="23962"/>
                  </a:lnTo>
                  <a:lnTo>
                    <a:pt x="151632" y="20572"/>
                  </a:lnTo>
                  <a:lnTo>
                    <a:pt x="187447" y="16419"/>
                  </a:lnTo>
                  <a:lnTo>
                    <a:pt x="224201" y="12258"/>
                  </a:lnTo>
                  <a:lnTo>
                    <a:pt x="263687" y="10409"/>
                  </a:lnTo>
                  <a:lnTo>
                    <a:pt x="304388" y="9587"/>
                  </a:lnTo>
                  <a:lnTo>
                    <a:pt x="344635" y="9222"/>
                  </a:lnTo>
                  <a:lnTo>
                    <a:pt x="382367" y="9059"/>
                  </a:lnTo>
                  <a:lnTo>
                    <a:pt x="416336" y="8987"/>
                  </a:lnTo>
                  <a:lnTo>
                    <a:pt x="447968" y="7963"/>
                  </a:lnTo>
                  <a:lnTo>
                    <a:pt x="478564" y="4200"/>
                  </a:lnTo>
                  <a:lnTo>
                    <a:pt x="518939" y="1244"/>
                  </a:lnTo>
                  <a:lnTo>
                    <a:pt x="544712"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0" name="SMARTInkShape-15492"/>
            <p:cNvSpPr/>
            <p:nvPr>
              <p:custDataLst>
                <p:tags r:id="rId27"/>
              </p:custDataLst>
            </p:nvPr>
          </p:nvSpPr>
          <p:spPr>
            <a:xfrm>
              <a:off x="6509742" y="196453"/>
              <a:ext cx="116087" cy="591139"/>
            </a:xfrm>
            <a:custGeom>
              <a:avLst/>
              <a:gdLst/>
              <a:ahLst/>
              <a:cxnLst/>
              <a:rect l="0" t="0" r="0" b="0"/>
              <a:pathLst>
                <a:path w="116087" h="591139">
                  <a:moveTo>
                    <a:pt x="0" y="0"/>
                  </a:moveTo>
                  <a:lnTo>
                    <a:pt x="0" y="0"/>
                  </a:lnTo>
                  <a:lnTo>
                    <a:pt x="23703" y="37924"/>
                  </a:lnTo>
                  <a:lnTo>
                    <a:pt x="37985" y="69772"/>
                  </a:lnTo>
                  <a:lnTo>
                    <a:pt x="46648" y="101455"/>
                  </a:lnTo>
                  <a:lnTo>
                    <a:pt x="50498" y="135380"/>
                  </a:lnTo>
                  <a:lnTo>
                    <a:pt x="54856" y="172948"/>
                  </a:lnTo>
                  <a:lnTo>
                    <a:pt x="60099" y="211803"/>
                  </a:lnTo>
                  <a:lnTo>
                    <a:pt x="65737" y="248916"/>
                  </a:lnTo>
                  <a:lnTo>
                    <a:pt x="71549" y="287900"/>
                  </a:lnTo>
                  <a:lnTo>
                    <a:pt x="76448" y="326393"/>
                  </a:lnTo>
                  <a:lnTo>
                    <a:pt x="78626" y="360038"/>
                  </a:lnTo>
                  <a:lnTo>
                    <a:pt x="82239" y="394173"/>
                  </a:lnTo>
                  <a:lnTo>
                    <a:pt x="87152" y="427204"/>
                  </a:lnTo>
                  <a:lnTo>
                    <a:pt x="94504" y="469104"/>
                  </a:lnTo>
                  <a:lnTo>
                    <a:pt x="98117" y="511505"/>
                  </a:lnTo>
                  <a:lnTo>
                    <a:pt x="105029" y="548653"/>
                  </a:lnTo>
                  <a:lnTo>
                    <a:pt x="114985" y="590538"/>
                  </a:lnTo>
                  <a:lnTo>
                    <a:pt x="115352" y="591138"/>
                  </a:lnTo>
                  <a:lnTo>
                    <a:pt x="116086" y="58936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1" name="SMARTInkShape-15493"/>
            <p:cNvSpPr/>
            <p:nvPr>
              <p:custDataLst>
                <p:tags r:id="rId28"/>
              </p:custDataLst>
            </p:nvPr>
          </p:nvSpPr>
          <p:spPr>
            <a:xfrm>
              <a:off x="6956227" y="473968"/>
              <a:ext cx="455415" cy="35025"/>
            </a:xfrm>
            <a:custGeom>
              <a:avLst/>
              <a:gdLst/>
              <a:ahLst/>
              <a:cxnLst/>
              <a:rect l="0" t="0" r="0" b="0"/>
              <a:pathLst>
                <a:path w="455415" h="35025">
                  <a:moveTo>
                    <a:pt x="0" y="35024"/>
                  </a:moveTo>
                  <a:lnTo>
                    <a:pt x="0" y="35024"/>
                  </a:lnTo>
                  <a:lnTo>
                    <a:pt x="31750" y="27087"/>
                  </a:lnTo>
                  <a:lnTo>
                    <a:pt x="56885" y="20803"/>
                  </a:lnTo>
                  <a:lnTo>
                    <a:pt x="82571" y="15621"/>
                  </a:lnTo>
                  <a:lnTo>
                    <a:pt x="108625" y="11175"/>
                  </a:lnTo>
                  <a:lnTo>
                    <a:pt x="134925" y="7218"/>
                  </a:lnTo>
                  <a:lnTo>
                    <a:pt x="160395" y="4581"/>
                  </a:lnTo>
                  <a:lnTo>
                    <a:pt x="185312" y="2822"/>
                  </a:lnTo>
                  <a:lnTo>
                    <a:pt x="209862" y="1650"/>
                  </a:lnTo>
                  <a:lnTo>
                    <a:pt x="234165" y="869"/>
                  </a:lnTo>
                  <a:lnTo>
                    <a:pt x="258306" y="347"/>
                  </a:lnTo>
                  <a:lnTo>
                    <a:pt x="282337" y="0"/>
                  </a:lnTo>
                  <a:lnTo>
                    <a:pt x="306294" y="761"/>
                  </a:lnTo>
                  <a:lnTo>
                    <a:pt x="330204" y="2260"/>
                  </a:lnTo>
                  <a:lnTo>
                    <a:pt x="354082" y="4252"/>
                  </a:lnTo>
                  <a:lnTo>
                    <a:pt x="396485" y="9111"/>
                  </a:lnTo>
                  <a:lnTo>
                    <a:pt x="437953" y="14778"/>
                  </a:lnTo>
                  <a:lnTo>
                    <a:pt x="455414" y="1716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7" name="SMARTInkShape-Group5399"/>
          <p:cNvGrpSpPr/>
          <p:nvPr/>
        </p:nvGrpSpPr>
        <p:grpSpPr>
          <a:xfrm>
            <a:off x="4357688" y="133945"/>
            <a:ext cx="884040" cy="646450"/>
            <a:chOff x="4357688" y="133945"/>
            <a:chExt cx="884040" cy="646450"/>
          </a:xfrm>
        </p:grpSpPr>
        <p:sp>
          <p:nvSpPr>
            <p:cNvPr id="333" name="SMARTInkShape-15494"/>
            <p:cNvSpPr/>
            <p:nvPr>
              <p:custDataLst>
                <p:tags r:id="rId22"/>
              </p:custDataLst>
            </p:nvPr>
          </p:nvSpPr>
          <p:spPr>
            <a:xfrm>
              <a:off x="4473773" y="160734"/>
              <a:ext cx="87138" cy="619661"/>
            </a:xfrm>
            <a:custGeom>
              <a:avLst/>
              <a:gdLst/>
              <a:ahLst/>
              <a:cxnLst/>
              <a:rect l="0" t="0" r="0" b="0"/>
              <a:pathLst>
                <a:path w="87138" h="619661">
                  <a:moveTo>
                    <a:pt x="0" y="0"/>
                  </a:moveTo>
                  <a:lnTo>
                    <a:pt x="0" y="0"/>
                  </a:lnTo>
                  <a:lnTo>
                    <a:pt x="5292" y="29105"/>
                  </a:lnTo>
                  <a:lnTo>
                    <a:pt x="9482" y="52145"/>
                  </a:lnTo>
                  <a:lnTo>
                    <a:pt x="14136" y="96267"/>
                  </a:lnTo>
                  <a:lnTo>
                    <a:pt x="17197" y="140020"/>
                  </a:lnTo>
                  <a:lnTo>
                    <a:pt x="19402" y="162800"/>
                  </a:lnTo>
                  <a:lnTo>
                    <a:pt x="21865" y="185924"/>
                  </a:lnTo>
                  <a:lnTo>
                    <a:pt x="27246" y="230138"/>
                  </a:lnTo>
                  <a:lnTo>
                    <a:pt x="33938" y="272940"/>
                  </a:lnTo>
                  <a:lnTo>
                    <a:pt x="43526" y="315114"/>
                  </a:lnTo>
                  <a:lnTo>
                    <a:pt x="49111" y="357009"/>
                  </a:lnTo>
                  <a:lnTo>
                    <a:pt x="51593" y="396796"/>
                  </a:lnTo>
                  <a:lnTo>
                    <a:pt x="52696" y="431015"/>
                  </a:lnTo>
                  <a:lnTo>
                    <a:pt x="55832" y="462761"/>
                  </a:lnTo>
                  <a:lnTo>
                    <a:pt x="63176" y="503232"/>
                  </a:lnTo>
                  <a:lnTo>
                    <a:pt x="74546" y="543573"/>
                  </a:lnTo>
                  <a:lnTo>
                    <a:pt x="86669" y="586564"/>
                  </a:lnTo>
                  <a:lnTo>
                    <a:pt x="87137" y="599031"/>
                  </a:lnTo>
                  <a:lnTo>
                    <a:pt x="84038" y="607880"/>
                  </a:lnTo>
                  <a:lnTo>
                    <a:pt x="76714" y="618439"/>
                  </a:lnTo>
                  <a:lnTo>
                    <a:pt x="73963" y="619660"/>
                  </a:lnTo>
                  <a:lnTo>
                    <a:pt x="71137" y="619482"/>
                  </a:lnTo>
                  <a:lnTo>
                    <a:pt x="44649" y="60721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SMARTInkShape-15495"/>
            <p:cNvSpPr/>
            <p:nvPr>
              <p:custDataLst>
                <p:tags r:id="rId23"/>
              </p:custDataLst>
            </p:nvPr>
          </p:nvSpPr>
          <p:spPr>
            <a:xfrm>
              <a:off x="4759523" y="438096"/>
              <a:ext cx="482205" cy="35178"/>
            </a:xfrm>
            <a:custGeom>
              <a:avLst/>
              <a:gdLst/>
              <a:ahLst/>
              <a:cxnLst/>
              <a:rect l="0" t="0" r="0" b="0"/>
              <a:pathLst>
                <a:path w="482205" h="35178">
                  <a:moveTo>
                    <a:pt x="0" y="35177"/>
                  </a:moveTo>
                  <a:lnTo>
                    <a:pt x="0" y="35177"/>
                  </a:lnTo>
                  <a:lnTo>
                    <a:pt x="42665" y="25697"/>
                  </a:lnTo>
                  <a:lnTo>
                    <a:pt x="82131" y="18396"/>
                  </a:lnTo>
                  <a:lnTo>
                    <a:pt x="123815" y="11844"/>
                  </a:lnTo>
                  <a:lnTo>
                    <a:pt x="146044" y="8708"/>
                  </a:lnTo>
                  <a:lnTo>
                    <a:pt x="168800" y="5625"/>
                  </a:lnTo>
                  <a:lnTo>
                    <a:pt x="192901" y="3569"/>
                  </a:lnTo>
                  <a:lnTo>
                    <a:pt x="217898" y="2199"/>
                  </a:lnTo>
                  <a:lnTo>
                    <a:pt x="243492" y="1286"/>
                  </a:lnTo>
                  <a:lnTo>
                    <a:pt x="268492" y="677"/>
                  </a:lnTo>
                  <a:lnTo>
                    <a:pt x="293097" y="271"/>
                  </a:lnTo>
                  <a:lnTo>
                    <a:pt x="317437" y="0"/>
                  </a:lnTo>
                  <a:lnTo>
                    <a:pt x="360357" y="2345"/>
                  </a:lnTo>
                  <a:lnTo>
                    <a:pt x="397292" y="6695"/>
                  </a:lnTo>
                  <a:lnTo>
                    <a:pt x="439405" y="14722"/>
                  </a:lnTo>
                  <a:lnTo>
                    <a:pt x="482204" y="26248"/>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5" name="SMARTInkShape-15496"/>
            <p:cNvSpPr/>
            <p:nvPr>
              <p:custDataLst>
                <p:tags r:id="rId24"/>
              </p:custDataLst>
            </p:nvPr>
          </p:nvSpPr>
          <p:spPr>
            <a:xfrm>
              <a:off x="4884539" y="133945"/>
              <a:ext cx="140699" cy="637517"/>
            </a:xfrm>
            <a:custGeom>
              <a:avLst/>
              <a:gdLst/>
              <a:ahLst/>
              <a:cxnLst/>
              <a:rect l="0" t="0" r="0" b="0"/>
              <a:pathLst>
                <a:path w="140699" h="637517">
                  <a:moveTo>
                    <a:pt x="0" y="0"/>
                  </a:moveTo>
                  <a:lnTo>
                    <a:pt x="0" y="0"/>
                  </a:lnTo>
                  <a:lnTo>
                    <a:pt x="11282" y="41782"/>
                  </a:lnTo>
                  <a:lnTo>
                    <a:pt x="11060" y="86243"/>
                  </a:lnTo>
                  <a:lnTo>
                    <a:pt x="14176" y="122997"/>
                  </a:lnTo>
                  <a:lnTo>
                    <a:pt x="18868" y="162483"/>
                  </a:lnTo>
                  <a:lnTo>
                    <a:pt x="24261" y="203184"/>
                  </a:lnTo>
                  <a:lnTo>
                    <a:pt x="29965" y="244424"/>
                  </a:lnTo>
                  <a:lnTo>
                    <a:pt x="38453" y="285904"/>
                  </a:lnTo>
                  <a:lnTo>
                    <a:pt x="48840" y="326498"/>
                  </a:lnTo>
                  <a:lnTo>
                    <a:pt x="60072" y="364384"/>
                  </a:lnTo>
                  <a:lnTo>
                    <a:pt x="71677" y="398420"/>
                  </a:lnTo>
                  <a:lnTo>
                    <a:pt x="89368" y="442827"/>
                  </a:lnTo>
                  <a:lnTo>
                    <a:pt x="104532" y="481120"/>
                  </a:lnTo>
                  <a:lnTo>
                    <a:pt x="115308" y="517601"/>
                  </a:lnTo>
                  <a:lnTo>
                    <a:pt x="127840" y="560743"/>
                  </a:lnTo>
                  <a:lnTo>
                    <a:pt x="140209" y="604333"/>
                  </a:lnTo>
                  <a:lnTo>
                    <a:pt x="140698" y="616850"/>
                  </a:lnTo>
                  <a:lnTo>
                    <a:pt x="137608" y="625721"/>
                  </a:lnTo>
                  <a:lnTo>
                    <a:pt x="130291" y="636293"/>
                  </a:lnTo>
                  <a:lnTo>
                    <a:pt x="127540" y="637516"/>
                  </a:lnTo>
                  <a:lnTo>
                    <a:pt x="124714" y="637339"/>
                  </a:lnTo>
                  <a:lnTo>
                    <a:pt x="121838" y="636229"/>
                  </a:lnTo>
                  <a:lnTo>
                    <a:pt x="115996" y="629703"/>
                  </a:lnTo>
                  <a:lnTo>
                    <a:pt x="107156" y="61614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6" name="SMARTInkShape-15497"/>
            <p:cNvSpPr/>
            <p:nvPr>
              <p:custDataLst>
                <p:tags r:id="rId25"/>
              </p:custDataLst>
            </p:nvPr>
          </p:nvSpPr>
          <p:spPr>
            <a:xfrm>
              <a:off x="4357688" y="428625"/>
              <a:ext cx="375047" cy="44649"/>
            </a:xfrm>
            <a:custGeom>
              <a:avLst/>
              <a:gdLst/>
              <a:ahLst/>
              <a:cxnLst/>
              <a:rect l="0" t="0" r="0" b="0"/>
              <a:pathLst>
                <a:path w="375047" h="44649">
                  <a:moveTo>
                    <a:pt x="0" y="44648"/>
                  </a:moveTo>
                  <a:lnTo>
                    <a:pt x="0" y="44648"/>
                  </a:lnTo>
                  <a:lnTo>
                    <a:pt x="42664" y="39908"/>
                  </a:lnTo>
                  <a:lnTo>
                    <a:pt x="79485" y="34935"/>
                  </a:lnTo>
                  <a:lnTo>
                    <a:pt x="114701" y="30409"/>
                  </a:lnTo>
                  <a:lnTo>
                    <a:pt x="146889" y="28398"/>
                  </a:lnTo>
                  <a:lnTo>
                    <a:pt x="183024" y="27504"/>
                  </a:lnTo>
                  <a:lnTo>
                    <a:pt x="220250" y="26115"/>
                  </a:lnTo>
                  <a:lnTo>
                    <a:pt x="253331" y="22190"/>
                  </a:lnTo>
                  <a:lnTo>
                    <a:pt x="295106" y="19142"/>
                  </a:lnTo>
                  <a:lnTo>
                    <a:pt x="337648" y="10984"/>
                  </a:lnTo>
                  <a:lnTo>
                    <a:pt x="375046"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2" name="SMARTInkShape-Group5400"/>
          <p:cNvGrpSpPr/>
          <p:nvPr/>
        </p:nvGrpSpPr>
        <p:grpSpPr>
          <a:xfrm>
            <a:off x="2107406" y="98227"/>
            <a:ext cx="1339454" cy="604753"/>
            <a:chOff x="2107406" y="98227"/>
            <a:chExt cx="1339454" cy="604753"/>
          </a:xfrm>
        </p:grpSpPr>
        <p:sp>
          <p:nvSpPr>
            <p:cNvPr id="338" name="SMARTInkShape-15498"/>
            <p:cNvSpPr/>
            <p:nvPr>
              <p:custDataLst>
                <p:tags r:id="rId18"/>
              </p:custDataLst>
            </p:nvPr>
          </p:nvSpPr>
          <p:spPr>
            <a:xfrm>
              <a:off x="2446734" y="214313"/>
              <a:ext cx="53535" cy="465247"/>
            </a:xfrm>
            <a:custGeom>
              <a:avLst/>
              <a:gdLst/>
              <a:ahLst/>
              <a:cxnLst/>
              <a:rect l="0" t="0" r="0" b="0"/>
              <a:pathLst>
                <a:path w="53535" h="465247">
                  <a:moveTo>
                    <a:pt x="0" y="0"/>
                  </a:moveTo>
                  <a:lnTo>
                    <a:pt x="0" y="0"/>
                  </a:lnTo>
                  <a:lnTo>
                    <a:pt x="4741" y="37923"/>
                  </a:lnTo>
                  <a:lnTo>
                    <a:pt x="4423" y="69771"/>
                  </a:lnTo>
                  <a:lnTo>
                    <a:pt x="2958" y="100462"/>
                  </a:lnTo>
                  <a:lnTo>
                    <a:pt x="5615" y="130639"/>
                  </a:lnTo>
                  <a:lnTo>
                    <a:pt x="10102" y="160588"/>
                  </a:lnTo>
                  <a:lnTo>
                    <a:pt x="15561" y="202693"/>
                  </a:lnTo>
                  <a:lnTo>
                    <a:pt x="19824" y="242950"/>
                  </a:lnTo>
                  <a:lnTo>
                    <a:pt x="24726" y="283652"/>
                  </a:lnTo>
                  <a:lnTo>
                    <a:pt x="28824" y="320847"/>
                  </a:lnTo>
                  <a:lnTo>
                    <a:pt x="36322" y="357003"/>
                  </a:lnTo>
                  <a:lnTo>
                    <a:pt x="47745" y="400035"/>
                  </a:lnTo>
                  <a:lnTo>
                    <a:pt x="53066" y="442827"/>
                  </a:lnTo>
                  <a:lnTo>
                    <a:pt x="53511" y="465246"/>
                  </a:lnTo>
                  <a:lnTo>
                    <a:pt x="53534" y="464945"/>
                  </a:lnTo>
                  <a:lnTo>
                    <a:pt x="44649" y="45541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 name="SMARTInkShape-15499"/>
            <p:cNvSpPr/>
            <p:nvPr>
              <p:custDataLst>
                <p:tags r:id="rId19"/>
              </p:custDataLst>
            </p:nvPr>
          </p:nvSpPr>
          <p:spPr>
            <a:xfrm>
              <a:off x="2107406" y="116086"/>
              <a:ext cx="669728" cy="125017"/>
            </a:xfrm>
            <a:custGeom>
              <a:avLst/>
              <a:gdLst/>
              <a:ahLst/>
              <a:cxnLst/>
              <a:rect l="0" t="0" r="0" b="0"/>
              <a:pathLst>
                <a:path w="669728" h="125017">
                  <a:moveTo>
                    <a:pt x="0" y="125016"/>
                  </a:moveTo>
                  <a:lnTo>
                    <a:pt x="0" y="125016"/>
                  </a:lnTo>
                  <a:lnTo>
                    <a:pt x="39688" y="119724"/>
                  </a:lnTo>
                  <a:lnTo>
                    <a:pt x="71107" y="115535"/>
                  </a:lnTo>
                  <a:lnTo>
                    <a:pt x="98998" y="111750"/>
                  </a:lnTo>
                  <a:lnTo>
                    <a:pt x="124538" y="108234"/>
                  </a:lnTo>
                  <a:lnTo>
                    <a:pt x="148510" y="104898"/>
                  </a:lnTo>
                  <a:lnTo>
                    <a:pt x="191020" y="95900"/>
                  </a:lnTo>
                  <a:lnTo>
                    <a:pt x="231742" y="86278"/>
                  </a:lnTo>
                  <a:lnTo>
                    <a:pt x="276299" y="78695"/>
                  </a:lnTo>
                  <a:lnTo>
                    <a:pt x="319914" y="72017"/>
                  </a:lnTo>
                  <a:lnTo>
                    <a:pt x="362450" y="64750"/>
                  </a:lnTo>
                  <a:lnTo>
                    <a:pt x="404506" y="54905"/>
                  </a:lnTo>
                  <a:lnTo>
                    <a:pt x="443703" y="46561"/>
                  </a:lnTo>
                  <a:lnTo>
                    <a:pt x="480967" y="39545"/>
                  </a:lnTo>
                  <a:lnTo>
                    <a:pt x="517373" y="33120"/>
                  </a:lnTo>
                  <a:lnTo>
                    <a:pt x="550751" y="26957"/>
                  </a:lnTo>
                  <a:lnTo>
                    <a:pt x="594787" y="17909"/>
                  </a:lnTo>
                  <a:lnTo>
                    <a:pt x="632970" y="8944"/>
                  </a:lnTo>
                  <a:lnTo>
                    <a:pt x="669727"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0" name="SMARTInkShape-15500"/>
            <p:cNvSpPr/>
            <p:nvPr>
              <p:custDataLst>
                <p:tags r:id="rId20"/>
              </p:custDataLst>
            </p:nvPr>
          </p:nvSpPr>
          <p:spPr>
            <a:xfrm>
              <a:off x="2946797" y="98227"/>
              <a:ext cx="86817" cy="604753"/>
            </a:xfrm>
            <a:custGeom>
              <a:avLst/>
              <a:gdLst/>
              <a:ahLst/>
              <a:cxnLst/>
              <a:rect l="0" t="0" r="0" b="0"/>
              <a:pathLst>
                <a:path w="86817" h="604753">
                  <a:moveTo>
                    <a:pt x="0" y="0"/>
                  </a:moveTo>
                  <a:lnTo>
                    <a:pt x="0" y="0"/>
                  </a:lnTo>
                  <a:lnTo>
                    <a:pt x="18962" y="42664"/>
                  </a:lnTo>
                  <a:lnTo>
                    <a:pt x="28271" y="79485"/>
                  </a:lnTo>
                  <a:lnTo>
                    <a:pt x="33401" y="115694"/>
                  </a:lnTo>
                  <a:lnTo>
                    <a:pt x="38988" y="151630"/>
                  </a:lnTo>
                  <a:lnTo>
                    <a:pt x="42133" y="190091"/>
                  </a:lnTo>
                  <a:lnTo>
                    <a:pt x="44522" y="229344"/>
                  </a:lnTo>
                  <a:lnTo>
                    <a:pt x="48892" y="266634"/>
                  </a:lnTo>
                  <a:lnTo>
                    <a:pt x="54141" y="303050"/>
                  </a:lnTo>
                  <a:lnTo>
                    <a:pt x="59781" y="338087"/>
                  </a:lnTo>
                  <a:lnTo>
                    <a:pt x="65595" y="370196"/>
                  </a:lnTo>
                  <a:lnTo>
                    <a:pt x="68841" y="401003"/>
                  </a:lnTo>
                  <a:lnTo>
                    <a:pt x="73314" y="443591"/>
                  </a:lnTo>
                  <a:lnTo>
                    <a:pt x="80923" y="483991"/>
                  </a:lnTo>
                  <a:lnTo>
                    <a:pt x="86816" y="522089"/>
                  </a:lnTo>
                  <a:lnTo>
                    <a:pt x="85916" y="552229"/>
                  </a:lnTo>
                  <a:lnTo>
                    <a:pt x="80854" y="594735"/>
                  </a:lnTo>
                  <a:lnTo>
                    <a:pt x="80692" y="598896"/>
                  </a:lnTo>
                  <a:lnTo>
                    <a:pt x="79591" y="601670"/>
                  </a:lnTo>
                  <a:lnTo>
                    <a:pt x="77865" y="603520"/>
                  </a:lnTo>
                  <a:lnTo>
                    <a:pt x="75723" y="604752"/>
                  </a:lnTo>
                  <a:lnTo>
                    <a:pt x="74294" y="604582"/>
                  </a:lnTo>
                  <a:lnTo>
                    <a:pt x="73342" y="603477"/>
                  </a:lnTo>
                  <a:lnTo>
                    <a:pt x="59120" y="566046"/>
                  </a:lnTo>
                  <a:lnTo>
                    <a:pt x="54673" y="526582"/>
                  </a:lnTo>
                  <a:lnTo>
                    <a:pt x="53794" y="485273"/>
                  </a:lnTo>
                  <a:lnTo>
                    <a:pt x="53578" y="47327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1" name="SMARTInkShape-15501"/>
            <p:cNvSpPr/>
            <p:nvPr>
              <p:custDataLst>
                <p:tags r:id="rId21"/>
              </p:custDataLst>
            </p:nvPr>
          </p:nvSpPr>
          <p:spPr>
            <a:xfrm>
              <a:off x="2741414" y="102106"/>
              <a:ext cx="705446" cy="40770"/>
            </a:xfrm>
            <a:custGeom>
              <a:avLst/>
              <a:gdLst/>
              <a:ahLst/>
              <a:cxnLst/>
              <a:rect l="0" t="0" r="0" b="0"/>
              <a:pathLst>
                <a:path w="705446" h="40770">
                  <a:moveTo>
                    <a:pt x="0" y="22910"/>
                  </a:moveTo>
                  <a:lnTo>
                    <a:pt x="0" y="22910"/>
                  </a:lnTo>
                  <a:lnTo>
                    <a:pt x="42333" y="20264"/>
                  </a:lnTo>
                  <a:lnTo>
                    <a:pt x="75847" y="18169"/>
                  </a:lnTo>
                  <a:lnTo>
                    <a:pt x="106127" y="15781"/>
                  </a:lnTo>
                  <a:lnTo>
                    <a:pt x="134252" y="13196"/>
                  </a:lnTo>
                  <a:lnTo>
                    <a:pt x="160938" y="10481"/>
                  </a:lnTo>
                  <a:lnTo>
                    <a:pt x="185675" y="8671"/>
                  </a:lnTo>
                  <a:lnTo>
                    <a:pt x="209112" y="7464"/>
                  </a:lnTo>
                  <a:lnTo>
                    <a:pt x="231681" y="6659"/>
                  </a:lnTo>
                  <a:lnTo>
                    <a:pt x="255657" y="6123"/>
                  </a:lnTo>
                  <a:lnTo>
                    <a:pt x="280571" y="5765"/>
                  </a:lnTo>
                  <a:lnTo>
                    <a:pt x="306110" y="5527"/>
                  </a:lnTo>
                  <a:lnTo>
                    <a:pt x="331073" y="4376"/>
                  </a:lnTo>
                  <a:lnTo>
                    <a:pt x="355653" y="2616"/>
                  </a:lnTo>
                  <a:lnTo>
                    <a:pt x="379977" y="451"/>
                  </a:lnTo>
                  <a:lnTo>
                    <a:pt x="405123" y="0"/>
                  </a:lnTo>
                  <a:lnTo>
                    <a:pt x="430816" y="691"/>
                  </a:lnTo>
                  <a:lnTo>
                    <a:pt x="456875" y="2144"/>
                  </a:lnTo>
                  <a:lnTo>
                    <a:pt x="481193" y="3113"/>
                  </a:lnTo>
                  <a:lnTo>
                    <a:pt x="504350" y="3759"/>
                  </a:lnTo>
                  <a:lnTo>
                    <a:pt x="547608" y="5468"/>
                  </a:lnTo>
                  <a:lnTo>
                    <a:pt x="586679" y="9536"/>
                  </a:lnTo>
                  <a:lnTo>
                    <a:pt x="621240" y="14650"/>
                  </a:lnTo>
                  <a:lnTo>
                    <a:pt x="652146" y="21223"/>
                  </a:lnTo>
                  <a:lnTo>
                    <a:pt x="705445" y="4076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43" name="SMARTInkShape-15502"/>
          <p:cNvSpPr/>
          <p:nvPr>
            <p:custDataLst>
              <p:tags r:id="rId2"/>
            </p:custDataLst>
          </p:nvPr>
        </p:nvSpPr>
        <p:spPr>
          <a:xfrm>
            <a:off x="857250" y="1187652"/>
            <a:ext cx="1375159" cy="35716"/>
          </a:xfrm>
          <a:custGeom>
            <a:avLst/>
            <a:gdLst/>
            <a:ahLst/>
            <a:cxnLst/>
            <a:rect l="0" t="0" r="0" b="0"/>
            <a:pathLst>
              <a:path w="1375159" h="35716">
                <a:moveTo>
                  <a:pt x="0" y="35715"/>
                </a:moveTo>
                <a:lnTo>
                  <a:pt x="0" y="35715"/>
                </a:lnTo>
                <a:lnTo>
                  <a:pt x="37813" y="17304"/>
                </a:lnTo>
                <a:lnTo>
                  <a:pt x="56735" y="11409"/>
                </a:lnTo>
                <a:lnTo>
                  <a:pt x="100883" y="2004"/>
                </a:lnTo>
                <a:lnTo>
                  <a:pt x="132149" y="888"/>
                </a:lnTo>
                <a:lnTo>
                  <a:pt x="165490" y="591"/>
                </a:lnTo>
                <a:lnTo>
                  <a:pt x="205577" y="393"/>
                </a:lnTo>
                <a:lnTo>
                  <a:pt x="239247" y="261"/>
                </a:lnTo>
                <a:lnTo>
                  <a:pt x="268638" y="173"/>
                </a:lnTo>
                <a:lnTo>
                  <a:pt x="295178" y="114"/>
                </a:lnTo>
                <a:lnTo>
                  <a:pt x="318825" y="1067"/>
                </a:lnTo>
                <a:lnTo>
                  <a:pt x="360973" y="4772"/>
                </a:lnTo>
                <a:lnTo>
                  <a:pt x="399550" y="7080"/>
                </a:lnTo>
                <a:lnTo>
                  <a:pt x="437531" y="8105"/>
                </a:lnTo>
                <a:lnTo>
                  <a:pt x="477562" y="8561"/>
                </a:lnTo>
                <a:lnTo>
                  <a:pt x="518505" y="8764"/>
                </a:lnTo>
                <a:lnTo>
                  <a:pt x="559853" y="8854"/>
                </a:lnTo>
                <a:lnTo>
                  <a:pt x="601381" y="8894"/>
                </a:lnTo>
                <a:lnTo>
                  <a:pt x="642989" y="8912"/>
                </a:lnTo>
                <a:lnTo>
                  <a:pt x="685624" y="8920"/>
                </a:lnTo>
                <a:lnTo>
                  <a:pt x="708106" y="8922"/>
                </a:lnTo>
                <a:lnTo>
                  <a:pt x="731032" y="8923"/>
                </a:lnTo>
                <a:lnTo>
                  <a:pt x="775026" y="8925"/>
                </a:lnTo>
                <a:lnTo>
                  <a:pt x="817729" y="8926"/>
                </a:lnTo>
                <a:lnTo>
                  <a:pt x="859860" y="8926"/>
                </a:lnTo>
                <a:lnTo>
                  <a:pt x="904381" y="8926"/>
                </a:lnTo>
                <a:lnTo>
                  <a:pt x="948642" y="9918"/>
                </a:lnTo>
                <a:lnTo>
                  <a:pt x="988158" y="13667"/>
                </a:lnTo>
                <a:lnTo>
                  <a:pt x="1025564" y="15994"/>
                </a:lnTo>
                <a:lnTo>
                  <a:pt x="1062033" y="17028"/>
                </a:lnTo>
                <a:lnTo>
                  <a:pt x="1098085" y="17488"/>
                </a:lnTo>
                <a:lnTo>
                  <a:pt x="1131306" y="17692"/>
                </a:lnTo>
                <a:lnTo>
                  <a:pt x="1162607" y="17783"/>
                </a:lnTo>
                <a:lnTo>
                  <a:pt x="1207128" y="17834"/>
                </a:lnTo>
                <a:lnTo>
                  <a:pt x="1244904" y="17849"/>
                </a:lnTo>
                <a:lnTo>
                  <a:pt x="1284837" y="17855"/>
                </a:lnTo>
                <a:lnTo>
                  <a:pt x="1323258" y="16863"/>
                </a:lnTo>
                <a:lnTo>
                  <a:pt x="1353045" y="8761"/>
                </a:lnTo>
                <a:lnTo>
                  <a:pt x="1365987" y="2022"/>
                </a:lnTo>
                <a:lnTo>
                  <a:pt x="1375158" y="0"/>
                </a:lnTo>
                <a:lnTo>
                  <a:pt x="1362742" y="12426"/>
                </a:lnTo>
                <a:lnTo>
                  <a:pt x="1359940" y="13243"/>
                </a:lnTo>
                <a:lnTo>
                  <a:pt x="1357080" y="12797"/>
                </a:lnTo>
                <a:lnTo>
                  <a:pt x="1348383" y="892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48" name="SMARTInkShape-Group5402"/>
          <p:cNvGrpSpPr/>
          <p:nvPr/>
        </p:nvGrpSpPr>
        <p:grpSpPr>
          <a:xfrm>
            <a:off x="123038" y="297112"/>
            <a:ext cx="939596" cy="781430"/>
            <a:chOff x="123038" y="297112"/>
            <a:chExt cx="939596" cy="781430"/>
          </a:xfrm>
        </p:grpSpPr>
        <p:sp>
          <p:nvSpPr>
            <p:cNvPr id="344" name="SMARTInkShape-15503"/>
            <p:cNvSpPr/>
            <p:nvPr>
              <p:custDataLst>
                <p:tags r:id="rId14"/>
              </p:custDataLst>
            </p:nvPr>
          </p:nvSpPr>
          <p:spPr>
            <a:xfrm>
              <a:off x="561576" y="367026"/>
              <a:ext cx="242097" cy="374075"/>
            </a:xfrm>
            <a:custGeom>
              <a:avLst/>
              <a:gdLst/>
              <a:ahLst/>
              <a:cxnLst/>
              <a:rect l="0" t="0" r="0" b="0"/>
              <a:pathLst>
                <a:path w="242097" h="374075">
                  <a:moveTo>
                    <a:pt x="27783" y="159826"/>
                  </a:moveTo>
                  <a:lnTo>
                    <a:pt x="27783" y="159826"/>
                  </a:lnTo>
                  <a:lnTo>
                    <a:pt x="42005" y="197749"/>
                  </a:lnTo>
                  <a:lnTo>
                    <a:pt x="60330" y="235554"/>
                  </a:lnTo>
                  <a:lnTo>
                    <a:pt x="77170" y="275987"/>
                  </a:lnTo>
                  <a:lnTo>
                    <a:pt x="92697" y="318517"/>
                  </a:lnTo>
                  <a:lnTo>
                    <a:pt x="103572" y="344098"/>
                  </a:lnTo>
                  <a:lnTo>
                    <a:pt x="107108" y="356818"/>
                  </a:lnTo>
                  <a:lnTo>
                    <a:pt x="117041" y="374074"/>
                  </a:lnTo>
                  <a:lnTo>
                    <a:pt x="109944" y="366004"/>
                  </a:lnTo>
                  <a:lnTo>
                    <a:pt x="86035" y="327861"/>
                  </a:lnTo>
                  <a:lnTo>
                    <a:pt x="63249" y="290803"/>
                  </a:lnTo>
                  <a:lnTo>
                    <a:pt x="45568" y="254527"/>
                  </a:lnTo>
                  <a:lnTo>
                    <a:pt x="27761" y="212359"/>
                  </a:lnTo>
                  <a:lnTo>
                    <a:pt x="9918" y="171092"/>
                  </a:lnTo>
                  <a:lnTo>
                    <a:pt x="992" y="149950"/>
                  </a:lnTo>
                  <a:lnTo>
                    <a:pt x="0" y="144312"/>
                  </a:lnTo>
                  <a:lnTo>
                    <a:pt x="332" y="140554"/>
                  </a:lnTo>
                  <a:lnTo>
                    <a:pt x="3529" y="141024"/>
                  </a:lnTo>
                  <a:lnTo>
                    <a:pt x="15019" y="149485"/>
                  </a:lnTo>
                  <a:lnTo>
                    <a:pt x="48634" y="185307"/>
                  </a:lnTo>
                  <a:lnTo>
                    <a:pt x="90404" y="214138"/>
                  </a:lnTo>
                  <a:lnTo>
                    <a:pt x="96320" y="216870"/>
                  </a:lnTo>
                  <a:lnTo>
                    <a:pt x="101256" y="217699"/>
                  </a:lnTo>
                  <a:lnTo>
                    <a:pt x="109386" y="215974"/>
                  </a:lnTo>
                  <a:lnTo>
                    <a:pt x="124281" y="209425"/>
                  </a:lnTo>
                  <a:lnTo>
                    <a:pt x="132849" y="198737"/>
                  </a:lnTo>
                  <a:lnTo>
                    <a:pt x="146433" y="167622"/>
                  </a:lnTo>
                  <a:lnTo>
                    <a:pt x="150913" y="136890"/>
                  </a:lnTo>
                  <a:lnTo>
                    <a:pt x="147500" y="102649"/>
                  </a:lnTo>
                  <a:lnTo>
                    <a:pt x="140205" y="62627"/>
                  </a:lnTo>
                  <a:lnTo>
                    <a:pt x="128851" y="20902"/>
                  </a:lnTo>
                  <a:lnTo>
                    <a:pt x="117598" y="0"/>
                  </a:lnTo>
                  <a:lnTo>
                    <a:pt x="126715" y="8841"/>
                  </a:lnTo>
                  <a:lnTo>
                    <a:pt x="146216" y="45024"/>
                  </a:lnTo>
                  <a:lnTo>
                    <a:pt x="168145" y="84452"/>
                  </a:lnTo>
                  <a:lnTo>
                    <a:pt x="185449" y="124322"/>
                  </a:lnTo>
                  <a:lnTo>
                    <a:pt x="206947" y="166740"/>
                  </a:lnTo>
                  <a:lnTo>
                    <a:pt x="229089" y="204025"/>
                  </a:lnTo>
                  <a:lnTo>
                    <a:pt x="235654" y="209235"/>
                  </a:lnTo>
                  <a:lnTo>
                    <a:pt x="237801" y="209633"/>
                  </a:lnTo>
                  <a:lnTo>
                    <a:pt x="239233" y="208905"/>
                  </a:lnTo>
                  <a:lnTo>
                    <a:pt x="240187" y="207428"/>
                  </a:lnTo>
                  <a:lnTo>
                    <a:pt x="242096" y="19554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5" name="SMARTInkShape-15504"/>
            <p:cNvSpPr/>
            <p:nvPr>
              <p:custDataLst>
                <p:tags r:id="rId15"/>
              </p:custDataLst>
            </p:nvPr>
          </p:nvSpPr>
          <p:spPr>
            <a:xfrm>
              <a:off x="362258" y="646723"/>
              <a:ext cx="236032" cy="253067"/>
            </a:xfrm>
            <a:custGeom>
              <a:avLst/>
              <a:gdLst/>
              <a:ahLst/>
              <a:cxnLst/>
              <a:rect l="0" t="0" r="0" b="0"/>
              <a:pathLst>
                <a:path w="236032" h="253067">
                  <a:moveTo>
                    <a:pt x="128875" y="5144"/>
                  </a:moveTo>
                  <a:lnTo>
                    <a:pt x="128875" y="5144"/>
                  </a:lnTo>
                  <a:lnTo>
                    <a:pt x="90069" y="0"/>
                  </a:lnTo>
                  <a:lnTo>
                    <a:pt x="73263" y="2196"/>
                  </a:lnTo>
                  <a:lnTo>
                    <a:pt x="59180" y="9126"/>
                  </a:lnTo>
                  <a:lnTo>
                    <a:pt x="46305" y="19812"/>
                  </a:lnTo>
                  <a:lnTo>
                    <a:pt x="28893" y="42563"/>
                  </a:lnTo>
                  <a:lnTo>
                    <a:pt x="13618" y="79563"/>
                  </a:lnTo>
                  <a:lnTo>
                    <a:pt x="4105" y="113184"/>
                  </a:lnTo>
                  <a:lnTo>
                    <a:pt x="0" y="135513"/>
                  </a:lnTo>
                  <a:lnTo>
                    <a:pt x="1483" y="155360"/>
                  </a:lnTo>
                  <a:lnTo>
                    <a:pt x="16656" y="198491"/>
                  </a:lnTo>
                  <a:lnTo>
                    <a:pt x="33350" y="236356"/>
                  </a:lnTo>
                  <a:lnTo>
                    <a:pt x="47214" y="248056"/>
                  </a:lnTo>
                  <a:lnTo>
                    <a:pt x="58185" y="252011"/>
                  </a:lnTo>
                  <a:lnTo>
                    <a:pt x="63889" y="253066"/>
                  </a:lnTo>
                  <a:lnTo>
                    <a:pt x="95619" y="245069"/>
                  </a:lnTo>
                  <a:lnTo>
                    <a:pt x="122218" y="230132"/>
                  </a:lnTo>
                  <a:lnTo>
                    <a:pt x="142667" y="213139"/>
                  </a:lnTo>
                  <a:lnTo>
                    <a:pt x="156554" y="190796"/>
                  </a:lnTo>
                  <a:lnTo>
                    <a:pt x="150437" y="150164"/>
                  </a:lnTo>
                  <a:lnTo>
                    <a:pt x="143250" y="122660"/>
                  </a:lnTo>
                  <a:lnTo>
                    <a:pt x="132618" y="84162"/>
                  </a:lnTo>
                  <a:lnTo>
                    <a:pt x="118408" y="48401"/>
                  </a:lnTo>
                  <a:lnTo>
                    <a:pt x="95353" y="16802"/>
                  </a:lnTo>
                  <a:lnTo>
                    <a:pt x="95613" y="16885"/>
                  </a:lnTo>
                  <a:lnTo>
                    <a:pt x="98547" y="19623"/>
                  </a:lnTo>
                  <a:lnTo>
                    <a:pt x="100513" y="24147"/>
                  </a:lnTo>
                  <a:lnTo>
                    <a:pt x="104266" y="34918"/>
                  </a:lnTo>
                  <a:lnTo>
                    <a:pt x="124385" y="68229"/>
                  </a:lnTo>
                  <a:lnTo>
                    <a:pt x="158769" y="107129"/>
                  </a:lnTo>
                  <a:lnTo>
                    <a:pt x="188423" y="143774"/>
                  </a:lnTo>
                  <a:lnTo>
                    <a:pt x="200320" y="151093"/>
                  </a:lnTo>
                  <a:lnTo>
                    <a:pt x="219386" y="155792"/>
                  </a:lnTo>
                  <a:lnTo>
                    <a:pt x="221958" y="155186"/>
                  </a:lnTo>
                  <a:lnTo>
                    <a:pt x="223672" y="153789"/>
                  </a:lnTo>
                  <a:lnTo>
                    <a:pt x="231165" y="139678"/>
                  </a:lnTo>
                  <a:lnTo>
                    <a:pt x="236031" y="11230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6" name="SMARTInkShape-15505"/>
            <p:cNvSpPr/>
            <p:nvPr>
              <p:custDataLst>
                <p:tags r:id="rId16"/>
              </p:custDataLst>
            </p:nvPr>
          </p:nvSpPr>
          <p:spPr>
            <a:xfrm>
              <a:off x="830461" y="297112"/>
              <a:ext cx="232173" cy="163721"/>
            </a:xfrm>
            <a:custGeom>
              <a:avLst/>
              <a:gdLst/>
              <a:ahLst/>
              <a:cxnLst/>
              <a:rect l="0" t="0" r="0" b="0"/>
              <a:pathLst>
                <a:path w="232173" h="163721">
                  <a:moveTo>
                    <a:pt x="0" y="113654"/>
                  </a:moveTo>
                  <a:lnTo>
                    <a:pt x="0" y="113654"/>
                  </a:lnTo>
                  <a:lnTo>
                    <a:pt x="38806" y="112661"/>
                  </a:lnTo>
                  <a:lnTo>
                    <a:pt x="55611" y="108913"/>
                  </a:lnTo>
                  <a:lnTo>
                    <a:pt x="61879" y="104540"/>
                  </a:lnTo>
                  <a:lnTo>
                    <a:pt x="71489" y="91744"/>
                  </a:lnTo>
                  <a:lnTo>
                    <a:pt x="84750" y="59275"/>
                  </a:lnTo>
                  <a:lnTo>
                    <a:pt x="86958" y="34042"/>
                  </a:lnTo>
                  <a:lnTo>
                    <a:pt x="83958" y="20062"/>
                  </a:lnTo>
                  <a:lnTo>
                    <a:pt x="76672" y="9880"/>
                  </a:lnTo>
                  <a:lnTo>
                    <a:pt x="67811" y="3040"/>
                  </a:lnTo>
                  <a:lnTo>
                    <a:pt x="60565" y="0"/>
                  </a:lnTo>
                  <a:lnTo>
                    <a:pt x="51392" y="1294"/>
                  </a:lnTo>
                  <a:lnTo>
                    <a:pt x="46167" y="3029"/>
                  </a:lnTo>
                  <a:lnTo>
                    <a:pt x="37717" y="12893"/>
                  </a:lnTo>
                  <a:lnTo>
                    <a:pt x="24207" y="43479"/>
                  </a:lnTo>
                  <a:lnTo>
                    <a:pt x="19740" y="74120"/>
                  </a:lnTo>
                  <a:lnTo>
                    <a:pt x="25360" y="111908"/>
                  </a:lnTo>
                  <a:lnTo>
                    <a:pt x="34193" y="133090"/>
                  </a:lnTo>
                  <a:lnTo>
                    <a:pt x="43640" y="145774"/>
                  </a:lnTo>
                  <a:lnTo>
                    <a:pt x="59744" y="155380"/>
                  </a:lnTo>
                  <a:lnTo>
                    <a:pt x="91124" y="163720"/>
                  </a:lnTo>
                  <a:lnTo>
                    <a:pt x="125557" y="163545"/>
                  </a:lnTo>
                  <a:lnTo>
                    <a:pt x="163541" y="157210"/>
                  </a:lnTo>
                  <a:lnTo>
                    <a:pt x="200923" y="146403"/>
                  </a:lnTo>
                  <a:lnTo>
                    <a:pt x="232172" y="13151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7" name="SMARTInkShape-15506"/>
            <p:cNvSpPr/>
            <p:nvPr>
              <p:custDataLst>
                <p:tags r:id="rId17"/>
              </p:custDataLst>
            </p:nvPr>
          </p:nvSpPr>
          <p:spPr>
            <a:xfrm>
              <a:off x="123038" y="741600"/>
              <a:ext cx="227549" cy="336942"/>
            </a:xfrm>
            <a:custGeom>
              <a:avLst/>
              <a:gdLst/>
              <a:ahLst/>
              <a:cxnLst/>
              <a:rect l="0" t="0" r="0" b="0"/>
              <a:pathLst>
                <a:path w="227549" h="336942">
                  <a:moveTo>
                    <a:pt x="162712" y="35283"/>
                  </a:moveTo>
                  <a:lnTo>
                    <a:pt x="162712" y="35283"/>
                  </a:lnTo>
                  <a:lnTo>
                    <a:pt x="131795" y="7012"/>
                  </a:lnTo>
                  <a:lnTo>
                    <a:pt x="122182" y="2874"/>
                  </a:lnTo>
                  <a:lnTo>
                    <a:pt x="94010" y="0"/>
                  </a:lnTo>
                  <a:lnTo>
                    <a:pt x="82238" y="5049"/>
                  </a:lnTo>
                  <a:lnTo>
                    <a:pt x="45436" y="30052"/>
                  </a:lnTo>
                  <a:lnTo>
                    <a:pt x="21469" y="48395"/>
                  </a:lnTo>
                  <a:lnTo>
                    <a:pt x="0" y="84671"/>
                  </a:lnTo>
                  <a:lnTo>
                    <a:pt x="659" y="93013"/>
                  </a:lnTo>
                  <a:lnTo>
                    <a:pt x="9329" y="112865"/>
                  </a:lnTo>
                  <a:lnTo>
                    <a:pt x="20459" y="126980"/>
                  </a:lnTo>
                  <a:lnTo>
                    <a:pt x="34004" y="136561"/>
                  </a:lnTo>
                  <a:lnTo>
                    <a:pt x="62951" y="146540"/>
                  </a:lnTo>
                  <a:lnTo>
                    <a:pt x="105193" y="153061"/>
                  </a:lnTo>
                  <a:lnTo>
                    <a:pt x="143685" y="160800"/>
                  </a:lnTo>
                  <a:lnTo>
                    <a:pt x="177580" y="172023"/>
                  </a:lnTo>
                  <a:lnTo>
                    <a:pt x="210959" y="193593"/>
                  </a:lnTo>
                  <a:lnTo>
                    <a:pt x="225735" y="211064"/>
                  </a:lnTo>
                  <a:lnTo>
                    <a:pt x="227548" y="216962"/>
                  </a:lnTo>
                  <a:lnTo>
                    <a:pt x="226916" y="228808"/>
                  </a:lnTo>
                  <a:lnTo>
                    <a:pt x="220682" y="240687"/>
                  </a:lnTo>
                  <a:lnTo>
                    <a:pt x="203370" y="258531"/>
                  </a:lnTo>
                  <a:lnTo>
                    <a:pt x="162187" y="294428"/>
                  </a:lnTo>
                  <a:lnTo>
                    <a:pt x="126890" y="317835"/>
                  </a:lnTo>
                  <a:lnTo>
                    <a:pt x="83323" y="334502"/>
                  </a:lnTo>
                  <a:lnTo>
                    <a:pt x="69220" y="336941"/>
                  </a:lnTo>
                  <a:lnTo>
                    <a:pt x="58983" y="335379"/>
                  </a:lnTo>
                  <a:lnTo>
                    <a:pt x="54864" y="333574"/>
                  </a:lnTo>
                  <a:lnTo>
                    <a:pt x="52118" y="331378"/>
                  </a:lnTo>
                  <a:lnTo>
                    <a:pt x="49067" y="326292"/>
                  </a:lnTo>
                  <a:lnTo>
                    <a:pt x="46626" y="31210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49" name="SMARTInkShape-15507"/>
          <p:cNvSpPr/>
          <p:nvPr>
            <p:custDataLst>
              <p:tags r:id="rId3"/>
            </p:custDataLst>
          </p:nvPr>
        </p:nvSpPr>
        <p:spPr>
          <a:xfrm>
            <a:off x="785813" y="4536281"/>
            <a:ext cx="1562127" cy="160223"/>
          </a:xfrm>
          <a:custGeom>
            <a:avLst/>
            <a:gdLst/>
            <a:ahLst/>
            <a:cxnLst/>
            <a:rect l="0" t="0" r="0" b="0"/>
            <a:pathLst>
              <a:path w="1562127" h="160223">
                <a:moveTo>
                  <a:pt x="0" y="0"/>
                </a:moveTo>
                <a:lnTo>
                  <a:pt x="0" y="0"/>
                </a:lnTo>
                <a:lnTo>
                  <a:pt x="38805" y="19403"/>
                </a:lnTo>
                <a:lnTo>
                  <a:pt x="76229" y="38115"/>
                </a:lnTo>
                <a:lnTo>
                  <a:pt x="116717" y="46434"/>
                </a:lnTo>
                <a:lnTo>
                  <a:pt x="141171" y="52387"/>
                </a:lnTo>
                <a:lnTo>
                  <a:pt x="185112" y="61648"/>
                </a:lnTo>
                <a:lnTo>
                  <a:pt x="221840" y="69732"/>
                </a:lnTo>
                <a:lnTo>
                  <a:pt x="252384" y="75641"/>
                </a:lnTo>
                <a:lnTo>
                  <a:pt x="296479" y="79959"/>
                </a:lnTo>
                <a:lnTo>
                  <a:pt x="336113" y="86089"/>
                </a:lnTo>
                <a:lnTo>
                  <a:pt x="378834" y="88347"/>
                </a:lnTo>
                <a:lnTo>
                  <a:pt x="422912" y="90008"/>
                </a:lnTo>
                <a:lnTo>
                  <a:pt x="467391" y="95351"/>
                </a:lnTo>
                <a:lnTo>
                  <a:pt x="497117" y="96949"/>
                </a:lnTo>
                <a:lnTo>
                  <a:pt x="529511" y="97659"/>
                </a:lnTo>
                <a:lnTo>
                  <a:pt x="562760" y="98966"/>
                </a:lnTo>
                <a:lnTo>
                  <a:pt x="594074" y="102855"/>
                </a:lnTo>
                <a:lnTo>
                  <a:pt x="627173" y="105245"/>
                </a:lnTo>
                <a:lnTo>
                  <a:pt x="661728" y="106307"/>
                </a:lnTo>
                <a:lnTo>
                  <a:pt x="696929" y="106779"/>
                </a:lnTo>
                <a:lnTo>
                  <a:pt x="729772" y="106989"/>
                </a:lnTo>
                <a:lnTo>
                  <a:pt x="761898" y="107082"/>
                </a:lnTo>
                <a:lnTo>
                  <a:pt x="796019" y="107123"/>
                </a:lnTo>
                <a:lnTo>
                  <a:pt x="831028" y="107141"/>
                </a:lnTo>
                <a:lnTo>
                  <a:pt x="867424" y="107150"/>
                </a:lnTo>
                <a:lnTo>
                  <a:pt x="906751" y="107153"/>
                </a:lnTo>
                <a:lnTo>
                  <a:pt x="944734" y="107155"/>
                </a:lnTo>
                <a:lnTo>
                  <a:pt x="981460" y="106164"/>
                </a:lnTo>
                <a:lnTo>
                  <a:pt x="1017626" y="102416"/>
                </a:lnTo>
                <a:lnTo>
                  <a:pt x="1053544" y="100089"/>
                </a:lnTo>
                <a:lnTo>
                  <a:pt x="1090343" y="99054"/>
                </a:lnTo>
                <a:lnTo>
                  <a:pt x="1129849" y="98595"/>
                </a:lnTo>
                <a:lnTo>
                  <a:pt x="1167913" y="98390"/>
                </a:lnTo>
                <a:lnTo>
                  <a:pt x="1203681" y="98299"/>
                </a:lnTo>
                <a:lnTo>
                  <a:pt x="1236115" y="98259"/>
                </a:lnTo>
                <a:lnTo>
                  <a:pt x="1267067" y="100887"/>
                </a:lnTo>
                <a:lnTo>
                  <a:pt x="1297359" y="104370"/>
                </a:lnTo>
                <a:lnTo>
                  <a:pt x="1341312" y="106331"/>
                </a:lnTo>
                <a:lnTo>
                  <a:pt x="1379912" y="107904"/>
                </a:lnTo>
                <a:lnTo>
                  <a:pt x="1423218" y="114176"/>
                </a:lnTo>
                <a:lnTo>
                  <a:pt x="1463924" y="121971"/>
                </a:lnTo>
                <a:lnTo>
                  <a:pt x="1502855" y="130885"/>
                </a:lnTo>
                <a:lnTo>
                  <a:pt x="1532888" y="138283"/>
                </a:lnTo>
                <a:lnTo>
                  <a:pt x="1549605" y="149097"/>
                </a:lnTo>
                <a:lnTo>
                  <a:pt x="1562126" y="160222"/>
                </a:lnTo>
                <a:lnTo>
                  <a:pt x="1553765" y="15180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57" name="SMARTInkShape-Group5404"/>
          <p:cNvGrpSpPr/>
          <p:nvPr/>
        </p:nvGrpSpPr>
        <p:grpSpPr>
          <a:xfrm>
            <a:off x="-42562" y="3449394"/>
            <a:ext cx="1087337" cy="941117"/>
            <a:chOff x="-42562" y="3449394"/>
            <a:chExt cx="1087337" cy="941117"/>
          </a:xfrm>
        </p:grpSpPr>
        <p:sp>
          <p:nvSpPr>
            <p:cNvPr id="350" name="SMARTInkShape-15508"/>
            <p:cNvSpPr/>
            <p:nvPr>
              <p:custDataLst>
                <p:tags r:id="rId7"/>
              </p:custDataLst>
            </p:nvPr>
          </p:nvSpPr>
          <p:spPr>
            <a:xfrm>
              <a:off x="312539" y="3946922"/>
              <a:ext cx="107157" cy="306860"/>
            </a:xfrm>
            <a:custGeom>
              <a:avLst/>
              <a:gdLst/>
              <a:ahLst/>
              <a:cxnLst/>
              <a:rect l="0" t="0" r="0" b="0"/>
              <a:pathLst>
                <a:path w="107157" h="306860">
                  <a:moveTo>
                    <a:pt x="0" y="0"/>
                  </a:moveTo>
                  <a:lnTo>
                    <a:pt x="0" y="0"/>
                  </a:lnTo>
                  <a:lnTo>
                    <a:pt x="6137" y="39797"/>
                  </a:lnTo>
                  <a:lnTo>
                    <a:pt x="10087" y="70992"/>
                  </a:lnTo>
                  <a:lnTo>
                    <a:pt x="21951" y="104930"/>
                  </a:lnTo>
                  <a:lnTo>
                    <a:pt x="35351" y="149306"/>
                  </a:lnTo>
                  <a:lnTo>
                    <a:pt x="52293" y="187030"/>
                  </a:lnTo>
                  <a:lnTo>
                    <a:pt x="68611" y="229282"/>
                  </a:lnTo>
                  <a:lnTo>
                    <a:pt x="87269" y="267320"/>
                  </a:lnTo>
                  <a:lnTo>
                    <a:pt x="105901" y="306859"/>
                  </a:lnTo>
                  <a:lnTo>
                    <a:pt x="106320" y="306768"/>
                  </a:lnTo>
                  <a:lnTo>
                    <a:pt x="106785" y="303029"/>
                  </a:lnTo>
                  <a:lnTo>
                    <a:pt x="107156" y="28575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1" name="SMARTInkShape-15509"/>
            <p:cNvSpPr/>
            <p:nvPr>
              <p:custDataLst>
                <p:tags r:id="rId8"/>
              </p:custDataLst>
            </p:nvPr>
          </p:nvSpPr>
          <p:spPr>
            <a:xfrm>
              <a:off x="411839" y="3548348"/>
              <a:ext cx="294159" cy="648606"/>
            </a:xfrm>
            <a:custGeom>
              <a:avLst/>
              <a:gdLst/>
              <a:ahLst/>
              <a:cxnLst/>
              <a:rect l="0" t="0" r="0" b="0"/>
              <a:pathLst>
                <a:path w="294159" h="648606">
                  <a:moveTo>
                    <a:pt x="284677" y="94965"/>
                  </a:moveTo>
                  <a:lnTo>
                    <a:pt x="284677" y="94965"/>
                  </a:lnTo>
                  <a:lnTo>
                    <a:pt x="294158" y="66522"/>
                  </a:lnTo>
                  <a:lnTo>
                    <a:pt x="293974" y="56159"/>
                  </a:lnTo>
                  <a:lnTo>
                    <a:pt x="290875" y="47266"/>
                  </a:lnTo>
                  <a:lnTo>
                    <a:pt x="285832" y="39353"/>
                  </a:lnTo>
                  <a:lnTo>
                    <a:pt x="269646" y="27915"/>
                  </a:lnTo>
                  <a:lnTo>
                    <a:pt x="226917" y="7747"/>
                  </a:lnTo>
                  <a:lnTo>
                    <a:pt x="192046" y="0"/>
                  </a:lnTo>
                  <a:lnTo>
                    <a:pt x="151838" y="2445"/>
                  </a:lnTo>
                  <a:lnTo>
                    <a:pt x="113246" y="9453"/>
                  </a:lnTo>
                  <a:lnTo>
                    <a:pt x="76676" y="27295"/>
                  </a:lnTo>
                  <a:lnTo>
                    <a:pt x="43021" y="53853"/>
                  </a:lnTo>
                  <a:lnTo>
                    <a:pt x="11152" y="95430"/>
                  </a:lnTo>
                  <a:lnTo>
                    <a:pt x="4360" y="115676"/>
                  </a:lnTo>
                  <a:lnTo>
                    <a:pt x="0" y="156272"/>
                  </a:lnTo>
                  <a:lnTo>
                    <a:pt x="7260" y="200083"/>
                  </a:lnTo>
                  <a:lnTo>
                    <a:pt x="21350" y="235141"/>
                  </a:lnTo>
                  <a:lnTo>
                    <a:pt x="38092" y="271656"/>
                  </a:lnTo>
                  <a:lnTo>
                    <a:pt x="56613" y="312462"/>
                  </a:lnTo>
                  <a:lnTo>
                    <a:pt x="80511" y="350129"/>
                  </a:lnTo>
                  <a:lnTo>
                    <a:pt x="106444" y="387417"/>
                  </a:lnTo>
                  <a:lnTo>
                    <a:pt x="132979" y="428451"/>
                  </a:lnTo>
                  <a:lnTo>
                    <a:pt x="159693" y="467178"/>
                  </a:lnTo>
                  <a:lnTo>
                    <a:pt x="185467" y="508639"/>
                  </a:lnTo>
                  <a:lnTo>
                    <a:pt x="206113" y="545508"/>
                  </a:lnTo>
                  <a:lnTo>
                    <a:pt x="228221" y="587781"/>
                  </a:lnTo>
                  <a:lnTo>
                    <a:pt x="238473" y="630600"/>
                  </a:lnTo>
                  <a:lnTo>
                    <a:pt x="240028" y="64860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2" name="SMARTInkShape-15510"/>
            <p:cNvSpPr/>
            <p:nvPr>
              <p:custDataLst>
                <p:tags r:id="rId9"/>
              </p:custDataLst>
            </p:nvPr>
          </p:nvSpPr>
          <p:spPr>
            <a:xfrm>
              <a:off x="-42562" y="3652242"/>
              <a:ext cx="381891" cy="738269"/>
            </a:xfrm>
            <a:custGeom>
              <a:avLst/>
              <a:gdLst/>
              <a:ahLst/>
              <a:cxnLst/>
              <a:rect l="0" t="0" r="0" b="0"/>
              <a:pathLst>
                <a:path w="381891" h="738269">
                  <a:moveTo>
                    <a:pt x="158648" y="0"/>
                  </a:moveTo>
                  <a:lnTo>
                    <a:pt x="158648" y="0"/>
                  </a:lnTo>
                  <a:lnTo>
                    <a:pt x="165777" y="35645"/>
                  </a:lnTo>
                  <a:lnTo>
                    <a:pt x="173879" y="76156"/>
                  </a:lnTo>
                  <a:lnTo>
                    <a:pt x="182564" y="120571"/>
                  </a:lnTo>
                  <a:lnTo>
                    <a:pt x="188460" y="153798"/>
                  </a:lnTo>
                  <a:lnTo>
                    <a:pt x="194387" y="188409"/>
                  </a:lnTo>
                  <a:lnTo>
                    <a:pt x="201321" y="223636"/>
                  </a:lnTo>
                  <a:lnTo>
                    <a:pt x="211018" y="259136"/>
                  </a:lnTo>
                  <a:lnTo>
                    <a:pt x="219296" y="294757"/>
                  </a:lnTo>
                  <a:lnTo>
                    <a:pt x="227274" y="330433"/>
                  </a:lnTo>
                  <a:lnTo>
                    <a:pt x="237435" y="366132"/>
                  </a:lnTo>
                  <a:lnTo>
                    <a:pt x="245920" y="401843"/>
                  </a:lnTo>
                  <a:lnTo>
                    <a:pt x="253990" y="437558"/>
                  </a:lnTo>
                  <a:lnTo>
                    <a:pt x="264192" y="473275"/>
                  </a:lnTo>
                  <a:lnTo>
                    <a:pt x="272694" y="506347"/>
                  </a:lnTo>
                  <a:lnTo>
                    <a:pt x="279781" y="537582"/>
                  </a:lnTo>
                  <a:lnTo>
                    <a:pt x="289348" y="581073"/>
                  </a:lnTo>
                  <a:lnTo>
                    <a:pt x="301470" y="620796"/>
                  </a:lnTo>
                  <a:lnTo>
                    <a:pt x="307791" y="641669"/>
                  </a:lnTo>
                  <a:lnTo>
                    <a:pt x="310439" y="660699"/>
                  </a:lnTo>
                  <a:lnTo>
                    <a:pt x="276888" y="617507"/>
                  </a:lnTo>
                  <a:lnTo>
                    <a:pt x="246607" y="575958"/>
                  </a:lnTo>
                  <a:lnTo>
                    <a:pt x="210970" y="535669"/>
                  </a:lnTo>
                  <a:lnTo>
                    <a:pt x="169387" y="495814"/>
                  </a:lnTo>
                  <a:lnTo>
                    <a:pt x="149531" y="482299"/>
                  </a:lnTo>
                  <a:lnTo>
                    <a:pt x="116039" y="470105"/>
                  </a:lnTo>
                  <a:lnTo>
                    <a:pt x="81972" y="467043"/>
                  </a:lnTo>
                  <a:lnTo>
                    <a:pt x="62062" y="469843"/>
                  </a:lnTo>
                  <a:lnTo>
                    <a:pt x="43291" y="479686"/>
                  </a:lnTo>
                  <a:lnTo>
                    <a:pt x="21281" y="499317"/>
                  </a:lnTo>
                  <a:lnTo>
                    <a:pt x="8475" y="520347"/>
                  </a:lnTo>
                  <a:lnTo>
                    <a:pt x="2608" y="537851"/>
                  </a:lnTo>
                  <a:lnTo>
                    <a:pt x="0" y="558860"/>
                  </a:lnTo>
                  <a:lnTo>
                    <a:pt x="4133" y="578780"/>
                  </a:lnTo>
                  <a:lnTo>
                    <a:pt x="22955" y="620563"/>
                  </a:lnTo>
                  <a:lnTo>
                    <a:pt x="54299" y="662064"/>
                  </a:lnTo>
                  <a:lnTo>
                    <a:pt x="81759" y="685316"/>
                  </a:lnTo>
                  <a:lnTo>
                    <a:pt x="121852" y="710950"/>
                  </a:lnTo>
                  <a:lnTo>
                    <a:pt x="165564" y="727993"/>
                  </a:lnTo>
                  <a:lnTo>
                    <a:pt x="209771" y="738268"/>
                  </a:lnTo>
                  <a:lnTo>
                    <a:pt x="240934" y="737661"/>
                  </a:lnTo>
                  <a:lnTo>
                    <a:pt x="262688" y="732662"/>
                  </a:lnTo>
                  <a:lnTo>
                    <a:pt x="300908" y="713284"/>
                  </a:lnTo>
                  <a:lnTo>
                    <a:pt x="318117" y="700992"/>
                  </a:lnTo>
                  <a:lnTo>
                    <a:pt x="345333" y="666201"/>
                  </a:lnTo>
                  <a:lnTo>
                    <a:pt x="363783" y="632963"/>
                  </a:lnTo>
                  <a:lnTo>
                    <a:pt x="381890" y="59828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3" name="SMARTInkShape-15511"/>
            <p:cNvSpPr/>
            <p:nvPr>
              <p:custDataLst>
                <p:tags r:id="rId10"/>
              </p:custDataLst>
            </p:nvPr>
          </p:nvSpPr>
          <p:spPr>
            <a:xfrm>
              <a:off x="750094" y="3714750"/>
              <a:ext cx="294681" cy="133946"/>
            </a:xfrm>
            <a:custGeom>
              <a:avLst/>
              <a:gdLst/>
              <a:ahLst/>
              <a:cxnLst/>
              <a:rect l="0" t="0" r="0" b="0"/>
              <a:pathLst>
                <a:path w="294681" h="133946">
                  <a:moveTo>
                    <a:pt x="0" y="133945"/>
                  </a:moveTo>
                  <a:lnTo>
                    <a:pt x="0" y="133945"/>
                  </a:lnTo>
                  <a:lnTo>
                    <a:pt x="41782" y="120679"/>
                  </a:lnTo>
                  <a:lnTo>
                    <a:pt x="83266" y="109620"/>
                  </a:lnTo>
                  <a:lnTo>
                    <a:pt x="122126" y="93224"/>
                  </a:lnTo>
                  <a:lnTo>
                    <a:pt x="164619" y="70948"/>
                  </a:lnTo>
                  <a:lnTo>
                    <a:pt x="207636" y="51338"/>
                  </a:lnTo>
                  <a:lnTo>
                    <a:pt x="245958" y="31968"/>
                  </a:lnTo>
                  <a:lnTo>
                    <a:pt x="29468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4" name="SMARTInkShape-15512"/>
            <p:cNvSpPr/>
            <p:nvPr>
              <p:custDataLst>
                <p:tags r:id="rId11"/>
              </p:custDataLst>
            </p:nvPr>
          </p:nvSpPr>
          <p:spPr>
            <a:xfrm>
              <a:off x="786785" y="3449394"/>
              <a:ext cx="212376" cy="560037"/>
            </a:xfrm>
            <a:custGeom>
              <a:avLst/>
              <a:gdLst/>
              <a:ahLst/>
              <a:cxnLst/>
              <a:rect l="0" t="0" r="0" b="0"/>
              <a:pathLst>
                <a:path w="212376" h="560037">
                  <a:moveTo>
                    <a:pt x="168692" y="122481"/>
                  </a:moveTo>
                  <a:lnTo>
                    <a:pt x="168692" y="122481"/>
                  </a:lnTo>
                  <a:lnTo>
                    <a:pt x="208453" y="94209"/>
                  </a:lnTo>
                  <a:lnTo>
                    <a:pt x="210082" y="91727"/>
                  </a:lnTo>
                  <a:lnTo>
                    <a:pt x="212375" y="78752"/>
                  </a:lnTo>
                  <a:lnTo>
                    <a:pt x="212157" y="50454"/>
                  </a:lnTo>
                  <a:lnTo>
                    <a:pt x="208515" y="37221"/>
                  </a:lnTo>
                  <a:lnTo>
                    <a:pt x="198297" y="24726"/>
                  </a:lnTo>
                  <a:lnTo>
                    <a:pt x="183834" y="13550"/>
                  </a:lnTo>
                  <a:lnTo>
                    <a:pt x="158957" y="2672"/>
                  </a:lnTo>
                  <a:lnTo>
                    <a:pt x="132734" y="0"/>
                  </a:lnTo>
                  <a:lnTo>
                    <a:pt x="106113" y="6044"/>
                  </a:lnTo>
                  <a:lnTo>
                    <a:pt x="73097" y="25361"/>
                  </a:lnTo>
                  <a:lnTo>
                    <a:pt x="35901" y="61295"/>
                  </a:lnTo>
                  <a:lnTo>
                    <a:pt x="10106" y="104796"/>
                  </a:lnTo>
                  <a:lnTo>
                    <a:pt x="2310" y="140943"/>
                  </a:lnTo>
                  <a:lnTo>
                    <a:pt x="0" y="178332"/>
                  </a:lnTo>
                  <a:lnTo>
                    <a:pt x="4056" y="219286"/>
                  </a:lnTo>
                  <a:lnTo>
                    <a:pt x="11515" y="250834"/>
                  </a:lnTo>
                  <a:lnTo>
                    <a:pt x="20453" y="282714"/>
                  </a:lnTo>
                  <a:lnTo>
                    <a:pt x="32055" y="322975"/>
                  </a:lnTo>
                  <a:lnTo>
                    <a:pt x="47619" y="361032"/>
                  </a:lnTo>
                  <a:lnTo>
                    <a:pt x="64798" y="401302"/>
                  </a:lnTo>
                  <a:lnTo>
                    <a:pt x="85735" y="445227"/>
                  </a:lnTo>
                  <a:lnTo>
                    <a:pt x="99719" y="487086"/>
                  </a:lnTo>
                  <a:lnTo>
                    <a:pt x="118045" y="529615"/>
                  </a:lnTo>
                  <a:lnTo>
                    <a:pt x="123517" y="556451"/>
                  </a:lnTo>
                  <a:lnTo>
                    <a:pt x="122700" y="557646"/>
                  </a:lnTo>
                  <a:lnTo>
                    <a:pt x="115114" y="56003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5" name="SMARTInkShape-15513"/>
            <p:cNvSpPr/>
            <p:nvPr>
              <p:custDataLst>
                <p:tags r:id="rId12"/>
              </p:custDataLst>
            </p:nvPr>
          </p:nvSpPr>
          <p:spPr>
            <a:xfrm>
              <a:off x="276820" y="3804047"/>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6" name="SMARTInkShape-15514"/>
            <p:cNvSpPr/>
            <p:nvPr>
              <p:custDataLst>
                <p:tags r:id="rId13"/>
              </p:custDataLst>
            </p:nvPr>
          </p:nvSpPr>
          <p:spPr>
            <a:xfrm>
              <a:off x="437555" y="3866555"/>
              <a:ext cx="232173" cy="102968"/>
            </a:xfrm>
            <a:custGeom>
              <a:avLst/>
              <a:gdLst/>
              <a:ahLst/>
              <a:cxnLst/>
              <a:rect l="0" t="0" r="0" b="0"/>
              <a:pathLst>
                <a:path w="232173" h="102968">
                  <a:moveTo>
                    <a:pt x="0" y="98226"/>
                  </a:moveTo>
                  <a:lnTo>
                    <a:pt x="0" y="98226"/>
                  </a:lnTo>
                  <a:lnTo>
                    <a:pt x="33183" y="102967"/>
                  </a:lnTo>
                  <a:lnTo>
                    <a:pt x="72781" y="101174"/>
                  </a:lnTo>
                  <a:lnTo>
                    <a:pt x="109649" y="89619"/>
                  </a:lnTo>
                  <a:lnTo>
                    <a:pt x="145708" y="68887"/>
                  </a:lnTo>
                  <a:lnTo>
                    <a:pt x="181528" y="43892"/>
                  </a:lnTo>
                  <a:lnTo>
                    <a:pt x="223444" y="7838"/>
                  </a:lnTo>
                  <a:lnTo>
                    <a:pt x="232172"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8" name="SMARTInkShape-15515"/>
          <p:cNvSpPr/>
          <p:nvPr>
            <p:custDataLst>
              <p:tags r:id="rId4"/>
            </p:custDataLst>
          </p:nvPr>
        </p:nvSpPr>
        <p:spPr>
          <a:xfrm>
            <a:off x="6875859" y="2294930"/>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61" name="SMARTInkShape-Group5406"/>
          <p:cNvGrpSpPr/>
          <p:nvPr/>
        </p:nvGrpSpPr>
        <p:grpSpPr>
          <a:xfrm>
            <a:off x="4759523" y="6036470"/>
            <a:ext cx="8931" cy="1"/>
            <a:chOff x="4759523" y="6036470"/>
            <a:chExt cx="8931" cy="1"/>
          </a:xfrm>
        </p:grpSpPr>
        <p:sp>
          <p:nvSpPr>
            <p:cNvPr id="359" name="SMARTInkShape-15516"/>
            <p:cNvSpPr/>
            <p:nvPr>
              <p:custDataLst>
                <p:tags r:id="rId5"/>
              </p:custDataLst>
            </p:nvPr>
          </p:nvSpPr>
          <p:spPr>
            <a:xfrm>
              <a:off x="4759523" y="6036470"/>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0" name="SMARTInkShape-15517"/>
            <p:cNvSpPr/>
            <p:nvPr>
              <p:custDataLst>
                <p:tags r:id="rId6"/>
              </p:custDataLst>
            </p:nvPr>
          </p:nvSpPr>
          <p:spPr>
            <a:xfrm>
              <a:off x="4759523" y="6036470"/>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477106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2" name="Rectangle 16"/>
          <p:cNvSpPr>
            <a:spLocks noGrp="1" noRot="1" noChangeArrowheads="1"/>
          </p:cNvSpPr>
          <p:nvPr>
            <p:ph type="title"/>
          </p:nvPr>
        </p:nvSpPr>
        <p:spPr>
          <a:xfrm>
            <a:off x="685800" y="228600"/>
            <a:ext cx="7772400" cy="1143000"/>
          </a:xfrm>
        </p:spPr>
        <p:txBody>
          <a:bodyPr/>
          <a:lstStyle/>
          <a:p>
            <a:pPr eaLnBrk="1" hangingPunct="1">
              <a:defRPr/>
            </a:pPr>
            <a:r>
              <a:rPr lang="en-US" sz="5400">
                <a:cs typeface="+mj-cs"/>
              </a:rPr>
              <a:t>Genes vs. Environment</a:t>
            </a:r>
          </a:p>
        </p:txBody>
      </p:sp>
      <p:sp>
        <p:nvSpPr>
          <p:cNvPr id="45059" name="Rectangle 3"/>
          <p:cNvSpPr>
            <a:spLocks noGrp="1" noChangeArrowheads="1"/>
          </p:cNvSpPr>
          <p:nvPr>
            <p:ph type="body" sz="half" idx="1"/>
          </p:nvPr>
        </p:nvSpPr>
        <p:spPr>
          <a:xfrm>
            <a:off x="152400" y="1295400"/>
            <a:ext cx="8686800" cy="1752600"/>
          </a:xfrm>
        </p:spPr>
        <p:txBody>
          <a:bodyPr/>
          <a:lstStyle/>
          <a:p>
            <a:pPr marL="342835" indent="-342835" eaLnBrk="1" hangingPunct="1">
              <a:defRPr/>
            </a:pPr>
            <a:r>
              <a:rPr lang="en-US" sz="4100">
                <a:cs typeface="+mn-cs"/>
              </a:rPr>
              <a:t>Many traits are strongly influenced by </a:t>
            </a:r>
            <a:r>
              <a:rPr lang="en-US" sz="4100" b="1">
                <a:cs typeface="+mn-cs"/>
              </a:rPr>
              <a:t>environmental factors</a:t>
            </a:r>
            <a:r>
              <a:rPr lang="en-US" sz="4100">
                <a:cs typeface="+mn-cs"/>
              </a:rPr>
              <a:t>, including nutrition and exercise.  </a:t>
            </a:r>
          </a:p>
          <a:p>
            <a:pPr marL="342835" indent="-342835" algn="ctr" eaLnBrk="1" hangingPunct="1">
              <a:defRPr/>
            </a:pPr>
            <a:r>
              <a:rPr lang="en-US" sz="4100" b="1">
                <a:cs typeface="+mn-cs"/>
              </a:rPr>
              <a:t>Phenotype = Genes + Environment</a:t>
            </a:r>
          </a:p>
        </p:txBody>
      </p:sp>
      <p:grpSp>
        <p:nvGrpSpPr>
          <p:cNvPr id="252931" name="Group 17"/>
          <p:cNvGrpSpPr>
            <a:grpSpLocks/>
          </p:cNvGrpSpPr>
          <p:nvPr/>
        </p:nvGrpSpPr>
        <p:grpSpPr bwMode="auto">
          <a:xfrm>
            <a:off x="1371600" y="4114800"/>
            <a:ext cx="6096000" cy="2459038"/>
            <a:chOff x="2400" y="1968"/>
            <a:chExt cx="3216" cy="1549"/>
          </a:xfrm>
        </p:grpSpPr>
        <p:pic>
          <p:nvPicPr>
            <p:cNvPr id="45066" name="Picture 10" descr="genparadigm"/>
            <p:cNvPicPr>
              <a:picLocks noChangeAspect="1" noChangeArrowheads="1"/>
            </p:cNvPicPr>
            <p:nvPr/>
          </p:nvPicPr>
          <p:blipFill>
            <a:blip r:embed="rId3">
              <a:extLst>
                <a:ext uri="{28A0092B-C50C-407E-A947-70E740481C1C}">
                  <a14:useLocalDpi xmlns:a14="http://schemas.microsoft.com/office/drawing/2010/main" val="0"/>
                </a:ext>
              </a:extLst>
            </a:blip>
            <a:srcRect t="3326" b="45114"/>
            <a:stretch>
              <a:fillRect/>
            </a:stretch>
          </p:blipFill>
          <p:spPr bwMode="auto">
            <a:xfrm>
              <a:off x="2400" y="1968"/>
              <a:ext cx="3216" cy="1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5067" name="Rectangle 11"/>
            <p:cNvSpPr>
              <a:spLocks noChangeArrowheads="1"/>
            </p:cNvSpPr>
            <p:nvPr/>
          </p:nvSpPr>
          <p:spPr bwMode="auto">
            <a:xfrm>
              <a:off x="2496" y="2256"/>
              <a:ext cx="980" cy="35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100">
                  <a:solidFill>
                    <a:schemeClr val="tx2"/>
                  </a:solidFill>
                  <a:effectLst>
                    <a:outerShdw blurRad="38100" dist="38100" dir="2700000" algn="tl">
                      <a:srgbClr val="DDDDDD"/>
                    </a:outerShdw>
                  </a:effectLst>
                  <a:latin typeface="Arial" charset="0"/>
                  <a:cs typeface="+mn-cs"/>
                </a:rPr>
                <a:t>Nature</a:t>
              </a:r>
            </a:p>
          </p:txBody>
        </p:sp>
        <p:sp>
          <p:nvSpPr>
            <p:cNvPr id="45068" name="Rectangle 12"/>
            <p:cNvSpPr>
              <a:spLocks noChangeArrowheads="1"/>
            </p:cNvSpPr>
            <p:nvPr/>
          </p:nvSpPr>
          <p:spPr bwMode="auto">
            <a:xfrm>
              <a:off x="2496" y="2928"/>
              <a:ext cx="796" cy="35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100">
                  <a:solidFill>
                    <a:schemeClr val="tx2"/>
                  </a:solidFill>
                  <a:effectLst>
                    <a:outerShdw blurRad="38100" dist="38100" dir="2700000" algn="tl">
                      <a:srgbClr val="DDDDDD"/>
                    </a:outerShdw>
                  </a:effectLst>
                  <a:latin typeface="Arial" charset="0"/>
                  <a:cs typeface="+mn-cs"/>
                </a:rPr>
                <a:t>Nurture</a:t>
              </a:r>
            </a:p>
          </p:txBody>
        </p:sp>
        <p:sp>
          <p:nvSpPr>
            <p:cNvPr id="45069" name="Rectangle 13"/>
            <p:cNvSpPr>
              <a:spLocks noChangeArrowheads="1"/>
            </p:cNvSpPr>
            <p:nvPr/>
          </p:nvSpPr>
          <p:spPr bwMode="auto">
            <a:xfrm>
              <a:off x="3456" y="1968"/>
              <a:ext cx="1296" cy="4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070" name="Rectangle 14"/>
            <p:cNvSpPr>
              <a:spLocks noChangeArrowheads="1"/>
            </p:cNvSpPr>
            <p:nvPr/>
          </p:nvSpPr>
          <p:spPr bwMode="auto">
            <a:xfrm>
              <a:off x="3456" y="3072"/>
              <a:ext cx="1296" cy="4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071" name="Rectangle 15"/>
            <p:cNvSpPr>
              <a:spLocks noChangeArrowheads="1"/>
            </p:cNvSpPr>
            <p:nvPr/>
          </p:nvSpPr>
          <p:spPr bwMode="auto">
            <a:xfrm>
              <a:off x="4560" y="2880"/>
              <a:ext cx="192"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10"/>
          <p:cNvSpPr>
            <a:spLocks noGrp="1" noRot="1" noChangeArrowheads="1"/>
          </p:cNvSpPr>
          <p:nvPr>
            <p:ph type="title"/>
          </p:nvPr>
        </p:nvSpPr>
        <p:spPr>
          <a:xfrm>
            <a:off x="685800" y="76200"/>
            <a:ext cx="7772400" cy="990600"/>
          </a:xfrm>
        </p:spPr>
        <p:txBody>
          <a:bodyPr/>
          <a:lstStyle/>
          <a:p>
            <a:pPr eaLnBrk="1" hangingPunct="1">
              <a:defRPr/>
            </a:pPr>
            <a:r>
              <a:rPr lang="en-US" sz="5400">
                <a:cs typeface="+mj-cs"/>
              </a:rPr>
              <a:t>Disease</a:t>
            </a:r>
          </a:p>
        </p:txBody>
      </p:sp>
      <p:sp>
        <p:nvSpPr>
          <p:cNvPr id="49155" name="Rectangle 3"/>
          <p:cNvSpPr>
            <a:spLocks noGrp="1" noChangeArrowheads="1"/>
          </p:cNvSpPr>
          <p:nvPr>
            <p:ph type="body" sz="half" idx="1"/>
          </p:nvPr>
        </p:nvSpPr>
        <p:spPr>
          <a:xfrm>
            <a:off x="304800" y="4800600"/>
            <a:ext cx="8610600" cy="1676400"/>
          </a:xfrm>
        </p:spPr>
        <p:txBody>
          <a:bodyPr/>
          <a:lstStyle/>
          <a:p>
            <a:pPr marL="342835" indent="-342835" eaLnBrk="1" hangingPunct="1">
              <a:defRPr/>
            </a:pPr>
            <a:r>
              <a:rPr lang="en-US" u="sng">
                <a:cs typeface="+mn-cs"/>
              </a:rPr>
              <a:t>Example</a:t>
            </a:r>
            <a:r>
              <a:rPr lang="en-US">
                <a:cs typeface="+mn-cs"/>
              </a:rPr>
              <a:t>: While diabetes might be due to a </a:t>
            </a:r>
            <a:r>
              <a:rPr lang="ja-JP" altLang="en-US">
                <a:latin typeface="Arial"/>
                <a:cs typeface="+mn-cs"/>
              </a:rPr>
              <a:t>“</a:t>
            </a:r>
            <a:r>
              <a:rPr lang="en-US">
                <a:cs typeface="+mn-cs"/>
              </a:rPr>
              <a:t>bad</a:t>
            </a:r>
            <a:r>
              <a:rPr lang="ja-JP" altLang="en-US">
                <a:latin typeface="Arial"/>
                <a:cs typeface="+mn-cs"/>
              </a:rPr>
              <a:t>”</a:t>
            </a:r>
            <a:r>
              <a:rPr lang="en-US">
                <a:cs typeface="+mn-cs"/>
              </a:rPr>
              <a:t> gene, our environment (personal habits &amp; diet) can be important it its severity.</a:t>
            </a:r>
          </a:p>
        </p:txBody>
      </p:sp>
      <p:pic>
        <p:nvPicPr>
          <p:cNvPr id="49159" name="Picture 7" descr="disease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81000" y="2362200"/>
            <a:ext cx="3276600" cy="2316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9161" name="Rectangle 9"/>
          <p:cNvSpPr>
            <a:spLocks noChangeArrowheads="1"/>
          </p:cNvSpPr>
          <p:nvPr/>
        </p:nvSpPr>
        <p:spPr bwMode="auto">
          <a:xfrm>
            <a:off x="152400" y="1066800"/>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sz="3700" u="sng">
                <a:solidFill>
                  <a:schemeClr val="tx2"/>
                </a:solidFill>
                <a:cs typeface="+mn-cs"/>
              </a:rPr>
              <a:t>Analyze the following statement</a:t>
            </a:r>
            <a:r>
              <a:rPr lang="en-US" sz="3700">
                <a:solidFill>
                  <a:schemeClr val="tx2"/>
                </a:solidFill>
                <a:cs typeface="+mn-cs"/>
              </a:rPr>
              <a:t> - </a:t>
            </a:r>
            <a:r>
              <a:rPr lang="ja-JP" altLang="en-US" sz="3700">
                <a:solidFill>
                  <a:schemeClr val="tx2"/>
                </a:solidFill>
                <a:latin typeface="Arial"/>
                <a:cs typeface="+mn-cs"/>
              </a:rPr>
              <a:t>“</a:t>
            </a:r>
            <a:r>
              <a:rPr lang="en-US" sz="3700">
                <a:solidFill>
                  <a:schemeClr val="tx2"/>
                </a:solidFill>
                <a:cs typeface="+mn-cs"/>
              </a:rPr>
              <a:t>Heredity loads the gun and environment pulls the trigger!</a:t>
            </a:r>
            <a:r>
              <a:rPr lang="ja-JP" altLang="en-US" sz="3700">
                <a:solidFill>
                  <a:schemeClr val="tx2"/>
                </a:solidFill>
                <a:latin typeface="Arial"/>
                <a:cs typeface="+mn-cs"/>
              </a:rPr>
              <a:t>”</a:t>
            </a:r>
            <a:endParaRPr lang="en-US" sz="3700">
              <a:solidFill>
                <a:schemeClr val="tx2"/>
              </a:solidFill>
              <a:cs typeface="+mn-cs"/>
            </a:endParaRPr>
          </a:p>
        </p:txBody>
      </p:sp>
      <p:pic>
        <p:nvPicPr>
          <p:cNvPr id="254981" name="Picture 14"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362200"/>
            <a:ext cx="327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152400"/>
            <a:ext cx="7772400" cy="990600"/>
          </a:xfrm>
        </p:spPr>
        <p:txBody>
          <a:bodyPr/>
          <a:lstStyle/>
          <a:p>
            <a:pPr eaLnBrk="1" hangingPunct="1">
              <a:defRPr/>
            </a:pPr>
            <a:r>
              <a:rPr lang="en-US" sz="5400">
                <a:cs typeface="+mj-cs"/>
              </a:rPr>
              <a:t>Why are they different?</a:t>
            </a:r>
          </a:p>
        </p:txBody>
      </p:sp>
      <p:grpSp>
        <p:nvGrpSpPr>
          <p:cNvPr id="257026" name="Group 16"/>
          <p:cNvGrpSpPr>
            <a:grpSpLocks/>
          </p:cNvGrpSpPr>
          <p:nvPr/>
        </p:nvGrpSpPr>
        <p:grpSpPr bwMode="auto">
          <a:xfrm>
            <a:off x="609600" y="1143000"/>
            <a:ext cx="2971800" cy="2667000"/>
            <a:chOff x="384" y="720"/>
            <a:chExt cx="1632" cy="1476"/>
          </a:xfrm>
        </p:grpSpPr>
        <p:pic>
          <p:nvPicPr>
            <p:cNvPr id="257032" name="Picture 10" descr="peacover3s"/>
            <p:cNvPicPr>
              <a:picLocks noChangeAspect="1" noChangeArrowheads="1"/>
            </p:cNvPicPr>
            <p:nvPr/>
          </p:nvPicPr>
          <p:blipFill>
            <a:blip r:embed="rId3">
              <a:extLst>
                <a:ext uri="{28A0092B-C50C-407E-A947-70E740481C1C}">
                  <a14:useLocalDpi xmlns:a14="http://schemas.microsoft.com/office/drawing/2010/main" val="0"/>
                </a:ext>
              </a:extLst>
            </a:blip>
            <a:srcRect b="9560"/>
            <a:stretch>
              <a:fillRect/>
            </a:stretch>
          </p:blipFill>
          <p:spPr bwMode="auto">
            <a:xfrm>
              <a:off x="384" y="720"/>
              <a:ext cx="1632"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11"/>
            <p:cNvSpPr txBox="1">
              <a:spLocks noChangeArrowheads="1"/>
            </p:cNvSpPr>
            <p:nvPr/>
          </p:nvSpPr>
          <p:spPr bwMode="auto">
            <a:xfrm>
              <a:off x="576" y="1824"/>
              <a:ext cx="129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hlink"/>
                  </a:solidFill>
                  <a:cs typeface="+mn-cs"/>
                </a:rPr>
                <a:t>Grown in light</a:t>
              </a:r>
            </a:p>
          </p:txBody>
        </p:sp>
      </p:grpSp>
      <p:grpSp>
        <p:nvGrpSpPr>
          <p:cNvPr id="257027" name="Group 17"/>
          <p:cNvGrpSpPr>
            <a:grpSpLocks/>
          </p:cNvGrpSpPr>
          <p:nvPr/>
        </p:nvGrpSpPr>
        <p:grpSpPr bwMode="auto">
          <a:xfrm>
            <a:off x="609600" y="4191000"/>
            <a:ext cx="2971800" cy="2362200"/>
            <a:chOff x="2112" y="720"/>
            <a:chExt cx="1632" cy="1440"/>
          </a:xfrm>
        </p:grpSpPr>
        <p:pic>
          <p:nvPicPr>
            <p:cNvPr id="257030" name="Picture 8" descr="0012"/>
            <p:cNvPicPr>
              <a:picLocks noChangeAspect="1" noChangeArrowheads="1"/>
            </p:cNvPicPr>
            <p:nvPr/>
          </p:nvPicPr>
          <p:blipFill>
            <a:blip r:embed="rId4">
              <a:extLst>
                <a:ext uri="{28A0092B-C50C-407E-A947-70E740481C1C}">
                  <a14:useLocalDpi xmlns:a14="http://schemas.microsoft.com/office/drawing/2010/main" val="0"/>
                </a:ext>
              </a:extLst>
            </a:blip>
            <a:srcRect r="23720"/>
            <a:stretch>
              <a:fillRect/>
            </a:stretch>
          </p:blipFill>
          <p:spPr bwMode="auto">
            <a:xfrm>
              <a:off x="2112" y="720"/>
              <a:ext cx="163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2"/>
            <p:cNvSpPr txBox="1">
              <a:spLocks noChangeArrowheads="1"/>
            </p:cNvSpPr>
            <p:nvPr/>
          </p:nvSpPr>
          <p:spPr bwMode="auto">
            <a:xfrm>
              <a:off x="2256" y="1824"/>
              <a:ext cx="139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chemeClr val="hlink"/>
                  </a:solidFill>
                  <a:cs typeface="+mn-cs"/>
                </a:rPr>
                <a:t>Grown in dark</a:t>
              </a:r>
            </a:p>
          </p:txBody>
        </p:sp>
      </p:grpSp>
      <p:pic>
        <p:nvPicPr>
          <p:cNvPr id="257028" name="Picture 18" descr="k20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192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Line 19"/>
          <p:cNvSpPr>
            <a:spLocks noChangeShapeType="1"/>
          </p:cNvSpPr>
          <p:nvPr/>
        </p:nvSpPr>
        <p:spPr bwMode="auto">
          <a:xfrm>
            <a:off x="4267200" y="1143000"/>
            <a:ext cx="0" cy="5257800"/>
          </a:xfrm>
          <a:prstGeom prst="line">
            <a:avLst/>
          </a:prstGeom>
          <a:noFill/>
          <a:ln w="76200" cap="rnd">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lstStyle/>
          <a:p>
            <a:pPr>
              <a:defRPr/>
            </a:pPr>
            <a:endParaRPr lang="en-US">
              <a:cs typeface="+mn-cs"/>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a:latin typeface="Comic Sans MS" charset="0"/>
                <a:cs typeface="+mj-cs"/>
              </a:rPr>
              <a:t>Which of these traits is </a:t>
            </a:r>
            <a:r>
              <a:rPr lang="en-US" u="sng">
                <a:latin typeface="Comic Sans MS" charset="0"/>
                <a:cs typeface="+mj-cs"/>
              </a:rPr>
              <a:t>least</a:t>
            </a:r>
            <a:r>
              <a:rPr lang="en-US">
                <a:latin typeface="Comic Sans MS" charset="0"/>
                <a:cs typeface="+mj-cs"/>
              </a:rPr>
              <a:t> affected by nature? Why?</a:t>
            </a:r>
          </a:p>
        </p:txBody>
      </p:sp>
      <p:sp>
        <p:nvSpPr>
          <p:cNvPr id="44035" name="Rectangle 3"/>
          <p:cNvSpPr>
            <a:spLocks noGrp="1" noChangeArrowheads="1"/>
          </p:cNvSpPr>
          <p:nvPr>
            <p:ph type="body" sz="half" idx="1"/>
          </p:nvPr>
        </p:nvSpPr>
        <p:spPr>
          <a:xfrm>
            <a:off x="304800" y="2362200"/>
            <a:ext cx="3810000" cy="3124200"/>
          </a:xfrm>
        </p:spPr>
        <p:txBody>
          <a:bodyPr/>
          <a:lstStyle/>
          <a:p>
            <a:pPr marL="342835" indent="-342835" eaLnBrk="1" hangingPunct="1">
              <a:lnSpc>
                <a:spcPct val="90000"/>
              </a:lnSpc>
              <a:defRPr/>
            </a:pPr>
            <a:r>
              <a:rPr lang="en-US" sz="4100">
                <a:cs typeface="+mn-cs"/>
              </a:rPr>
              <a:t>Height</a:t>
            </a:r>
          </a:p>
          <a:p>
            <a:pPr marL="342835" indent="-342835" eaLnBrk="1" hangingPunct="1">
              <a:lnSpc>
                <a:spcPct val="90000"/>
              </a:lnSpc>
              <a:defRPr/>
            </a:pPr>
            <a:r>
              <a:rPr lang="en-US" sz="4100">
                <a:cs typeface="+mn-cs"/>
              </a:rPr>
              <a:t>Artistic ability</a:t>
            </a:r>
          </a:p>
          <a:p>
            <a:pPr marL="342835" indent="-342835" eaLnBrk="1" hangingPunct="1">
              <a:lnSpc>
                <a:spcPct val="90000"/>
              </a:lnSpc>
              <a:defRPr/>
            </a:pPr>
            <a:r>
              <a:rPr lang="en-US" sz="4100">
                <a:cs typeface="+mn-cs"/>
              </a:rPr>
              <a:t>Intelligence</a:t>
            </a:r>
          </a:p>
          <a:p>
            <a:pPr marL="342835" indent="-342835" eaLnBrk="1" hangingPunct="1">
              <a:lnSpc>
                <a:spcPct val="90000"/>
              </a:lnSpc>
              <a:defRPr/>
            </a:pPr>
            <a:r>
              <a:rPr lang="en-US" sz="4100">
                <a:cs typeface="+mn-cs"/>
              </a:rPr>
              <a:t>Eye color</a:t>
            </a:r>
          </a:p>
          <a:p>
            <a:pPr marL="342835" indent="-342835" eaLnBrk="1" hangingPunct="1">
              <a:lnSpc>
                <a:spcPct val="90000"/>
              </a:lnSpc>
              <a:defRPr/>
            </a:pPr>
            <a:endParaRPr lang="en-US" sz="4100">
              <a:cs typeface="+mn-cs"/>
            </a:endParaRPr>
          </a:p>
        </p:txBody>
      </p:sp>
      <p:pic>
        <p:nvPicPr>
          <p:cNvPr id="44039" name="Picture 7" descr="heigh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846513" y="1684338"/>
            <a:ext cx="1855787" cy="2765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59076" name="Picture 12" descr="eye_color_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76800"/>
            <a:ext cx="251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7" name="Picture 14" descr="KevinShowingOffHisArtisticAbilityJune2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133600"/>
            <a:ext cx="25146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8" name="Picture 16" descr="logic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343400"/>
            <a:ext cx="21812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0"/>
            <a:ext cx="8534400" cy="1676400"/>
          </a:xfrm>
        </p:spPr>
        <p:txBody>
          <a:bodyPr/>
          <a:lstStyle/>
          <a:p>
            <a:pPr eaLnBrk="1" hangingPunct="1">
              <a:defRPr/>
            </a:pPr>
            <a:r>
              <a:rPr lang="en-US" b="1">
                <a:cs typeface="+mj-cs"/>
              </a:rPr>
              <a:t>Aim:</a:t>
            </a:r>
            <a:r>
              <a:rPr lang="en-US" sz="5400">
                <a:cs typeface="+mj-cs"/>
              </a:rPr>
              <a:t>  </a:t>
            </a:r>
            <a:r>
              <a:rPr lang="en-US" sz="3700">
                <a:cs typeface="+mj-cs"/>
              </a:rPr>
              <a:t>How can we apply our knowledge of genetics?</a:t>
            </a:r>
          </a:p>
        </p:txBody>
      </p:sp>
      <p:pic>
        <p:nvPicPr>
          <p:cNvPr id="261122" name="Picture 6" descr="dept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19600"/>
            <a:ext cx="1295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3" name="Picture 7" descr="dept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495800"/>
            <a:ext cx="13763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4" name="Picture 9" descr="GenW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61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defRPr/>
            </a:pPr>
            <a:r>
              <a:rPr lang="en-US">
                <a:cs typeface="+mj-cs"/>
              </a:rPr>
              <a:t>Station 1: Transcription and Translation</a:t>
            </a:r>
          </a:p>
        </p:txBody>
      </p:sp>
      <p:sp>
        <p:nvSpPr>
          <p:cNvPr id="5123" name="Rectangle 1027"/>
          <p:cNvSpPr>
            <a:spLocks noGrp="1" noChangeArrowheads="1"/>
          </p:cNvSpPr>
          <p:nvPr>
            <p:ph idx="1"/>
          </p:nvPr>
        </p:nvSpPr>
        <p:spPr>
          <a:xfrm>
            <a:off x="609600" y="1905000"/>
            <a:ext cx="7772400" cy="4114800"/>
          </a:xfrm>
        </p:spPr>
        <p:txBody>
          <a:bodyPr/>
          <a:lstStyle/>
          <a:p>
            <a:pPr marL="609484" indent="-609484" algn="ctr" eaLnBrk="1" hangingPunct="1">
              <a:buFontTx/>
              <a:buNone/>
              <a:defRPr/>
            </a:pPr>
            <a:r>
              <a:rPr lang="en-US">
                <a:cs typeface="Times New Roman" charset="0"/>
              </a:rPr>
              <a:t>    . </a:t>
            </a:r>
          </a:p>
          <a:p>
            <a:pPr marL="609484" indent="-609484" eaLnBrk="1" hangingPunct="1">
              <a:buFontTx/>
              <a:buAutoNum type="arabicPeriod"/>
              <a:defRPr/>
            </a:pPr>
            <a:r>
              <a:rPr lang="en-US">
                <a:cs typeface="Times New Roman" charset="0"/>
              </a:rPr>
              <a:t>Determine the mRNA sequence from the DNA sequences provided.</a:t>
            </a:r>
          </a:p>
          <a:p>
            <a:pPr marL="609484" indent="-609484" eaLnBrk="1" hangingPunct="1">
              <a:buFontTx/>
              <a:buAutoNum type="arabicPeriod"/>
              <a:defRPr/>
            </a:pPr>
            <a:r>
              <a:rPr lang="en-US">
                <a:cs typeface="Times New Roman" charset="0"/>
              </a:rPr>
              <a:t>Using the chart, determine the amino acid sequence in the protein.</a:t>
            </a:r>
          </a:p>
          <a:p>
            <a:pPr marL="609484" indent="-609484" eaLnBrk="1" hangingPunct="1">
              <a:buFontTx/>
              <a:buAutoNum type="arabicPeriod"/>
              <a:defRPr/>
            </a:pPr>
            <a:r>
              <a:rPr lang="en-US">
                <a:cs typeface="+mn-cs"/>
              </a:rPr>
              <a:t>Answer the questions on the worksheet based on the activity. </a:t>
            </a:r>
          </a:p>
          <a:p>
            <a:pPr marL="609484" indent="-609484" eaLnBrk="1" hangingPunct="1">
              <a:buFontTx/>
              <a:buNone/>
              <a:defRPr/>
            </a:pPr>
            <a:endParaRPr lang="en-US">
              <a:cs typeface="+mn-cs"/>
            </a:endParaRPr>
          </a:p>
          <a:p>
            <a:pPr marL="609484" indent="-609484" eaLnBrk="1" hangingPunct="1">
              <a:defRPr/>
            </a:pPr>
            <a:endParaRPr lang="en-US">
              <a:cs typeface="+mn-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1143000"/>
          </a:xfrm>
        </p:spPr>
        <p:txBody>
          <a:bodyPr/>
          <a:lstStyle/>
          <a:p>
            <a:pPr eaLnBrk="1" hangingPunct="1">
              <a:defRPr/>
            </a:pPr>
            <a:r>
              <a:rPr lang="en-US">
                <a:cs typeface="+mj-cs"/>
              </a:rPr>
              <a:t>Station 2: Gene Splicing</a:t>
            </a:r>
          </a:p>
        </p:txBody>
      </p:sp>
      <p:pic>
        <p:nvPicPr>
          <p:cNvPr id="264194" name="Picture 3" descr="http://schoolisland.com/review/Courses/le/le010312.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3400" y="2819400"/>
            <a:ext cx="8305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sz="4900">
                <a:cs typeface="Times New Roman" charset="0"/>
              </a:rPr>
              <a:t>Station 3: Gel Electrophoresis</a:t>
            </a:r>
            <a:r>
              <a:rPr lang="en-US">
                <a:cs typeface="+mj-cs"/>
              </a:rPr>
              <a:t> </a:t>
            </a:r>
            <a:br>
              <a:rPr lang="en-US">
                <a:cs typeface="+mj-cs"/>
              </a:rPr>
            </a:br>
            <a:endParaRPr lang="en-US">
              <a:cs typeface="+mj-cs"/>
            </a:endParaRPr>
          </a:p>
        </p:txBody>
      </p:sp>
      <p:sp>
        <p:nvSpPr>
          <p:cNvPr id="2051" name="Rectangle 3"/>
          <p:cNvSpPr>
            <a:spLocks noGrp="1" noChangeArrowheads="1"/>
          </p:cNvSpPr>
          <p:nvPr>
            <p:ph idx="1"/>
          </p:nvPr>
        </p:nvSpPr>
        <p:spPr>
          <a:xfrm>
            <a:off x="0" y="1447800"/>
            <a:ext cx="9144000" cy="4572000"/>
          </a:xfrm>
        </p:spPr>
        <p:txBody>
          <a:bodyPr/>
          <a:lstStyle/>
          <a:p>
            <a:pPr marL="609484" indent="-609484" eaLnBrk="1" hangingPunct="1">
              <a:lnSpc>
                <a:spcPct val="90000"/>
              </a:lnSpc>
              <a:buFontTx/>
              <a:buAutoNum type="arabicPeriod"/>
              <a:defRPr/>
            </a:pPr>
            <a:r>
              <a:rPr lang="en-US" sz="2700">
                <a:cs typeface="Times New Roman" charset="0"/>
              </a:rPr>
              <a:t>Take the DNA strip and cut in the middle C and G in the CCGG sequence. (There are </a:t>
            </a:r>
            <a:r>
              <a:rPr lang="en-US" sz="2700" b="1">
                <a:cs typeface="Times New Roman" charset="0"/>
              </a:rPr>
              <a:t>three CCGG</a:t>
            </a:r>
            <a:r>
              <a:rPr lang="en-US" sz="2700">
                <a:cs typeface="Times New Roman" charset="0"/>
              </a:rPr>
              <a:t> sequences in the strip so you will have to </a:t>
            </a:r>
            <a:r>
              <a:rPr lang="en-US" sz="2700" b="1">
                <a:cs typeface="Times New Roman" charset="0"/>
              </a:rPr>
              <a:t>make 3 cuts in the strip,</a:t>
            </a:r>
            <a:r>
              <a:rPr lang="en-US" sz="2700">
                <a:cs typeface="Times New Roman" charset="0"/>
              </a:rPr>
              <a:t> which will make </a:t>
            </a:r>
            <a:r>
              <a:rPr lang="en-US" sz="2700" b="1">
                <a:cs typeface="Times New Roman" charset="0"/>
              </a:rPr>
              <a:t>4 DNA segments).</a:t>
            </a:r>
          </a:p>
          <a:p>
            <a:pPr marL="609484" indent="-609484" eaLnBrk="1" hangingPunct="1">
              <a:lnSpc>
                <a:spcPct val="90000"/>
              </a:lnSpc>
              <a:buFontTx/>
              <a:buAutoNum type="arabicPeriod"/>
              <a:defRPr/>
            </a:pPr>
            <a:r>
              <a:rPr lang="en-US" sz="2700">
                <a:cs typeface="Times New Roman" charset="0"/>
              </a:rPr>
              <a:t>Count the number of bases in each DNA fragment and arrange them according to size.</a:t>
            </a:r>
          </a:p>
          <a:p>
            <a:pPr marL="609484" indent="-609484" eaLnBrk="1" hangingPunct="1">
              <a:lnSpc>
                <a:spcPct val="90000"/>
              </a:lnSpc>
              <a:buFontTx/>
              <a:buAutoNum type="arabicPeriod"/>
              <a:defRPr/>
            </a:pPr>
            <a:r>
              <a:rPr lang="en-US" sz="2700" b="1">
                <a:cs typeface="Times New Roman" charset="0"/>
              </a:rPr>
              <a:t>Shade in the boxes</a:t>
            </a:r>
            <a:r>
              <a:rPr lang="en-US" sz="2700">
                <a:cs typeface="Times New Roman" charset="0"/>
              </a:rPr>
              <a:t> (on the page labeled simulated electrophoresis gel) under the unknown organism column that corresponds to the number of bases in each strip. </a:t>
            </a:r>
            <a:r>
              <a:rPr lang="en-US" sz="2700" b="1">
                <a:cs typeface="Times New Roman" charset="0"/>
              </a:rPr>
              <a:t>(E.g. If there are three bases in one of the strips, shade in box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143000"/>
          </a:xfrm>
        </p:spPr>
        <p:txBody>
          <a:bodyPr/>
          <a:lstStyle/>
          <a:p>
            <a:pPr eaLnBrk="1" hangingPunct="1">
              <a:defRPr/>
            </a:pPr>
            <a:r>
              <a:rPr lang="en-US" b="1">
                <a:cs typeface="+mj-cs"/>
              </a:rPr>
              <a:t>How can we predict genotypes and phenotypes of offspring?</a:t>
            </a:r>
          </a:p>
        </p:txBody>
      </p:sp>
      <p:pic>
        <p:nvPicPr>
          <p:cNvPr id="34818" name="Picture 3" descr="simpfig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1905000"/>
            <a:ext cx="4095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recombinati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0600" y="2743200"/>
            <a:ext cx="38100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p:cNvSpPr>
            <a:spLocks noChangeArrowheads="1"/>
          </p:cNvSpPr>
          <p:nvPr/>
        </p:nvSpPr>
        <p:spPr bwMode="auto">
          <a:xfrm>
            <a:off x="6858000" y="3886200"/>
            <a:ext cx="533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43014" name="Rectangle 6"/>
          <p:cNvSpPr>
            <a:spLocks noChangeArrowheads="1"/>
          </p:cNvSpPr>
          <p:nvPr/>
        </p:nvSpPr>
        <p:spPr bwMode="auto">
          <a:xfrm>
            <a:off x="7696200" y="3886200"/>
            <a:ext cx="533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43015" name="Rectangle 7"/>
          <p:cNvSpPr>
            <a:spLocks noChangeArrowheads="1"/>
          </p:cNvSpPr>
          <p:nvPr/>
        </p:nvSpPr>
        <p:spPr bwMode="auto">
          <a:xfrm>
            <a:off x="6858000" y="4572000"/>
            <a:ext cx="533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43016" name="Rectangle 8"/>
          <p:cNvSpPr>
            <a:spLocks noChangeArrowheads="1"/>
          </p:cNvSpPr>
          <p:nvPr/>
        </p:nvSpPr>
        <p:spPr bwMode="auto">
          <a:xfrm>
            <a:off x="7696200" y="4572000"/>
            <a:ext cx="533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43017" name="Text Box 9"/>
          <p:cNvSpPr txBox="1">
            <a:spLocks noChangeArrowheads="1"/>
          </p:cNvSpPr>
          <p:nvPr/>
        </p:nvSpPr>
        <p:spPr bwMode="auto">
          <a:xfrm>
            <a:off x="6781800" y="3810000"/>
            <a:ext cx="685800"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AA</a:t>
            </a:r>
          </a:p>
        </p:txBody>
      </p:sp>
      <p:sp>
        <p:nvSpPr>
          <p:cNvPr id="43018" name="Text Box 10"/>
          <p:cNvSpPr txBox="1">
            <a:spLocks noChangeArrowheads="1"/>
          </p:cNvSpPr>
          <p:nvPr/>
        </p:nvSpPr>
        <p:spPr bwMode="auto">
          <a:xfrm>
            <a:off x="7620000" y="3810000"/>
            <a:ext cx="685800"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Aa</a:t>
            </a:r>
          </a:p>
        </p:txBody>
      </p:sp>
      <p:sp>
        <p:nvSpPr>
          <p:cNvPr id="43019" name="Text Box 11"/>
          <p:cNvSpPr txBox="1">
            <a:spLocks noChangeArrowheads="1"/>
          </p:cNvSpPr>
          <p:nvPr/>
        </p:nvSpPr>
        <p:spPr bwMode="auto">
          <a:xfrm>
            <a:off x="6858000" y="4495800"/>
            <a:ext cx="685800"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Aa</a:t>
            </a:r>
          </a:p>
        </p:txBody>
      </p:sp>
      <p:sp>
        <p:nvSpPr>
          <p:cNvPr id="43020" name="Text Box 12"/>
          <p:cNvSpPr txBox="1">
            <a:spLocks noChangeArrowheads="1"/>
          </p:cNvSpPr>
          <p:nvPr/>
        </p:nvSpPr>
        <p:spPr bwMode="auto">
          <a:xfrm>
            <a:off x="7620000" y="4495800"/>
            <a:ext cx="685800"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aa</a:t>
            </a:r>
          </a:p>
        </p:txBody>
      </p:sp>
      <p:grpSp>
        <p:nvGrpSpPr>
          <p:cNvPr id="43035" name="SMARTInkShape-Group5407"/>
          <p:cNvGrpSpPr/>
          <p:nvPr/>
        </p:nvGrpSpPr>
        <p:grpSpPr>
          <a:xfrm>
            <a:off x="4911148" y="2121180"/>
            <a:ext cx="3500584" cy="3395387"/>
            <a:chOff x="4911148" y="2121180"/>
            <a:chExt cx="3500584" cy="3395387"/>
          </a:xfrm>
        </p:grpSpPr>
        <p:sp>
          <p:nvSpPr>
            <p:cNvPr id="29" name="SMARTInkShape-15518"/>
            <p:cNvSpPr/>
            <p:nvPr>
              <p:custDataLst>
                <p:tags r:id="rId1"/>
              </p:custDataLst>
            </p:nvPr>
          </p:nvSpPr>
          <p:spPr>
            <a:xfrm>
              <a:off x="5054203" y="3746979"/>
              <a:ext cx="151806" cy="21350"/>
            </a:xfrm>
            <a:custGeom>
              <a:avLst/>
              <a:gdLst/>
              <a:ahLst/>
              <a:cxnLst/>
              <a:rect l="0" t="0" r="0" b="0"/>
              <a:pathLst>
                <a:path w="151806" h="21350">
                  <a:moveTo>
                    <a:pt x="0" y="21349"/>
                  </a:moveTo>
                  <a:lnTo>
                    <a:pt x="0" y="21349"/>
                  </a:lnTo>
                  <a:lnTo>
                    <a:pt x="40790" y="8083"/>
                  </a:lnTo>
                  <a:lnTo>
                    <a:pt x="77129" y="0"/>
                  </a:lnTo>
                  <a:lnTo>
                    <a:pt x="101087" y="1277"/>
                  </a:lnTo>
                  <a:lnTo>
                    <a:pt x="151805" y="2134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15519"/>
            <p:cNvSpPr/>
            <p:nvPr>
              <p:custDataLst>
                <p:tags r:id="rId2"/>
              </p:custDataLst>
            </p:nvPr>
          </p:nvSpPr>
          <p:spPr>
            <a:xfrm>
              <a:off x="5408151" y="2902270"/>
              <a:ext cx="3003581" cy="2614297"/>
            </a:xfrm>
            <a:custGeom>
              <a:avLst/>
              <a:gdLst/>
              <a:ahLst/>
              <a:cxnLst/>
              <a:rect l="0" t="0" r="0" b="0"/>
              <a:pathLst>
                <a:path w="3003581" h="2614297">
                  <a:moveTo>
                    <a:pt x="190763" y="160613"/>
                  </a:moveTo>
                  <a:lnTo>
                    <a:pt x="190763" y="160613"/>
                  </a:lnTo>
                  <a:lnTo>
                    <a:pt x="158094" y="182992"/>
                  </a:lnTo>
                  <a:lnTo>
                    <a:pt x="136986" y="213436"/>
                  </a:lnTo>
                  <a:lnTo>
                    <a:pt x="124007" y="249575"/>
                  </a:lnTo>
                  <a:lnTo>
                    <a:pt x="117106" y="280519"/>
                  </a:lnTo>
                  <a:lnTo>
                    <a:pt x="108087" y="316761"/>
                  </a:lnTo>
                  <a:lnTo>
                    <a:pt x="98456" y="356020"/>
                  </a:lnTo>
                  <a:lnTo>
                    <a:pt x="90868" y="396619"/>
                  </a:lnTo>
                  <a:lnTo>
                    <a:pt x="86463" y="420145"/>
                  </a:lnTo>
                  <a:lnTo>
                    <a:pt x="81542" y="445752"/>
                  </a:lnTo>
                  <a:lnTo>
                    <a:pt x="76277" y="472745"/>
                  </a:lnTo>
                  <a:lnTo>
                    <a:pt x="71775" y="499670"/>
                  </a:lnTo>
                  <a:lnTo>
                    <a:pt x="67781" y="526549"/>
                  </a:lnTo>
                  <a:lnTo>
                    <a:pt x="64127" y="553399"/>
                  </a:lnTo>
                  <a:lnTo>
                    <a:pt x="60698" y="582212"/>
                  </a:lnTo>
                  <a:lnTo>
                    <a:pt x="57421" y="612335"/>
                  </a:lnTo>
                  <a:lnTo>
                    <a:pt x="54243" y="643331"/>
                  </a:lnTo>
                  <a:lnTo>
                    <a:pt x="49148" y="673917"/>
                  </a:lnTo>
                  <a:lnTo>
                    <a:pt x="42775" y="704230"/>
                  </a:lnTo>
                  <a:lnTo>
                    <a:pt x="35550" y="734360"/>
                  </a:lnTo>
                  <a:lnTo>
                    <a:pt x="30733" y="765361"/>
                  </a:lnTo>
                  <a:lnTo>
                    <a:pt x="27521" y="796942"/>
                  </a:lnTo>
                  <a:lnTo>
                    <a:pt x="25381" y="828911"/>
                  </a:lnTo>
                  <a:lnTo>
                    <a:pt x="21969" y="863121"/>
                  </a:lnTo>
                  <a:lnTo>
                    <a:pt x="17710" y="898827"/>
                  </a:lnTo>
                  <a:lnTo>
                    <a:pt x="12887" y="935529"/>
                  </a:lnTo>
                  <a:lnTo>
                    <a:pt x="8679" y="972895"/>
                  </a:lnTo>
                  <a:lnTo>
                    <a:pt x="4881" y="1010705"/>
                  </a:lnTo>
                  <a:lnTo>
                    <a:pt x="1358" y="1048809"/>
                  </a:lnTo>
                  <a:lnTo>
                    <a:pt x="0" y="1086119"/>
                  </a:lnTo>
                  <a:lnTo>
                    <a:pt x="88" y="1122898"/>
                  </a:lnTo>
                  <a:lnTo>
                    <a:pt x="1139" y="1159324"/>
                  </a:lnTo>
                  <a:lnTo>
                    <a:pt x="1839" y="1195514"/>
                  </a:lnTo>
                  <a:lnTo>
                    <a:pt x="2306" y="1231547"/>
                  </a:lnTo>
                  <a:lnTo>
                    <a:pt x="2617" y="1267475"/>
                  </a:lnTo>
                  <a:lnTo>
                    <a:pt x="2825" y="1305318"/>
                  </a:lnTo>
                  <a:lnTo>
                    <a:pt x="2963" y="1344437"/>
                  </a:lnTo>
                  <a:lnTo>
                    <a:pt x="3055" y="1384407"/>
                  </a:lnTo>
                  <a:lnTo>
                    <a:pt x="5101" y="1422960"/>
                  </a:lnTo>
                  <a:lnTo>
                    <a:pt x="8449" y="1460568"/>
                  </a:lnTo>
                  <a:lnTo>
                    <a:pt x="12666" y="1497547"/>
                  </a:lnTo>
                  <a:lnTo>
                    <a:pt x="15477" y="1535097"/>
                  </a:lnTo>
                  <a:lnTo>
                    <a:pt x="17350" y="1573030"/>
                  </a:lnTo>
                  <a:lnTo>
                    <a:pt x="18600" y="1611216"/>
                  </a:lnTo>
                  <a:lnTo>
                    <a:pt x="20425" y="1649572"/>
                  </a:lnTo>
                  <a:lnTo>
                    <a:pt x="22635" y="1688041"/>
                  </a:lnTo>
                  <a:lnTo>
                    <a:pt x="25100" y="1726586"/>
                  </a:lnTo>
                  <a:lnTo>
                    <a:pt x="27735" y="1764189"/>
                  </a:lnTo>
                  <a:lnTo>
                    <a:pt x="30483" y="1801163"/>
                  </a:lnTo>
                  <a:lnTo>
                    <a:pt x="33309" y="1837719"/>
                  </a:lnTo>
                  <a:lnTo>
                    <a:pt x="36184" y="1873996"/>
                  </a:lnTo>
                  <a:lnTo>
                    <a:pt x="39092" y="1910087"/>
                  </a:lnTo>
                  <a:lnTo>
                    <a:pt x="42024" y="1946054"/>
                  </a:lnTo>
                  <a:lnTo>
                    <a:pt x="44971" y="1980946"/>
                  </a:lnTo>
                  <a:lnTo>
                    <a:pt x="47928" y="2015122"/>
                  </a:lnTo>
                  <a:lnTo>
                    <a:pt x="50891" y="2048819"/>
                  </a:lnTo>
                  <a:lnTo>
                    <a:pt x="53859" y="2082199"/>
                  </a:lnTo>
                  <a:lnTo>
                    <a:pt x="56829" y="2115365"/>
                  </a:lnTo>
                  <a:lnTo>
                    <a:pt x="59802" y="2148390"/>
                  </a:lnTo>
                  <a:lnTo>
                    <a:pt x="62776" y="2179337"/>
                  </a:lnTo>
                  <a:lnTo>
                    <a:pt x="65751" y="2208898"/>
                  </a:lnTo>
                  <a:lnTo>
                    <a:pt x="68726" y="2237534"/>
                  </a:lnTo>
                  <a:lnTo>
                    <a:pt x="72694" y="2264563"/>
                  </a:lnTo>
                  <a:lnTo>
                    <a:pt x="77323" y="2290519"/>
                  </a:lnTo>
                  <a:lnTo>
                    <a:pt x="82394" y="2315761"/>
                  </a:lnTo>
                  <a:lnTo>
                    <a:pt x="86768" y="2339535"/>
                  </a:lnTo>
                  <a:lnTo>
                    <a:pt x="90675" y="2362329"/>
                  </a:lnTo>
                  <a:lnTo>
                    <a:pt x="98654" y="2405184"/>
                  </a:lnTo>
                  <a:lnTo>
                    <a:pt x="108816" y="2444075"/>
                  </a:lnTo>
                  <a:lnTo>
                    <a:pt x="119946" y="2475912"/>
                  </a:lnTo>
                  <a:lnTo>
                    <a:pt x="134723" y="2516148"/>
                  </a:lnTo>
                  <a:lnTo>
                    <a:pt x="153346" y="2560559"/>
                  </a:lnTo>
                  <a:lnTo>
                    <a:pt x="176133" y="2589873"/>
                  </a:lnTo>
                  <a:lnTo>
                    <a:pt x="205679" y="2609590"/>
                  </a:lnTo>
                  <a:lnTo>
                    <a:pt x="228255" y="2614296"/>
                  </a:lnTo>
                  <a:lnTo>
                    <a:pt x="269680" y="2608756"/>
                  </a:lnTo>
                  <a:lnTo>
                    <a:pt x="304325" y="2599937"/>
                  </a:lnTo>
                  <a:lnTo>
                    <a:pt x="341710" y="2586190"/>
                  </a:lnTo>
                  <a:lnTo>
                    <a:pt x="372944" y="2578762"/>
                  </a:lnTo>
                  <a:lnTo>
                    <a:pt x="406670" y="2569507"/>
                  </a:lnTo>
                  <a:lnTo>
                    <a:pt x="441503" y="2558779"/>
                  </a:lnTo>
                  <a:lnTo>
                    <a:pt x="476828" y="2547397"/>
                  </a:lnTo>
                  <a:lnTo>
                    <a:pt x="515018" y="2535724"/>
                  </a:lnTo>
                  <a:lnTo>
                    <a:pt x="557126" y="2524913"/>
                  </a:lnTo>
                  <a:lnTo>
                    <a:pt x="580857" y="2520641"/>
                  </a:lnTo>
                  <a:lnTo>
                    <a:pt x="605606" y="2516801"/>
                  </a:lnTo>
                  <a:lnTo>
                    <a:pt x="631036" y="2512256"/>
                  </a:lnTo>
                  <a:lnTo>
                    <a:pt x="656919" y="2507242"/>
                  </a:lnTo>
                  <a:lnTo>
                    <a:pt x="683104" y="2501915"/>
                  </a:lnTo>
                  <a:lnTo>
                    <a:pt x="710483" y="2497371"/>
                  </a:lnTo>
                  <a:lnTo>
                    <a:pt x="738657" y="2493351"/>
                  </a:lnTo>
                  <a:lnTo>
                    <a:pt x="767362" y="2489678"/>
                  </a:lnTo>
                  <a:lnTo>
                    <a:pt x="796420" y="2485244"/>
                  </a:lnTo>
                  <a:lnTo>
                    <a:pt x="825714" y="2480305"/>
                  </a:lnTo>
                  <a:lnTo>
                    <a:pt x="855166" y="2475027"/>
                  </a:lnTo>
                  <a:lnTo>
                    <a:pt x="884721" y="2470517"/>
                  </a:lnTo>
                  <a:lnTo>
                    <a:pt x="914348" y="2466517"/>
                  </a:lnTo>
                  <a:lnTo>
                    <a:pt x="944019" y="2462859"/>
                  </a:lnTo>
                  <a:lnTo>
                    <a:pt x="974714" y="2459428"/>
                  </a:lnTo>
                  <a:lnTo>
                    <a:pt x="1006093" y="2456148"/>
                  </a:lnTo>
                  <a:lnTo>
                    <a:pt x="1037926" y="2452970"/>
                  </a:lnTo>
                  <a:lnTo>
                    <a:pt x="1094866" y="2448866"/>
                  </a:lnTo>
                  <a:lnTo>
                    <a:pt x="1168545" y="2444146"/>
                  </a:lnTo>
                  <a:lnTo>
                    <a:pt x="1253383" y="2439015"/>
                  </a:lnTo>
                  <a:lnTo>
                    <a:pt x="1320856" y="2436587"/>
                  </a:lnTo>
                  <a:lnTo>
                    <a:pt x="1376753" y="2435960"/>
                  </a:lnTo>
                  <a:lnTo>
                    <a:pt x="1424931" y="2436534"/>
                  </a:lnTo>
                  <a:lnTo>
                    <a:pt x="1468956" y="2436917"/>
                  </a:lnTo>
                  <a:lnTo>
                    <a:pt x="1510211" y="2437172"/>
                  </a:lnTo>
                  <a:lnTo>
                    <a:pt x="1549622" y="2437342"/>
                  </a:lnTo>
                  <a:lnTo>
                    <a:pt x="1588794" y="2438447"/>
                  </a:lnTo>
                  <a:lnTo>
                    <a:pt x="1627807" y="2440178"/>
                  </a:lnTo>
                  <a:lnTo>
                    <a:pt x="1666714" y="2442322"/>
                  </a:lnTo>
                  <a:lnTo>
                    <a:pt x="1704558" y="2443753"/>
                  </a:lnTo>
                  <a:lnTo>
                    <a:pt x="1741695" y="2444706"/>
                  </a:lnTo>
                  <a:lnTo>
                    <a:pt x="1778358" y="2445342"/>
                  </a:lnTo>
                  <a:lnTo>
                    <a:pt x="1814707" y="2446758"/>
                  </a:lnTo>
                  <a:lnTo>
                    <a:pt x="1850845" y="2448693"/>
                  </a:lnTo>
                  <a:lnTo>
                    <a:pt x="1886844" y="2450976"/>
                  </a:lnTo>
                  <a:lnTo>
                    <a:pt x="1921757" y="2453490"/>
                  </a:lnTo>
                  <a:lnTo>
                    <a:pt x="1955946" y="2456160"/>
                  </a:lnTo>
                  <a:lnTo>
                    <a:pt x="1989653" y="2458930"/>
                  </a:lnTo>
                  <a:lnTo>
                    <a:pt x="2023039" y="2461769"/>
                  </a:lnTo>
                  <a:lnTo>
                    <a:pt x="2056210" y="2464655"/>
                  </a:lnTo>
                  <a:lnTo>
                    <a:pt x="2089239" y="2467570"/>
                  </a:lnTo>
                  <a:lnTo>
                    <a:pt x="2124155" y="2469515"/>
                  </a:lnTo>
                  <a:lnTo>
                    <a:pt x="2160332" y="2470810"/>
                  </a:lnTo>
                  <a:lnTo>
                    <a:pt x="2197348" y="2471674"/>
                  </a:lnTo>
                  <a:lnTo>
                    <a:pt x="2231947" y="2473242"/>
                  </a:lnTo>
                  <a:lnTo>
                    <a:pt x="2264935" y="2475280"/>
                  </a:lnTo>
                  <a:lnTo>
                    <a:pt x="2296849" y="2477630"/>
                  </a:lnTo>
                  <a:lnTo>
                    <a:pt x="2327054" y="2479198"/>
                  </a:lnTo>
                  <a:lnTo>
                    <a:pt x="2356121" y="2480242"/>
                  </a:lnTo>
                  <a:lnTo>
                    <a:pt x="2384428" y="2480939"/>
                  </a:lnTo>
                  <a:lnTo>
                    <a:pt x="2412231" y="2482395"/>
                  </a:lnTo>
                  <a:lnTo>
                    <a:pt x="2439694" y="2484358"/>
                  </a:lnTo>
                  <a:lnTo>
                    <a:pt x="2466933" y="2486658"/>
                  </a:lnTo>
                  <a:lnTo>
                    <a:pt x="2493030" y="2488193"/>
                  </a:lnTo>
                  <a:lnTo>
                    <a:pt x="2518366" y="2489216"/>
                  </a:lnTo>
                  <a:lnTo>
                    <a:pt x="2543194" y="2489897"/>
                  </a:lnTo>
                  <a:lnTo>
                    <a:pt x="2567683" y="2490352"/>
                  </a:lnTo>
                  <a:lnTo>
                    <a:pt x="2591947" y="2490655"/>
                  </a:lnTo>
                  <a:lnTo>
                    <a:pt x="2616060" y="2490857"/>
                  </a:lnTo>
                  <a:lnTo>
                    <a:pt x="2658727" y="2491081"/>
                  </a:lnTo>
                  <a:lnTo>
                    <a:pt x="2696543" y="2490188"/>
                  </a:lnTo>
                  <a:lnTo>
                    <a:pt x="2729885" y="2486486"/>
                  </a:lnTo>
                  <a:lnTo>
                    <a:pt x="2761240" y="2481532"/>
                  </a:lnTo>
                  <a:lnTo>
                    <a:pt x="2804138" y="2470519"/>
                  </a:lnTo>
                  <a:lnTo>
                    <a:pt x="2841985" y="2452042"/>
                  </a:lnTo>
                  <a:lnTo>
                    <a:pt x="2873042" y="2427716"/>
                  </a:lnTo>
                  <a:lnTo>
                    <a:pt x="2906054" y="2383348"/>
                  </a:lnTo>
                  <a:lnTo>
                    <a:pt x="2927634" y="2341327"/>
                  </a:lnTo>
                  <a:lnTo>
                    <a:pt x="2940410" y="2309530"/>
                  </a:lnTo>
                  <a:lnTo>
                    <a:pt x="2951712" y="2274562"/>
                  </a:lnTo>
                  <a:lnTo>
                    <a:pt x="2960041" y="2235870"/>
                  </a:lnTo>
                  <a:lnTo>
                    <a:pt x="2967051" y="2195522"/>
                  </a:lnTo>
                  <a:lnTo>
                    <a:pt x="2973474" y="2152454"/>
                  </a:lnTo>
                  <a:lnTo>
                    <a:pt x="2976576" y="2128468"/>
                  </a:lnTo>
                  <a:lnTo>
                    <a:pt x="2979635" y="2103547"/>
                  </a:lnTo>
                  <a:lnTo>
                    <a:pt x="2981675" y="2078004"/>
                  </a:lnTo>
                  <a:lnTo>
                    <a:pt x="2983035" y="2052045"/>
                  </a:lnTo>
                  <a:lnTo>
                    <a:pt x="2983942" y="2025810"/>
                  </a:lnTo>
                  <a:lnTo>
                    <a:pt x="2984547" y="1998398"/>
                  </a:lnTo>
                  <a:lnTo>
                    <a:pt x="2984949" y="1970202"/>
                  </a:lnTo>
                  <a:lnTo>
                    <a:pt x="2985217" y="1941482"/>
                  </a:lnTo>
                  <a:lnTo>
                    <a:pt x="2986389" y="1900507"/>
                  </a:lnTo>
                  <a:lnTo>
                    <a:pt x="2988162" y="1851363"/>
                  </a:lnTo>
                  <a:lnTo>
                    <a:pt x="2990336" y="1796772"/>
                  </a:lnTo>
                  <a:lnTo>
                    <a:pt x="2991786" y="1749464"/>
                  </a:lnTo>
                  <a:lnTo>
                    <a:pt x="2992752" y="1707011"/>
                  </a:lnTo>
                  <a:lnTo>
                    <a:pt x="2993396" y="1667794"/>
                  </a:lnTo>
                  <a:lnTo>
                    <a:pt x="2992833" y="1630736"/>
                  </a:lnTo>
                  <a:lnTo>
                    <a:pt x="2991466" y="1595117"/>
                  </a:lnTo>
                  <a:lnTo>
                    <a:pt x="2989563" y="1560457"/>
                  </a:lnTo>
                  <a:lnTo>
                    <a:pt x="2988293" y="1525444"/>
                  </a:lnTo>
                  <a:lnTo>
                    <a:pt x="2987447" y="1490195"/>
                  </a:lnTo>
                  <a:lnTo>
                    <a:pt x="2986883" y="1454790"/>
                  </a:lnTo>
                  <a:lnTo>
                    <a:pt x="2986507" y="1419281"/>
                  </a:lnTo>
                  <a:lnTo>
                    <a:pt x="2986256" y="1383701"/>
                  </a:lnTo>
                  <a:lnTo>
                    <a:pt x="2986089" y="1348076"/>
                  </a:lnTo>
                  <a:lnTo>
                    <a:pt x="2985978" y="1313411"/>
                  </a:lnTo>
                  <a:lnTo>
                    <a:pt x="2985903" y="1279387"/>
                  </a:lnTo>
                  <a:lnTo>
                    <a:pt x="2985854" y="1245790"/>
                  </a:lnTo>
                  <a:lnTo>
                    <a:pt x="2985821" y="1212478"/>
                  </a:lnTo>
                  <a:lnTo>
                    <a:pt x="2985799" y="1179357"/>
                  </a:lnTo>
                  <a:lnTo>
                    <a:pt x="2985785" y="1146361"/>
                  </a:lnTo>
                  <a:lnTo>
                    <a:pt x="2985775" y="1112458"/>
                  </a:lnTo>
                  <a:lnTo>
                    <a:pt x="2985768" y="1077950"/>
                  </a:lnTo>
                  <a:lnTo>
                    <a:pt x="2985763" y="1043038"/>
                  </a:lnTo>
                  <a:lnTo>
                    <a:pt x="2985761" y="1008849"/>
                  </a:lnTo>
                  <a:lnTo>
                    <a:pt x="2985758" y="975143"/>
                  </a:lnTo>
                  <a:lnTo>
                    <a:pt x="2985758" y="941758"/>
                  </a:lnTo>
                  <a:lnTo>
                    <a:pt x="2985757" y="909579"/>
                  </a:lnTo>
                  <a:lnTo>
                    <a:pt x="2985756" y="878205"/>
                  </a:lnTo>
                  <a:lnTo>
                    <a:pt x="2985756" y="847367"/>
                  </a:lnTo>
                  <a:lnTo>
                    <a:pt x="2985756" y="816886"/>
                  </a:lnTo>
                  <a:lnTo>
                    <a:pt x="2985755" y="786644"/>
                  </a:lnTo>
                  <a:lnTo>
                    <a:pt x="2985755" y="756561"/>
                  </a:lnTo>
                  <a:lnTo>
                    <a:pt x="2986747" y="726583"/>
                  </a:lnTo>
                  <a:lnTo>
                    <a:pt x="2988401" y="696676"/>
                  </a:lnTo>
                  <a:lnTo>
                    <a:pt x="2990496" y="666816"/>
                  </a:lnTo>
                  <a:lnTo>
                    <a:pt x="2991892" y="637981"/>
                  </a:lnTo>
                  <a:lnTo>
                    <a:pt x="2992823" y="609826"/>
                  </a:lnTo>
                  <a:lnTo>
                    <a:pt x="2993444" y="582128"/>
                  </a:lnTo>
                  <a:lnTo>
                    <a:pt x="2994850" y="555724"/>
                  </a:lnTo>
                  <a:lnTo>
                    <a:pt x="2996779" y="530184"/>
                  </a:lnTo>
                  <a:lnTo>
                    <a:pt x="2999058" y="505220"/>
                  </a:lnTo>
                  <a:lnTo>
                    <a:pt x="3000576" y="480641"/>
                  </a:lnTo>
                  <a:lnTo>
                    <a:pt x="3001589" y="456316"/>
                  </a:lnTo>
                  <a:lnTo>
                    <a:pt x="3002264" y="432162"/>
                  </a:lnTo>
                  <a:lnTo>
                    <a:pt x="3002715" y="409115"/>
                  </a:lnTo>
                  <a:lnTo>
                    <a:pt x="3003215" y="364985"/>
                  </a:lnTo>
                  <a:lnTo>
                    <a:pt x="3003437" y="324867"/>
                  </a:lnTo>
                  <a:lnTo>
                    <a:pt x="3003536" y="288185"/>
                  </a:lnTo>
                  <a:lnTo>
                    <a:pt x="3003580" y="255345"/>
                  </a:lnTo>
                  <a:lnTo>
                    <a:pt x="3000953" y="224214"/>
                  </a:lnTo>
                  <a:lnTo>
                    <a:pt x="2993896" y="181442"/>
                  </a:lnTo>
                  <a:lnTo>
                    <a:pt x="2985521" y="146279"/>
                  </a:lnTo>
                  <a:lnTo>
                    <a:pt x="2977714" y="126461"/>
                  </a:lnTo>
                  <a:lnTo>
                    <a:pt x="2944788" y="85192"/>
                  </a:lnTo>
                  <a:lnTo>
                    <a:pt x="2906152" y="54654"/>
                  </a:lnTo>
                  <a:lnTo>
                    <a:pt x="2870006" y="40693"/>
                  </a:lnTo>
                  <a:lnTo>
                    <a:pt x="2839061" y="33562"/>
                  </a:lnTo>
                  <a:lnTo>
                    <a:pt x="2805464" y="27086"/>
                  </a:lnTo>
                  <a:lnTo>
                    <a:pt x="2768704" y="20900"/>
                  </a:lnTo>
                  <a:lnTo>
                    <a:pt x="2725908" y="14844"/>
                  </a:lnTo>
                  <a:lnTo>
                    <a:pt x="2702391" y="12832"/>
                  </a:lnTo>
                  <a:lnTo>
                    <a:pt x="2677783" y="11491"/>
                  </a:lnTo>
                  <a:lnTo>
                    <a:pt x="2652448" y="10596"/>
                  </a:lnTo>
                  <a:lnTo>
                    <a:pt x="2626628" y="10000"/>
                  </a:lnTo>
                  <a:lnTo>
                    <a:pt x="2600486" y="9603"/>
                  </a:lnTo>
                  <a:lnTo>
                    <a:pt x="2574128" y="9338"/>
                  </a:lnTo>
                  <a:lnTo>
                    <a:pt x="2545641" y="9161"/>
                  </a:lnTo>
                  <a:lnTo>
                    <a:pt x="2515736" y="9044"/>
                  </a:lnTo>
                  <a:lnTo>
                    <a:pt x="2484886" y="8965"/>
                  </a:lnTo>
                  <a:lnTo>
                    <a:pt x="2453405" y="8913"/>
                  </a:lnTo>
                  <a:lnTo>
                    <a:pt x="2421504" y="8878"/>
                  </a:lnTo>
                  <a:lnTo>
                    <a:pt x="2389322" y="8855"/>
                  </a:lnTo>
                  <a:lnTo>
                    <a:pt x="2330164" y="10824"/>
                  </a:lnTo>
                  <a:lnTo>
                    <a:pt x="2253022" y="14121"/>
                  </a:lnTo>
                  <a:lnTo>
                    <a:pt x="2163892" y="18303"/>
                  </a:lnTo>
                  <a:lnTo>
                    <a:pt x="2090580" y="22083"/>
                  </a:lnTo>
                  <a:lnTo>
                    <a:pt x="2027815" y="25595"/>
                  </a:lnTo>
                  <a:lnTo>
                    <a:pt x="1972081" y="28929"/>
                  </a:lnTo>
                  <a:lnTo>
                    <a:pt x="1922028" y="31152"/>
                  </a:lnTo>
                  <a:lnTo>
                    <a:pt x="1875760" y="32634"/>
                  </a:lnTo>
                  <a:lnTo>
                    <a:pt x="1832016" y="33621"/>
                  </a:lnTo>
                  <a:lnTo>
                    <a:pt x="1788963" y="34280"/>
                  </a:lnTo>
                  <a:lnTo>
                    <a:pt x="1746370" y="34719"/>
                  </a:lnTo>
                  <a:lnTo>
                    <a:pt x="1704085" y="35012"/>
                  </a:lnTo>
                  <a:lnTo>
                    <a:pt x="1662996" y="34215"/>
                  </a:lnTo>
                  <a:lnTo>
                    <a:pt x="1622705" y="32691"/>
                  </a:lnTo>
                  <a:lnTo>
                    <a:pt x="1582946" y="30683"/>
                  </a:lnTo>
                  <a:lnTo>
                    <a:pt x="1542549" y="29345"/>
                  </a:lnTo>
                  <a:lnTo>
                    <a:pt x="1501726" y="28452"/>
                  </a:lnTo>
                  <a:lnTo>
                    <a:pt x="1460622" y="27857"/>
                  </a:lnTo>
                  <a:lnTo>
                    <a:pt x="1420320" y="26468"/>
                  </a:lnTo>
                  <a:lnTo>
                    <a:pt x="1380554" y="24550"/>
                  </a:lnTo>
                  <a:lnTo>
                    <a:pt x="1341145" y="22279"/>
                  </a:lnTo>
                  <a:lnTo>
                    <a:pt x="1302965" y="19773"/>
                  </a:lnTo>
                  <a:lnTo>
                    <a:pt x="1265606" y="17110"/>
                  </a:lnTo>
                  <a:lnTo>
                    <a:pt x="1228794" y="14343"/>
                  </a:lnTo>
                  <a:lnTo>
                    <a:pt x="1192346" y="12498"/>
                  </a:lnTo>
                  <a:lnTo>
                    <a:pt x="1156141" y="11268"/>
                  </a:lnTo>
                  <a:lnTo>
                    <a:pt x="1120099" y="10448"/>
                  </a:lnTo>
                  <a:lnTo>
                    <a:pt x="1084164" y="8909"/>
                  </a:lnTo>
                  <a:lnTo>
                    <a:pt x="1048301" y="6891"/>
                  </a:lnTo>
                  <a:lnTo>
                    <a:pt x="1012486" y="4553"/>
                  </a:lnTo>
                  <a:lnTo>
                    <a:pt x="976703" y="2995"/>
                  </a:lnTo>
                  <a:lnTo>
                    <a:pt x="940942" y="1956"/>
                  </a:lnTo>
                  <a:lnTo>
                    <a:pt x="905195" y="1264"/>
                  </a:lnTo>
                  <a:lnTo>
                    <a:pt x="870449" y="802"/>
                  </a:lnTo>
                  <a:lnTo>
                    <a:pt x="836371" y="494"/>
                  </a:lnTo>
                  <a:lnTo>
                    <a:pt x="802739" y="289"/>
                  </a:lnTo>
                  <a:lnTo>
                    <a:pt x="769403" y="152"/>
                  </a:lnTo>
                  <a:lnTo>
                    <a:pt x="736265" y="61"/>
                  </a:lnTo>
                  <a:lnTo>
                    <a:pt x="703259" y="0"/>
                  </a:lnTo>
                  <a:lnTo>
                    <a:pt x="671333" y="952"/>
                  </a:lnTo>
                  <a:lnTo>
                    <a:pt x="640127" y="2578"/>
                  </a:lnTo>
                  <a:lnTo>
                    <a:pt x="609402" y="4655"/>
                  </a:lnTo>
                  <a:lnTo>
                    <a:pt x="579988" y="8024"/>
                  </a:lnTo>
                  <a:lnTo>
                    <a:pt x="551450" y="12254"/>
                  </a:lnTo>
                  <a:lnTo>
                    <a:pt x="523495" y="17058"/>
                  </a:lnTo>
                  <a:lnTo>
                    <a:pt x="497913" y="22246"/>
                  </a:lnTo>
                  <a:lnTo>
                    <a:pt x="473912" y="27688"/>
                  </a:lnTo>
                  <a:lnTo>
                    <a:pt x="450967" y="33301"/>
                  </a:lnTo>
                  <a:lnTo>
                    <a:pt x="406951" y="42183"/>
                  </a:lnTo>
                  <a:lnTo>
                    <a:pt x="371182" y="48446"/>
                  </a:lnTo>
                  <a:lnTo>
                    <a:pt x="342569" y="5345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15520"/>
            <p:cNvSpPr/>
            <p:nvPr>
              <p:custDataLst>
                <p:tags r:id="rId3"/>
              </p:custDataLst>
            </p:nvPr>
          </p:nvSpPr>
          <p:spPr>
            <a:xfrm>
              <a:off x="5938242" y="3571875"/>
              <a:ext cx="205384" cy="133946"/>
            </a:xfrm>
            <a:custGeom>
              <a:avLst/>
              <a:gdLst/>
              <a:ahLst/>
              <a:cxnLst/>
              <a:rect l="0" t="0" r="0" b="0"/>
              <a:pathLst>
                <a:path w="205384" h="133946">
                  <a:moveTo>
                    <a:pt x="0" y="133945"/>
                  </a:moveTo>
                  <a:lnTo>
                    <a:pt x="0" y="133945"/>
                  </a:lnTo>
                  <a:lnTo>
                    <a:pt x="33183" y="119724"/>
                  </a:lnTo>
                  <a:lnTo>
                    <a:pt x="72781" y="101399"/>
                  </a:lnTo>
                  <a:lnTo>
                    <a:pt x="109649" y="83402"/>
                  </a:lnTo>
                  <a:lnTo>
                    <a:pt x="145708" y="56021"/>
                  </a:lnTo>
                  <a:lnTo>
                    <a:pt x="189479" y="15181"/>
                  </a:lnTo>
                  <a:lnTo>
                    <a:pt x="205383"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08" name="SMARTInkShape-15521"/>
            <p:cNvSpPr/>
            <p:nvPr>
              <p:custDataLst>
                <p:tags r:id="rId4"/>
              </p:custDataLst>
            </p:nvPr>
          </p:nvSpPr>
          <p:spPr>
            <a:xfrm>
              <a:off x="4934929" y="4727603"/>
              <a:ext cx="396095" cy="544824"/>
            </a:xfrm>
            <a:custGeom>
              <a:avLst/>
              <a:gdLst/>
              <a:ahLst/>
              <a:cxnLst/>
              <a:rect l="0" t="0" r="0" b="0"/>
              <a:pathLst>
                <a:path w="396095" h="544824">
                  <a:moveTo>
                    <a:pt x="226430" y="139077"/>
                  </a:moveTo>
                  <a:lnTo>
                    <a:pt x="226430" y="139077"/>
                  </a:lnTo>
                  <a:lnTo>
                    <a:pt x="192867" y="95800"/>
                  </a:lnTo>
                  <a:lnTo>
                    <a:pt x="167325" y="54240"/>
                  </a:lnTo>
                  <a:lnTo>
                    <a:pt x="142179" y="22071"/>
                  </a:lnTo>
                  <a:lnTo>
                    <a:pt x="126478" y="9022"/>
                  </a:lnTo>
                  <a:lnTo>
                    <a:pt x="109577" y="1899"/>
                  </a:lnTo>
                  <a:lnTo>
                    <a:pt x="100903" y="0"/>
                  </a:lnTo>
                  <a:lnTo>
                    <a:pt x="93136" y="718"/>
                  </a:lnTo>
                  <a:lnTo>
                    <a:pt x="79215" y="6808"/>
                  </a:lnTo>
                  <a:lnTo>
                    <a:pt x="55480" y="30873"/>
                  </a:lnTo>
                  <a:lnTo>
                    <a:pt x="29596" y="72621"/>
                  </a:lnTo>
                  <a:lnTo>
                    <a:pt x="17240" y="105572"/>
                  </a:lnTo>
                  <a:lnTo>
                    <a:pt x="8441" y="141053"/>
                  </a:lnTo>
                  <a:lnTo>
                    <a:pt x="1224" y="179973"/>
                  </a:lnTo>
                  <a:lnTo>
                    <a:pt x="0" y="223068"/>
                  </a:lnTo>
                  <a:lnTo>
                    <a:pt x="1064" y="245673"/>
                  </a:lnTo>
                  <a:lnTo>
                    <a:pt x="2763" y="268679"/>
                  </a:lnTo>
                  <a:lnTo>
                    <a:pt x="4889" y="291955"/>
                  </a:lnTo>
                  <a:lnTo>
                    <a:pt x="7299" y="315409"/>
                  </a:lnTo>
                  <a:lnTo>
                    <a:pt x="10889" y="338984"/>
                  </a:lnTo>
                  <a:lnTo>
                    <a:pt x="15268" y="362637"/>
                  </a:lnTo>
                  <a:lnTo>
                    <a:pt x="20171" y="386344"/>
                  </a:lnTo>
                  <a:lnTo>
                    <a:pt x="33557" y="428559"/>
                  </a:lnTo>
                  <a:lnTo>
                    <a:pt x="49426" y="466173"/>
                  </a:lnTo>
                  <a:lnTo>
                    <a:pt x="66403" y="499428"/>
                  </a:lnTo>
                  <a:lnTo>
                    <a:pt x="92695" y="531817"/>
                  </a:lnTo>
                  <a:lnTo>
                    <a:pt x="107792" y="541831"/>
                  </a:lnTo>
                  <a:lnTo>
                    <a:pt x="114596" y="544502"/>
                  </a:lnTo>
                  <a:lnTo>
                    <a:pt x="127447" y="544823"/>
                  </a:lnTo>
                  <a:lnTo>
                    <a:pt x="140766" y="540666"/>
                  </a:lnTo>
                  <a:lnTo>
                    <a:pt x="164007" y="526177"/>
                  </a:lnTo>
                  <a:lnTo>
                    <a:pt x="177520" y="511543"/>
                  </a:lnTo>
                  <a:lnTo>
                    <a:pt x="191543" y="477089"/>
                  </a:lnTo>
                  <a:lnTo>
                    <a:pt x="201333" y="447062"/>
                  </a:lnTo>
                  <a:lnTo>
                    <a:pt x="211307" y="412881"/>
                  </a:lnTo>
                  <a:lnTo>
                    <a:pt x="219048" y="374538"/>
                  </a:lnTo>
                  <a:lnTo>
                    <a:pt x="223149" y="334346"/>
                  </a:lnTo>
                  <a:lnTo>
                    <a:pt x="224972" y="292339"/>
                  </a:lnTo>
                  <a:lnTo>
                    <a:pt x="225458" y="270026"/>
                  </a:lnTo>
                  <a:lnTo>
                    <a:pt x="225999" y="226049"/>
                  </a:lnTo>
                  <a:lnTo>
                    <a:pt x="226238" y="186661"/>
                  </a:lnTo>
                  <a:lnTo>
                    <a:pt x="226345" y="151957"/>
                  </a:lnTo>
                  <a:lnTo>
                    <a:pt x="226413" y="108217"/>
                  </a:lnTo>
                  <a:lnTo>
                    <a:pt x="226429" y="95639"/>
                  </a:lnTo>
                  <a:lnTo>
                    <a:pt x="231170" y="99527"/>
                  </a:lnTo>
                  <a:lnTo>
                    <a:pt x="237454" y="141708"/>
                  </a:lnTo>
                  <a:lnTo>
                    <a:pt x="247556" y="180866"/>
                  </a:lnTo>
                  <a:lnTo>
                    <a:pt x="256655" y="213212"/>
                  </a:lnTo>
                  <a:lnTo>
                    <a:pt x="264007" y="247432"/>
                  </a:lnTo>
                  <a:lnTo>
                    <a:pt x="273228" y="282483"/>
                  </a:lnTo>
                  <a:lnTo>
                    <a:pt x="283940" y="316915"/>
                  </a:lnTo>
                  <a:lnTo>
                    <a:pt x="295316" y="348754"/>
                  </a:lnTo>
                  <a:lnTo>
                    <a:pt x="317617" y="389829"/>
                  </a:lnTo>
                  <a:lnTo>
                    <a:pt x="343076" y="427135"/>
                  </a:lnTo>
                  <a:lnTo>
                    <a:pt x="371216" y="466183"/>
                  </a:lnTo>
                  <a:lnTo>
                    <a:pt x="396094" y="48733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09" name="SMARTInkShape-15522"/>
            <p:cNvSpPr/>
            <p:nvPr>
              <p:custDataLst>
                <p:tags r:id="rId5"/>
              </p:custDataLst>
            </p:nvPr>
          </p:nvSpPr>
          <p:spPr>
            <a:xfrm>
              <a:off x="6322220" y="3643313"/>
              <a:ext cx="232172" cy="89297"/>
            </a:xfrm>
            <a:custGeom>
              <a:avLst/>
              <a:gdLst/>
              <a:ahLst/>
              <a:cxnLst/>
              <a:rect l="0" t="0" r="0" b="0"/>
              <a:pathLst>
                <a:path w="232172" h="89297">
                  <a:moveTo>
                    <a:pt x="0" y="89296"/>
                  </a:moveTo>
                  <a:lnTo>
                    <a:pt x="0" y="89296"/>
                  </a:lnTo>
                  <a:lnTo>
                    <a:pt x="42663" y="75075"/>
                  </a:lnTo>
                  <a:lnTo>
                    <a:pt x="76837" y="65447"/>
                  </a:lnTo>
                  <a:lnTo>
                    <a:pt x="109556" y="55876"/>
                  </a:lnTo>
                  <a:lnTo>
                    <a:pt x="143940" y="41701"/>
                  </a:lnTo>
                  <a:lnTo>
                    <a:pt x="179067" y="25479"/>
                  </a:lnTo>
                  <a:lnTo>
                    <a:pt x="232171"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11" name="SMARTInkShape-15523"/>
            <p:cNvSpPr/>
            <p:nvPr>
              <p:custDataLst>
                <p:tags r:id="rId6"/>
              </p:custDataLst>
            </p:nvPr>
          </p:nvSpPr>
          <p:spPr>
            <a:xfrm>
              <a:off x="7346799" y="2359528"/>
              <a:ext cx="457749" cy="444395"/>
            </a:xfrm>
            <a:custGeom>
              <a:avLst/>
              <a:gdLst/>
              <a:ahLst/>
              <a:cxnLst/>
              <a:rect l="0" t="0" r="0" b="0"/>
              <a:pathLst>
                <a:path w="457749" h="444395">
                  <a:moveTo>
                    <a:pt x="189857" y="122925"/>
                  </a:moveTo>
                  <a:lnTo>
                    <a:pt x="189857" y="122925"/>
                  </a:lnTo>
                  <a:lnTo>
                    <a:pt x="233807" y="83127"/>
                  </a:lnTo>
                  <a:lnTo>
                    <a:pt x="258217" y="43516"/>
                  </a:lnTo>
                  <a:lnTo>
                    <a:pt x="263896" y="27109"/>
                  </a:lnTo>
                  <a:lnTo>
                    <a:pt x="263112" y="16509"/>
                  </a:lnTo>
                  <a:lnTo>
                    <a:pt x="259530" y="12294"/>
                  </a:lnTo>
                  <a:lnTo>
                    <a:pt x="247612" y="4964"/>
                  </a:lnTo>
                  <a:lnTo>
                    <a:pt x="224168" y="0"/>
                  </a:lnTo>
                  <a:lnTo>
                    <a:pt x="188888" y="12750"/>
                  </a:lnTo>
                  <a:lnTo>
                    <a:pt x="147016" y="35380"/>
                  </a:lnTo>
                  <a:lnTo>
                    <a:pt x="107931" y="70417"/>
                  </a:lnTo>
                  <a:lnTo>
                    <a:pt x="71215" y="112218"/>
                  </a:lnTo>
                  <a:lnTo>
                    <a:pt x="49815" y="143963"/>
                  </a:lnTo>
                  <a:lnTo>
                    <a:pt x="31374" y="177916"/>
                  </a:lnTo>
                  <a:lnTo>
                    <a:pt x="16564" y="212850"/>
                  </a:lnTo>
                  <a:lnTo>
                    <a:pt x="6012" y="250866"/>
                  </a:lnTo>
                  <a:lnTo>
                    <a:pt x="0" y="289920"/>
                  </a:lnTo>
                  <a:lnTo>
                    <a:pt x="635" y="327122"/>
                  </a:lnTo>
                  <a:lnTo>
                    <a:pt x="4224" y="358208"/>
                  </a:lnTo>
                  <a:lnTo>
                    <a:pt x="11823" y="395375"/>
                  </a:lnTo>
                  <a:lnTo>
                    <a:pt x="18458" y="413678"/>
                  </a:lnTo>
                  <a:lnTo>
                    <a:pt x="28021" y="425120"/>
                  </a:lnTo>
                  <a:lnTo>
                    <a:pt x="49301" y="437140"/>
                  </a:lnTo>
                  <a:lnTo>
                    <a:pt x="79200" y="442244"/>
                  </a:lnTo>
                  <a:lnTo>
                    <a:pt x="99004" y="438147"/>
                  </a:lnTo>
                  <a:lnTo>
                    <a:pt x="140712" y="419347"/>
                  </a:lnTo>
                  <a:lnTo>
                    <a:pt x="180039" y="382267"/>
                  </a:lnTo>
                  <a:lnTo>
                    <a:pt x="207453" y="348375"/>
                  </a:lnTo>
                  <a:lnTo>
                    <a:pt x="232443" y="312205"/>
                  </a:lnTo>
                  <a:lnTo>
                    <a:pt x="248006" y="273486"/>
                  </a:lnTo>
                  <a:lnTo>
                    <a:pt x="266907" y="243943"/>
                  </a:lnTo>
                  <a:lnTo>
                    <a:pt x="269004" y="242299"/>
                  </a:lnTo>
                  <a:lnTo>
                    <a:pt x="273982" y="240472"/>
                  </a:lnTo>
                  <a:lnTo>
                    <a:pt x="276698" y="240978"/>
                  </a:lnTo>
                  <a:lnTo>
                    <a:pt x="282362" y="244185"/>
                  </a:lnTo>
                  <a:lnTo>
                    <a:pt x="300220" y="261457"/>
                  </a:lnTo>
                  <a:lnTo>
                    <a:pt x="333355" y="304259"/>
                  </a:lnTo>
                  <a:lnTo>
                    <a:pt x="362580" y="346528"/>
                  </a:lnTo>
                  <a:lnTo>
                    <a:pt x="397015" y="390863"/>
                  </a:lnTo>
                  <a:lnTo>
                    <a:pt x="437477" y="425757"/>
                  </a:lnTo>
                  <a:lnTo>
                    <a:pt x="457748" y="44439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1" name="SMARTInkShape-15524"/>
            <p:cNvSpPr/>
            <p:nvPr>
              <p:custDataLst>
                <p:tags r:id="rId7"/>
              </p:custDataLst>
            </p:nvPr>
          </p:nvSpPr>
          <p:spPr>
            <a:xfrm>
              <a:off x="5777964" y="3307027"/>
              <a:ext cx="321014" cy="698556"/>
            </a:xfrm>
            <a:custGeom>
              <a:avLst/>
              <a:gdLst/>
              <a:ahLst/>
              <a:cxnLst/>
              <a:rect l="0" t="0" r="0" b="0"/>
              <a:pathLst>
                <a:path w="321014" h="698556">
                  <a:moveTo>
                    <a:pt x="178138" y="50536"/>
                  </a:moveTo>
                  <a:lnTo>
                    <a:pt x="178138" y="50536"/>
                  </a:lnTo>
                  <a:lnTo>
                    <a:pt x="159176" y="88459"/>
                  </a:lnTo>
                  <a:lnTo>
                    <a:pt x="147220" y="120307"/>
                  </a:lnTo>
                  <a:lnTo>
                    <a:pt x="136615" y="151991"/>
                  </a:lnTo>
                  <a:lnTo>
                    <a:pt x="121980" y="185916"/>
                  </a:lnTo>
                  <a:lnTo>
                    <a:pt x="110845" y="226129"/>
                  </a:lnTo>
                  <a:lnTo>
                    <a:pt x="106487" y="247965"/>
                  </a:lnTo>
                  <a:lnTo>
                    <a:pt x="101597" y="271452"/>
                  </a:lnTo>
                  <a:lnTo>
                    <a:pt x="96353" y="296040"/>
                  </a:lnTo>
                  <a:lnTo>
                    <a:pt x="90872" y="321361"/>
                  </a:lnTo>
                  <a:lnTo>
                    <a:pt x="85234" y="346179"/>
                  </a:lnTo>
                  <a:lnTo>
                    <a:pt x="79491" y="370663"/>
                  </a:lnTo>
                  <a:lnTo>
                    <a:pt x="73678" y="394923"/>
                  </a:lnTo>
                  <a:lnTo>
                    <a:pt x="68810" y="419033"/>
                  </a:lnTo>
                  <a:lnTo>
                    <a:pt x="64573" y="443044"/>
                  </a:lnTo>
                  <a:lnTo>
                    <a:pt x="60756" y="466989"/>
                  </a:lnTo>
                  <a:lnTo>
                    <a:pt x="57219" y="489898"/>
                  </a:lnTo>
                  <a:lnTo>
                    <a:pt x="50644" y="533873"/>
                  </a:lnTo>
                  <a:lnTo>
                    <a:pt x="41768" y="571277"/>
                  </a:lnTo>
                  <a:lnTo>
                    <a:pt x="31209" y="603444"/>
                  </a:lnTo>
                  <a:lnTo>
                    <a:pt x="16092" y="642875"/>
                  </a:lnTo>
                  <a:lnTo>
                    <a:pt x="7332" y="680722"/>
                  </a:lnTo>
                  <a:lnTo>
                    <a:pt x="1082" y="698120"/>
                  </a:lnTo>
                  <a:lnTo>
                    <a:pt x="569" y="698555"/>
                  </a:lnTo>
                  <a:lnTo>
                    <a:pt x="228" y="697853"/>
                  </a:lnTo>
                  <a:lnTo>
                    <a:pt x="0" y="696393"/>
                  </a:lnTo>
                  <a:lnTo>
                    <a:pt x="2392" y="692125"/>
                  </a:lnTo>
                  <a:lnTo>
                    <a:pt x="4419" y="689598"/>
                  </a:lnTo>
                  <a:lnTo>
                    <a:pt x="7272" y="671819"/>
                  </a:lnTo>
                  <a:lnTo>
                    <a:pt x="9228" y="629040"/>
                  </a:lnTo>
                  <a:lnTo>
                    <a:pt x="13109" y="595052"/>
                  </a:lnTo>
                  <a:lnTo>
                    <a:pt x="18140" y="556795"/>
                  </a:lnTo>
                  <a:lnTo>
                    <a:pt x="23683" y="514657"/>
                  </a:lnTo>
                  <a:lnTo>
                    <a:pt x="26551" y="490919"/>
                  </a:lnTo>
                  <a:lnTo>
                    <a:pt x="29455" y="466163"/>
                  </a:lnTo>
                  <a:lnTo>
                    <a:pt x="33375" y="439738"/>
                  </a:lnTo>
                  <a:lnTo>
                    <a:pt x="37973" y="412199"/>
                  </a:lnTo>
                  <a:lnTo>
                    <a:pt x="43023" y="383918"/>
                  </a:lnTo>
                  <a:lnTo>
                    <a:pt x="49366" y="356134"/>
                  </a:lnTo>
                  <a:lnTo>
                    <a:pt x="56571" y="328682"/>
                  </a:lnTo>
                  <a:lnTo>
                    <a:pt x="64351" y="301451"/>
                  </a:lnTo>
                  <a:lnTo>
                    <a:pt x="71522" y="275359"/>
                  </a:lnTo>
                  <a:lnTo>
                    <a:pt x="78287" y="250027"/>
                  </a:lnTo>
                  <a:lnTo>
                    <a:pt x="84782" y="225202"/>
                  </a:lnTo>
                  <a:lnTo>
                    <a:pt x="92088" y="201706"/>
                  </a:lnTo>
                  <a:lnTo>
                    <a:pt x="108143" y="157079"/>
                  </a:lnTo>
                  <a:lnTo>
                    <a:pt x="125200" y="119386"/>
                  </a:lnTo>
                  <a:lnTo>
                    <a:pt x="141712" y="87088"/>
                  </a:lnTo>
                  <a:lnTo>
                    <a:pt x="162163" y="47586"/>
                  </a:lnTo>
                  <a:lnTo>
                    <a:pt x="180791" y="18573"/>
                  </a:lnTo>
                  <a:lnTo>
                    <a:pt x="197884" y="3803"/>
                  </a:lnTo>
                  <a:lnTo>
                    <a:pt x="206097" y="0"/>
                  </a:lnTo>
                  <a:lnTo>
                    <a:pt x="225778" y="2599"/>
                  </a:lnTo>
                  <a:lnTo>
                    <a:pt x="239330" y="12363"/>
                  </a:lnTo>
                  <a:lnTo>
                    <a:pt x="250974" y="26625"/>
                  </a:lnTo>
                  <a:lnTo>
                    <a:pt x="259457" y="42885"/>
                  </a:lnTo>
                  <a:lnTo>
                    <a:pt x="265071" y="78255"/>
                  </a:lnTo>
                  <a:lnTo>
                    <a:pt x="269030" y="108496"/>
                  </a:lnTo>
                  <a:lnTo>
                    <a:pt x="273105" y="142772"/>
                  </a:lnTo>
                  <a:lnTo>
                    <a:pt x="274915" y="181157"/>
                  </a:lnTo>
                  <a:lnTo>
                    <a:pt x="278366" y="218722"/>
                  </a:lnTo>
                  <a:lnTo>
                    <a:pt x="283207" y="256254"/>
                  </a:lnTo>
                  <a:lnTo>
                    <a:pt x="288666" y="296086"/>
                  </a:lnTo>
                  <a:lnTo>
                    <a:pt x="294399" y="336940"/>
                  </a:lnTo>
                  <a:lnTo>
                    <a:pt x="299264" y="378248"/>
                  </a:lnTo>
                  <a:lnTo>
                    <a:pt x="301424" y="419758"/>
                  </a:lnTo>
                  <a:lnTo>
                    <a:pt x="305031" y="458713"/>
                  </a:lnTo>
                  <a:lnTo>
                    <a:pt x="308948" y="494877"/>
                  </a:lnTo>
                  <a:lnTo>
                    <a:pt x="310690" y="527487"/>
                  </a:lnTo>
                  <a:lnTo>
                    <a:pt x="316411" y="568996"/>
                  </a:lnTo>
                  <a:lnTo>
                    <a:pt x="320103" y="610456"/>
                  </a:lnTo>
                  <a:lnTo>
                    <a:pt x="321013" y="63989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2" name="SMARTInkShape-15525"/>
            <p:cNvSpPr/>
            <p:nvPr>
              <p:custDataLst>
                <p:tags r:id="rId8"/>
              </p:custDataLst>
            </p:nvPr>
          </p:nvSpPr>
          <p:spPr>
            <a:xfrm>
              <a:off x="6127560" y="4726326"/>
              <a:ext cx="337536" cy="533261"/>
            </a:xfrm>
            <a:custGeom>
              <a:avLst/>
              <a:gdLst/>
              <a:ahLst/>
              <a:cxnLst/>
              <a:rect l="0" t="0" r="0" b="0"/>
              <a:pathLst>
                <a:path w="337536" h="533261">
                  <a:moveTo>
                    <a:pt x="239307" y="68916"/>
                  </a:moveTo>
                  <a:lnTo>
                    <a:pt x="239307" y="68916"/>
                  </a:lnTo>
                  <a:lnTo>
                    <a:pt x="201322" y="28285"/>
                  </a:lnTo>
                  <a:lnTo>
                    <a:pt x="189683" y="15139"/>
                  </a:lnTo>
                  <a:lnTo>
                    <a:pt x="174588" y="5989"/>
                  </a:lnTo>
                  <a:lnTo>
                    <a:pt x="149355" y="0"/>
                  </a:lnTo>
                  <a:lnTo>
                    <a:pt x="118287" y="2966"/>
                  </a:lnTo>
                  <a:lnTo>
                    <a:pt x="98208" y="12816"/>
                  </a:lnTo>
                  <a:lnTo>
                    <a:pt x="70169" y="37742"/>
                  </a:lnTo>
                  <a:lnTo>
                    <a:pt x="43010" y="72909"/>
                  </a:lnTo>
                  <a:lnTo>
                    <a:pt x="18757" y="117393"/>
                  </a:lnTo>
                  <a:lnTo>
                    <a:pt x="7339" y="150985"/>
                  </a:lnTo>
                  <a:lnTo>
                    <a:pt x="2265" y="185759"/>
                  </a:lnTo>
                  <a:lnTo>
                    <a:pt x="9" y="221057"/>
                  </a:lnTo>
                  <a:lnTo>
                    <a:pt x="0" y="255597"/>
                  </a:lnTo>
                  <a:lnTo>
                    <a:pt x="3302" y="287483"/>
                  </a:lnTo>
                  <a:lnTo>
                    <a:pt x="8078" y="320839"/>
                  </a:lnTo>
                  <a:lnTo>
                    <a:pt x="10741" y="338068"/>
                  </a:lnTo>
                  <a:lnTo>
                    <a:pt x="29573" y="378378"/>
                  </a:lnTo>
                  <a:lnTo>
                    <a:pt x="53819" y="414814"/>
                  </a:lnTo>
                  <a:lnTo>
                    <a:pt x="71209" y="431007"/>
                  </a:lnTo>
                  <a:lnTo>
                    <a:pt x="79616" y="434334"/>
                  </a:lnTo>
                  <a:lnTo>
                    <a:pt x="96896" y="435384"/>
                  </a:lnTo>
                  <a:lnTo>
                    <a:pt x="111851" y="429898"/>
                  </a:lnTo>
                  <a:lnTo>
                    <a:pt x="118618" y="425656"/>
                  </a:lnTo>
                  <a:lnTo>
                    <a:pt x="128783" y="413006"/>
                  </a:lnTo>
                  <a:lnTo>
                    <a:pt x="148132" y="375892"/>
                  </a:lnTo>
                  <a:lnTo>
                    <a:pt x="160478" y="341993"/>
                  </a:lnTo>
                  <a:lnTo>
                    <a:pt x="170420" y="306814"/>
                  </a:lnTo>
                  <a:lnTo>
                    <a:pt x="174910" y="266515"/>
                  </a:lnTo>
                  <a:lnTo>
                    <a:pt x="180979" y="227895"/>
                  </a:lnTo>
                  <a:lnTo>
                    <a:pt x="180682" y="184954"/>
                  </a:lnTo>
                  <a:lnTo>
                    <a:pt x="184732" y="177827"/>
                  </a:lnTo>
                  <a:lnTo>
                    <a:pt x="185435" y="186073"/>
                  </a:lnTo>
                  <a:lnTo>
                    <a:pt x="181268" y="227329"/>
                  </a:lnTo>
                  <a:lnTo>
                    <a:pt x="187053" y="267327"/>
                  </a:lnTo>
                  <a:lnTo>
                    <a:pt x="197697" y="310598"/>
                  </a:lnTo>
                  <a:lnTo>
                    <a:pt x="207915" y="341033"/>
                  </a:lnTo>
                  <a:lnTo>
                    <a:pt x="219070" y="374404"/>
                  </a:lnTo>
                  <a:lnTo>
                    <a:pt x="233290" y="409079"/>
                  </a:lnTo>
                  <a:lnTo>
                    <a:pt x="251517" y="443341"/>
                  </a:lnTo>
                  <a:lnTo>
                    <a:pt x="276153" y="475106"/>
                  </a:lnTo>
                  <a:lnTo>
                    <a:pt x="313173" y="511398"/>
                  </a:lnTo>
                  <a:lnTo>
                    <a:pt x="337535" y="53326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3" name="SMARTInkShape-15526"/>
            <p:cNvSpPr/>
            <p:nvPr>
              <p:custDataLst>
                <p:tags r:id="rId9"/>
              </p:custDataLst>
            </p:nvPr>
          </p:nvSpPr>
          <p:spPr>
            <a:xfrm>
              <a:off x="5831086" y="4902398"/>
              <a:ext cx="196454" cy="44650"/>
            </a:xfrm>
            <a:custGeom>
              <a:avLst/>
              <a:gdLst/>
              <a:ahLst/>
              <a:cxnLst/>
              <a:rect l="0" t="0" r="0" b="0"/>
              <a:pathLst>
                <a:path w="196454" h="44650">
                  <a:moveTo>
                    <a:pt x="0" y="44649"/>
                  </a:moveTo>
                  <a:lnTo>
                    <a:pt x="0" y="44649"/>
                  </a:lnTo>
                  <a:lnTo>
                    <a:pt x="42664" y="30428"/>
                  </a:lnTo>
                  <a:lnTo>
                    <a:pt x="76839" y="23445"/>
                  </a:lnTo>
                  <a:lnTo>
                    <a:pt x="121324" y="16869"/>
                  </a:lnTo>
                  <a:lnTo>
                    <a:pt x="159641" y="8636"/>
                  </a:lnTo>
                  <a:lnTo>
                    <a:pt x="196453"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4" name="SMARTInkShape-15527"/>
            <p:cNvSpPr/>
            <p:nvPr>
              <p:custDataLst>
                <p:tags r:id="rId10"/>
              </p:custDataLst>
            </p:nvPr>
          </p:nvSpPr>
          <p:spPr>
            <a:xfrm>
              <a:off x="4911148" y="3347948"/>
              <a:ext cx="312720" cy="773445"/>
            </a:xfrm>
            <a:custGeom>
              <a:avLst/>
              <a:gdLst/>
              <a:ahLst/>
              <a:cxnLst/>
              <a:rect l="0" t="0" r="0" b="0"/>
              <a:pathLst>
                <a:path w="312720" h="773445">
                  <a:moveTo>
                    <a:pt x="134125" y="18544"/>
                  </a:moveTo>
                  <a:lnTo>
                    <a:pt x="134125" y="18544"/>
                  </a:lnTo>
                  <a:lnTo>
                    <a:pt x="115165" y="56468"/>
                  </a:lnTo>
                  <a:lnTo>
                    <a:pt x="106602" y="82522"/>
                  </a:lnTo>
                  <a:lnTo>
                    <a:pt x="97917" y="114774"/>
                  </a:lnTo>
                  <a:lnTo>
                    <a:pt x="89150" y="151158"/>
                  </a:lnTo>
                  <a:lnTo>
                    <a:pt x="82314" y="184344"/>
                  </a:lnTo>
                  <a:lnTo>
                    <a:pt x="76764" y="215398"/>
                  </a:lnTo>
                  <a:lnTo>
                    <a:pt x="72072" y="245030"/>
                  </a:lnTo>
                  <a:lnTo>
                    <a:pt x="66961" y="274706"/>
                  </a:lnTo>
                  <a:lnTo>
                    <a:pt x="61567" y="304413"/>
                  </a:lnTo>
                  <a:lnTo>
                    <a:pt x="55987" y="334139"/>
                  </a:lnTo>
                  <a:lnTo>
                    <a:pt x="52268" y="363878"/>
                  </a:lnTo>
                  <a:lnTo>
                    <a:pt x="49788" y="393626"/>
                  </a:lnTo>
                  <a:lnTo>
                    <a:pt x="48135" y="423380"/>
                  </a:lnTo>
                  <a:lnTo>
                    <a:pt x="46041" y="452146"/>
                  </a:lnTo>
                  <a:lnTo>
                    <a:pt x="43653" y="480252"/>
                  </a:lnTo>
                  <a:lnTo>
                    <a:pt x="41068" y="507920"/>
                  </a:lnTo>
                  <a:lnTo>
                    <a:pt x="38353" y="534303"/>
                  </a:lnTo>
                  <a:lnTo>
                    <a:pt x="35551" y="559828"/>
                  </a:lnTo>
                  <a:lnTo>
                    <a:pt x="32691" y="584783"/>
                  </a:lnTo>
                  <a:lnTo>
                    <a:pt x="24221" y="628385"/>
                  </a:lnTo>
                  <a:lnTo>
                    <a:pt x="16818" y="665624"/>
                  </a:lnTo>
                  <a:lnTo>
                    <a:pt x="15252" y="708900"/>
                  </a:lnTo>
                  <a:lnTo>
                    <a:pt x="5528" y="744875"/>
                  </a:lnTo>
                  <a:lnTo>
                    <a:pt x="884" y="772871"/>
                  </a:lnTo>
                  <a:lnTo>
                    <a:pt x="2634" y="773444"/>
                  </a:lnTo>
                  <a:lnTo>
                    <a:pt x="9869" y="771435"/>
                  </a:lnTo>
                  <a:lnTo>
                    <a:pt x="9616" y="769511"/>
                  </a:lnTo>
                  <a:lnTo>
                    <a:pt x="1397" y="764726"/>
                  </a:lnTo>
                  <a:lnTo>
                    <a:pt x="0" y="758093"/>
                  </a:lnTo>
                  <a:lnTo>
                    <a:pt x="6520" y="725054"/>
                  </a:lnTo>
                  <a:lnTo>
                    <a:pt x="12258" y="698004"/>
                  </a:lnTo>
                  <a:lnTo>
                    <a:pt x="18115" y="658862"/>
                  </a:lnTo>
                  <a:lnTo>
                    <a:pt x="21066" y="635923"/>
                  </a:lnTo>
                  <a:lnTo>
                    <a:pt x="24026" y="612692"/>
                  </a:lnTo>
                  <a:lnTo>
                    <a:pt x="26992" y="589268"/>
                  </a:lnTo>
                  <a:lnTo>
                    <a:pt x="29961" y="565714"/>
                  </a:lnTo>
                  <a:lnTo>
                    <a:pt x="32932" y="540090"/>
                  </a:lnTo>
                  <a:lnTo>
                    <a:pt x="35906" y="513085"/>
                  </a:lnTo>
                  <a:lnTo>
                    <a:pt x="38880" y="485160"/>
                  </a:lnTo>
                  <a:lnTo>
                    <a:pt x="43839" y="457614"/>
                  </a:lnTo>
                  <a:lnTo>
                    <a:pt x="50122" y="430320"/>
                  </a:lnTo>
                  <a:lnTo>
                    <a:pt x="57287" y="403194"/>
                  </a:lnTo>
                  <a:lnTo>
                    <a:pt x="66033" y="376180"/>
                  </a:lnTo>
                  <a:lnTo>
                    <a:pt x="75832" y="349242"/>
                  </a:lnTo>
                  <a:lnTo>
                    <a:pt x="86334" y="322353"/>
                  </a:lnTo>
                  <a:lnTo>
                    <a:pt x="95319" y="296489"/>
                  </a:lnTo>
                  <a:lnTo>
                    <a:pt x="103294" y="271310"/>
                  </a:lnTo>
                  <a:lnTo>
                    <a:pt x="110594" y="246586"/>
                  </a:lnTo>
                  <a:lnTo>
                    <a:pt x="117446" y="223158"/>
                  </a:lnTo>
                  <a:lnTo>
                    <a:pt x="130350" y="178606"/>
                  </a:lnTo>
                  <a:lnTo>
                    <a:pt x="141530" y="151049"/>
                  </a:lnTo>
                  <a:lnTo>
                    <a:pt x="155930" y="119779"/>
                  </a:lnTo>
                  <a:lnTo>
                    <a:pt x="172473" y="86034"/>
                  </a:lnTo>
                  <a:lnTo>
                    <a:pt x="198794" y="43248"/>
                  </a:lnTo>
                  <a:lnTo>
                    <a:pt x="235204" y="4352"/>
                  </a:lnTo>
                  <a:lnTo>
                    <a:pt x="241199" y="1145"/>
                  </a:lnTo>
                  <a:lnTo>
                    <a:pt x="246187" y="0"/>
                  </a:lnTo>
                  <a:lnTo>
                    <a:pt x="250506" y="228"/>
                  </a:lnTo>
                  <a:lnTo>
                    <a:pt x="257949" y="3127"/>
                  </a:lnTo>
                  <a:lnTo>
                    <a:pt x="261323" y="5290"/>
                  </a:lnTo>
                  <a:lnTo>
                    <a:pt x="270812" y="27295"/>
                  </a:lnTo>
                  <a:lnTo>
                    <a:pt x="279906" y="63691"/>
                  </a:lnTo>
                  <a:lnTo>
                    <a:pt x="283254" y="96818"/>
                  </a:lnTo>
                  <a:lnTo>
                    <a:pt x="285732" y="134692"/>
                  </a:lnTo>
                  <a:lnTo>
                    <a:pt x="290141" y="174676"/>
                  </a:lnTo>
                  <a:lnTo>
                    <a:pt x="287471" y="215598"/>
                  </a:lnTo>
                  <a:lnTo>
                    <a:pt x="281654" y="258920"/>
                  </a:lnTo>
                  <a:lnTo>
                    <a:pt x="280103" y="282975"/>
                  </a:lnTo>
                  <a:lnTo>
                    <a:pt x="279069" y="307940"/>
                  </a:lnTo>
                  <a:lnTo>
                    <a:pt x="278379" y="332522"/>
                  </a:lnTo>
                  <a:lnTo>
                    <a:pt x="277920" y="356847"/>
                  </a:lnTo>
                  <a:lnTo>
                    <a:pt x="277613" y="381002"/>
                  </a:lnTo>
                  <a:lnTo>
                    <a:pt x="277273" y="423714"/>
                  </a:lnTo>
                  <a:lnTo>
                    <a:pt x="278114" y="464526"/>
                  </a:lnTo>
                  <a:lnTo>
                    <a:pt x="281795" y="509123"/>
                  </a:lnTo>
                  <a:lnTo>
                    <a:pt x="286738" y="547465"/>
                  </a:lnTo>
                  <a:lnTo>
                    <a:pt x="292243" y="581042"/>
                  </a:lnTo>
                  <a:lnTo>
                    <a:pt x="300919" y="624859"/>
                  </a:lnTo>
                  <a:lnTo>
                    <a:pt x="312719" y="66148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5" name="SMARTInkShape-15528"/>
            <p:cNvSpPr/>
            <p:nvPr>
              <p:custDataLst>
                <p:tags r:id="rId11"/>
              </p:custDataLst>
            </p:nvPr>
          </p:nvSpPr>
          <p:spPr>
            <a:xfrm>
              <a:off x="6232932" y="3287159"/>
              <a:ext cx="196444" cy="694096"/>
            </a:xfrm>
            <a:custGeom>
              <a:avLst/>
              <a:gdLst/>
              <a:ahLst/>
              <a:cxnLst/>
              <a:rect l="0" t="0" r="0" b="0"/>
              <a:pathLst>
                <a:path w="196444" h="694096">
                  <a:moveTo>
                    <a:pt x="35709" y="79333"/>
                  </a:moveTo>
                  <a:lnTo>
                    <a:pt x="35709" y="79333"/>
                  </a:lnTo>
                  <a:lnTo>
                    <a:pt x="54669" y="103035"/>
                  </a:lnTo>
                  <a:lnTo>
                    <a:pt x="58272" y="115970"/>
                  </a:lnTo>
                  <a:lnTo>
                    <a:pt x="56983" y="146218"/>
                  </a:lnTo>
                  <a:lnTo>
                    <a:pt x="55085" y="179505"/>
                  </a:lnTo>
                  <a:lnTo>
                    <a:pt x="53250" y="214143"/>
                  </a:lnTo>
                  <a:lnTo>
                    <a:pt x="49128" y="249382"/>
                  </a:lnTo>
                  <a:lnTo>
                    <a:pt x="41342" y="290178"/>
                  </a:lnTo>
                  <a:lnTo>
                    <a:pt x="32259" y="334769"/>
                  </a:lnTo>
                  <a:lnTo>
                    <a:pt x="28448" y="357772"/>
                  </a:lnTo>
                  <a:lnTo>
                    <a:pt x="24915" y="381045"/>
                  </a:lnTo>
                  <a:lnTo>
                    <a:pt x="18344" y="425424"/>
                  </a:lnTo>
                  <a:lnTo>
                    <a:pt x="13108" y="468300"/>
                  </a:lnTo>
                  <a:lnTo>
                    <a:pt x="10781" y="510506"/>
                  </a:lnTo>
                  <a:lnTo>
                    <a:pt x="7101" y="549770"/>
                  </a:lnTo>
                  <a:lnTo>
                    <a:pt x="3151" y="585081"/>
                  </a:lnTo>
                  <a:lnTo>
                    <a:pt x="926" y="627272"/>
                  </a:lnTo>
                  <a:lnTo>
                    <a:pt x="175" y="671792"/>
                  </a:lnTo>
                  <a:lnTo>
                    <a:pt x="0" y="694095"/>
                  </a:lnTo>
                  <a:lnTo>
                    <a:pt x="2640" y="692219"/>
                  </a:lnTo>
                  <a:lnTo>
                    <a:pt x="4733" y="690330"/>
                  </a:lnTo>
                  <a:lnTo>
                    <a:pt x="12419" y="654488"/>
                  </a:lnTo>
                  <a:lnTo>
                    <a:pt x="18083" y="621700"/>
                  </a:lnTo>
                  <a:lnTo>
                    <a:pt x="22913" y="586291"/>
                  </a:lnTo>
                  <a:lnTo>
                    <a:pt x="25061" y="547403"/>
                  </a:lnTo>
                  <a:lnTo>
                    <a:pt x="26626" y="525325"/>
                  </a:lnTo>
                  <a:lnTo>
                    <a:pt x="28661" y="501676"/>
                  </a:lnTo>
                  <a:lnTo>
                    <a:pt x="31010" y="476982"/>
                  </a:lnTo>
                  <a:lnTo>
                    <a:pt x="33568" y="451588"/>
                  </a:lnTo>
                  <a:lnTo>
                    <a:pt x="36266" y="425730"/>
                  </a:lnTo>
                  <a:lnTo>
                    <a:pt x="40918" y="382115"/>
                  </a:lnTo>
                  <a:lnTo>
                    <a:pt x="47504" y="337718"/>
                  </a:lnTo>
                  <a:lnTo>
                    <a:pt x="54487" y="301199"/>
                  </a:lnTo>
                  <a:lnTo>
                    <a:pt x="63110" y="257010"/>
                  </a:lnTo>
                  <a:lnTo>
                    <a:pt x="70843" y="218620"/>
                  </a:lnTo>
                  <a:lnTo>
                    <a:pt x="77984" y="184097"/>
                  </a:lnTo>
                  <a:lnTo>
                    <a:pt x="84728" y="152153"/>
                  </a:lnTo>
                  <a:lnTo>
                    <a:pt x="90216" y="124903"/>
                  </a:lnTo>
                  <a:lnTo>
                    <a:pt x="94867" y="100783"/>
                  </a:lnTo>
                  <a:lnTo>
                    <a:pt x="103673" y="61085"/>
                  </a:lnTo>
                  <a:lnTo>
                    <a:pt x="122850" y="16638"/>
                  </a:lnTo>
                  <a:lnTo>
                    <a:pt x="130001" y="6820"/>
                  </a:lnTo>
                  <a:lnTo>
                    <a:pt x="136485" y="2457"/>
                  </a:lnTo>
                  <a:lnTo>
                    <a:pt x="145715" y="0"/>
                  </a:lnTo>
                  <a:lnTo>
                    <a:pt x="148734" y="1640"/>
                  </a:lnTo>
                  <a:lnTo>
                    <a:pt x="154733" y="8753"/>
                  </a:lnTo>
                  <a:lnTo>
                    <a:pt x="166670" y="38602"/>
                  </a:lnTo>
                  <a:lnTo>
                    <a:pt x="172627" y="62884"/>
                  </a:lnTo>
                  <a:lnTo>
                    <a:pt x="175606" y="98133"/>
                  </a:lnTo>
                  <a:lnTo>
                    <a:pt x="178582" y="148421"/>
                  </a:lnTo>
                  <a:lnTo>
                    <a:pt x="181559" y="208735"/>
                  </a:lnTo>
                  <a:lnTo>
                    <a:pt x="183545" y="256882"/>
                  </a:lnTo>
                  <a:lnTo>
                    <a:pt x="184867" y="296918"/>
                  </a:lnTo>
                  <a:lnTo>
                    <a:pt x="185749" y="331546"/>
                  </a:lnTo>
                  <a:lnTo>
                    <a:pt x="186337" y="361577"/>
                  </a:lnTo>
                  <a:lnTo>
                    <a:pt x="186730" y="388543"/>
                  </a:lnTo>
                  <a:lnTo>
                    <a:pt x="186991" y="413465"/>
                  </a:lnTo>
                  <a:lnTo>
                    <a:pt x="187282" y="457031"/>
                  </a:lnTo>
                  <a:lnTo>
                    <a:pt x="188402" y="495246"/>
                  </a:lnTo>
                  <a:lnTo>
                    <a:pt x="192208" y="528767"/>
                  </a:lnTo>
                  <a:lnTo>
                    <a:pt x="194561" y="560201"/>
                  </a:lnTo>
                  <a:lnTo>
                    <a:pt x="195886" y="603143"/>
                  </a:lnTo>
                  <a:lnTo>
                    <a:pt x="196333" y="643728"/>
                  </a:lnTo>
                  <a:lnTo>
                    <a:pt x="196443" y="66869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6" name="SMARTInkShape-15529"/>
            <p:cNvSpPr/>
            <p:nvPr>
              <p:custDataLst>
                <p:tags r:id="rId12"/>
              </p:custDataLst>
            </p:nvPr>
          </p:nvSpPr>
          <p:spPr>
            <a:xfrm>
              <a:off x="7709491" y="4596324"/>
              <a:ext cx="362948" cy="547177"/>
            </a:xfrm>
            <a:custGeom>
              <a:avLst/>
              <a:gdLst/>
              <a:ahLst/>
              <a:cxnLst/>
              <a:rect l="0" t="0" r="0" b="0"/>
              <a:pathLst>
                <a:path w="362948" h="547177">
                  <a:moveTo>
                    <a:pt x="148634" y="181059"/>
                  </a:moveTo>
                  <a:lnTo>
                    <a:pt x="148634" y="181059"/>
                  </a:lnTo>
                  <a:lnTo>
                    <a:pt x="143343" y="144017"/>
                  </a:lnTo>
                  <a:lnTo>
                    <a:pt x="139153" y="114692"/>
                  </a:lnTo>
                  <a:lnTo>
                    <a:pt x="126560" y="71526"/>
                  </a:lnTo>
                  <a:lnTo>
                    <a:pt x="105382" y="27558"/>
                  </a:lnTo>
                  <a:lnTo>
                    <a:pt x="98964" y="16217"/>
                  </a:lnTo>
                  <a:lnTo>
                    <a:pt x="91708" y="8657"/>
                  </a:lnTo>
                  <a:lnTo>
                    <a:pt x="75709" y="256"/>
                  </a:lnTo>
                  <a:lnTo>
                    <a:pt x="68268" y="0"/>
                  </a:lnTo>
                  <a:lnTo>
                    <a:pt x="54706" y="5008"/>
                  </a:lnTo>
                  <a:lnTo>
                    <a:pt x="35917" y="23723"/>
                  </a:lnTo>
                  <a:lnTo>
                    <a:pt x="17926" y="64836"/>
                  </a:lnTo>
                  <a:lnTo>
                    <a:pt x="3962" y="106384"/>
                  </a:lnTo>
                  <a:lnTo>
                    <a:pt x="0" y="138940"/>
                  </a:lnTo>
                  <a:lnTo>
                    <a:pt x="884" y="170608"/>
                  </a:lnTo>
                  <a:lnTo>
                    <a:pt x="4585" y="202211"/>
                  </a:lnTo>
                  <a:lnTo>
                    <a:pt x="9537" y="236100"/>
                  </a:lnTo>
                  <a:lnTo>
                    <a:pt x="15044" y="271006"/>
                  </a:lnTo>
                  <a:lnTo>
                    <a:pt x="21792" y="305371"/>
                  </a:lnTo>
                  <a:lnTo>
                    <a:pt x="31405" y="337181"/>
                  </a:lnTo>
                  <a:lnTo>
                    <a:pt x="47973" y="378241"/>
                  </a:lnTo>
                  <a:lnTo>
                    <a:pt x="60711" y="401319"/>
                  </a:lnTo>
                  <a:lnTo>
                    <a:pt x="65214" y="405290"/>
                  </a:lnTo>
                  <a:lnTo>
                    <a:pt x="75510" y="409701"/>
                  </a:lnTo>
                  <a:lnTo>
                    <a:pt x="87721" y="412185"/>
                  </a:lnTo>
                  <a:lnTo>
                    <a:pt x="97088" y="407474"/>
                  </a:lnTo>
                  <a:lnTo>
                    <a:pt x="125089" y="381715"/>
                  </a:lnTo>
                  <a:lnTo>
                    <a:pt x="141768" y="357260"/>
                  </a:lnTo>
                  <a:lnTo>
                    <a:pt x="152442" y="324327"/>
                  </a:lnTo>
                  <a:lnTo>
                    <a:pt x="155054" y="284584"/>
                  </a:lnTo>
                  <a:lnTo>
                    <a:pt x="150976" y="247231"/>
                  </a:lnTo>
                  <a:lnTo>
                    <a:pt x="149097" y="204345"/>
                  </a:lnTo>
                  <a:lnTo>
                    <a:pt x="148695" y="185117"/>
                  </a:lnTo>
                  <a:lnTo>
                    <a:pt x="148660" y="187162"/>
                  </a:lnTo>
                  <a:lnTo>
                    <a:pt x="161065" y="224079"/>
                  </a:lnTo>
                  <a:lnTo>
                    <a:pt x="169626" y="256754"/>
                  </a:lnTo>
                  <a:lnTo>
                    <a:pt x="183186" y="301052"/>
                  </a:lnTo>
                  <a:lnTo>
                    <a:pt x="194086" y="334600"/>
                  </a:lnTo>
                  <a:lnTo>
                    <a:pt x="206538" y="369354"/>
                  </a:lnTo>
                  <a:lnTo>
                    <a:pt x="221995" y="404644"/>
                  </a:lnTo>
                  <a:lnTo>
                    <a:pt x="241431" y="440172"/>
                  </a:lnTo>
                  <a:lnTo>
                    <a:pt x="262307" y="472829"/>
                  </a:lnTo>
                  <a:lnTo>
                    <a:pt x="299962" y="515402"/>
                  </a:lnTo>
                  <a:lnTo>
                    <a:pt x="327086" y="534123"/>
                  </a:lnTo>
                  <a:lnTo>
                    <a:pt x="362947" y="54717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7" name="SMARTInkShape-15530"/>
            <p:cNvSpPr/>
            <p:nvPr>
              <p:custDataLst>
                <p:tags r:id="rId13"/>
              </p:custDataLst>
            </p:nvPr>
          </p:nvSpPr>
          <p:spPr>
            <a:xfrm>
              <a:off x="5732972" y="4527352"/>
              <a:ext cx="355184" cy="817068"/>
            </a:xfrm>
            <a:custGeom>
              <a:avLst/>
              <a:gdLst/>
              <a:ahLst/>
              <a:cxnLst/>
              <a:rect l="0" t="0" r="0" b="0"/>
              <a:pathLst>
                <a:path w="355184" h="817068">
                  <a:moveTo>
                    <a:pt x="124903" y="0"/>
                  </a:moveTo>
                  <a:lnTo>
                    <a:pt x="124903" y="0"/>
                  </a:lnTo>
                  <a:lnTo>
                    <a:pt x="100356" y="34652"/>
                  </a:lnTo>
                  <a:lnTo>
                    <a:pt x="90511" y="72003"/>
                  </a:lnTo>
                  <a:lnTo>
                    <a:pt x="81174" y="106746"/>
                  </a:lnTo>
                  <a:lnTo>
                    <a:pt x="73057" y="150630"/>
                  </a:lnTo>
                  <a:lnTo>
                    <a:pt x="69503" y="174834"/>
                  </a:lnTo>
                  <a:lnTo>
                    <a:pt x="65149" y="200892"/>
                  </a:lnTo>
                  <a:lnTo>
                    <a:pt x="60264" y="228185"/>
                  </a:lnTo>
                  <a:lnTo>
                    <a:pt x="55020" y="256303"/>
                  </a:lnTo>
                  <a:lnTo>
                    <a:pt x="50533" y="284970"/>
                  </a:lnTo>
                  <a:lnTo>
                    <a:pt x="46550" y="314003"/>
                  </a:lnTo>
                  <a:lnTo>
                    <a:pt x="42902" y="343280"/>
                  </a:lnTo>
                  <a:lnTo>
                    <a:pt x="39478" y="373713"/>
                  </a:lnTo>
                  <a:lnTo>
                    <a:pt x="36203" y="404915"/>
                  </a:lnTo>
                  <a:lnTo>
                    <a:pt x="33026" y="436630"/>
                  </a:lnTo>
                  <a:lnTo>
                    <a:pt x="29918" y="466704"/>
                  </a:lnTo>
                  <a:lnTo>
                    <a:pt x="26853" y="495682"/>
                  </a:lnTo>
                  <a:lnTo>
                    <a:pt x="23818" y="523932"/>
                  </a:lnTo>
                  <a:lnTo>
                    <a:pt x="20802" y="550702"/>
                  </a:lnTo>
                  <a:lnTo>
                    <a:pt x="17799" y="576485"/>
                  </a:lnTo>
                  <a:lnTo>
                    <a:pt x="14805" y="601613"/>
                  </a:lnTo>
                  <a:lnTo>
                    <a:pt x="12809" y="625309"/>
                  </a:lnTo>
                  <a:lnTo>
                    <a:pt x="11478" y="648052"/>
                  </a:lnTo>
                  <a:lnTo>
                    <a:pt x="10000" y="689859"/>
                  </a:lnTo>
                  <a:lnTo>
                    <a:pt x="9343" y="724975"/>
                  </a:lnTo>
                  <a:lnTo>
                    <a:pt x="6405" y="757120"/>
                  </a:lnTo>
                  <a:lnTo>
                    <a:pt x="1819" y="795170"/>
                  </a:lnTo>
                  <a:lnTo>
                    <a:pt x="142" y="817067"/>
                  </a:lnTo>
                  <a:lnTo>
                    <a:pt x="0" y="815247"/>
                  </a:lnTo>
                  <a:lnTo>
                    <a:pt x="2583" y="811131"/>
                  </a:lnTo>
                  <a:lnTo>
                    <a:pt x="4662" y="808645"/>
                  </a:lnTo>
                  <a:lnTo>
                    <a:pt x="10916" y="767247"/>
                  </a:lnTo>
                  <a:lnTo>
                    <a:pt x="14711" y="735890"/>
                  </a:lnTo>
                  <a:lnTo>
                    <a:pt x="16397" y="698801"/>
                  </a:lnTo>
                  <a:lnTo>
                    <a:pt x="16848" y="677203"/>
                  </a:lnTo>
                  <a:lnTo>
                    <a:pt x="17148" y="653875"/>
                  </a:lnTo>
                  <a:lnTo>
                    <a:pt x="17348" y="629393"/>
                  </a:lnTo>
                  <a:lnTo>
                    <a:pt x="18472" y="603150"/>
                  </a:lnTo>
                  <a:lnTo>
                    <a:pt x="20215" y="575733"/>
                  </a:lnTo>
                  <a:lnTo>
                    <a:pt x="22369" y="547532"/>
                  </a:lnTo>
                  <a:lnTo>
                    <a:pt x="24797" y="518811"/>
                  </a:lnTo>
                  <a:lnTo>
                    <a:pt x="27408" y="489741"/>
                  </a:lnTo>
                  <a:lnTo>
                    <a:pt x="30141" y="460439"/>
                  </a:lnTo>
                  <a:lnTo>
                    <a:pt x="32954" y="430983"/>
                  </a:lnTo>
                  <a:lnTo>
                    <a:pt x="35822" y="401423"/>
                  </a:lnTo>
                  <a:lnTo>
                    <a:pt x="38727" y="371795"/>
                  </a:lnTo>
                  <a:lnTo>
                    <a:pt x="42648" y="343113"/>
                  </a:lnTo>
                  <a:lnTo>
                    <a:pt x="47246" y="315062"/>
                  </a:lnTo>
                  <a:lnTo>
                    <a:pt x="52297" y="287432"/>
                  </a:lnTo>
                  <a:lnTo>
                    <a:pt x="57647" y="261074"/>
                  </a:lnTo>
                  <a:lnTo>
                    <a:pt x="63198" y="235565"/>
                  </a:lnTo>
                  <a:lnTo>
                    <a:pt x="68883" y="210621"/>
                  </a:lnTo>
                  <a:lnTo>
                    <a:pt x="77847" y="169677"/>
                  </a:lnTo>
                  <a:lnTo>
                    <a:pt x="86130" y="134943"/>
                  </a:lnTo>
                  <a:lnTo>
                    <a:pt x="96426" y="102969"/>
                  </a:lnTo>
                  <a:lnTo>
                    <a:pt x="110262" y="72222"/>
                  </a:lnTo>
                  <a:lnTo>
                    <a:pt x="133917" y="31022"/>
                  </a:lnTo>
                  <a:lnTo>
                    <a:pt x="144124" y="23709"/>
                  </a:lnTo>
                  <a:lnTo>
                    <a:pt x="149622" y="21759"/>
                  </a:lnTo>
                  <a:lnTo>
                    <a:pt x="163670" y="22238"/>
                  </a:lnTo>
                  <a:lnTo>
                    <a:pt x="171584" y="23755"/>
                  </a:lnTo>
                  <a:lnTo>
                    <a:pt x="175867" y="29727"/>
                  </a:lnTo>
                  <a:lnTo>
                    <a:pt x="183551" y="72311"/>
                  </a:lnTo>
                  <a:lnTo>
                    <a:pt x="195196" y="112706"/>
                  </a:lnTo>
                  <a:lnTo>
                    <a:pt x="201785" y="146334"/>
                  </a:lnTo>
                  <a:lnTo>
                    <a:pt x="208020" y="184430"/>
                  </a:lnTo>
                  <a:lnTo>
                    <a:pt x="219391" y="227159"/>
                  </a:lnTo>
                  <a:lnTo>
                    <a:pt x="226591" y="249665"/>
                  </a:lnTo>
                  <a:lnTo>
                    <a:pt x="232382" y="272607"/>
                  </a:lnTo>
                  <a:lnTo>
                    <a:pt x="237235" y="295840"/>
                  </a:lnTo>
                  <a:lnTo>
                    <a:pt x="241463" y="319265"/>
                  </a:lnTo>
                  <a:lnTo>
                    <a:pt x="246266" y="343812"/>
                  </a:lnTo>
                  <a:lnTo>
                    <a:pt x="251452" y="369106"/>
                  </a:lnTo>
                  <a:lnTo>
                    <a:pt x="256894" y="394899"/>
                  </a:lnTo>
                  <a:lnTo>
                    <a:pt x="268460" y="439875"/>
                  </a:lnTo>
                  <a:lnTo>
                    <a:pt x="284106" y="497641"/>
                  </a:lnTo>
                  <a:lnTo>
                    <a:pt x="302477" y="563932"/>
                  </a:lnTo>
                  <a:lnTo>
                    <a:pt x="314723" y="613087"/>
                  </a:lnTo>
                  <a:lnTo>
                    <a:pt x="322887" y="650818"/>
                  </a:lnTo>
                  <a:lnTo>
                    <a:pt x="328329" y="680934"/>
                  </a:lnTo>
                  <a:lnTo>
                    <a:pt x="337023" y="719686"/>
                  </a:lnTo>
                  <a:lnTo>
                    <a:pt x="354236" y="762638"/>
                  </a:lnTo>
                  <a:lnTo>
                    <a:pt x="355183" y="764409"/>
                  </a:lnTo>
                  <a:lnTo>
                    <a:pt x="354821" y="764598"/>
                  </a:lnTo>
                  <a:lnTo>
                    <a:pt x="351774" y="762162"/>
                  </a:lnTo>
                  <a:lnTo>
                    <a:pt x="330286" y="72330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8" name="SMARTInkShape-15531"/>
            <p:cNvSpPr/>
            <p:nvPr>
              <p:custDataLst>
                <p:tags r:id="rId14"/>
              </p:custDataLst>
            </p:nvPr>
          </p:nvSpPr>
          <p:spPr>
            <a:xfrm>
              <a:off x="6188273" y="2536031"/>
              <a:ext cx="401837" cy="71439"/>
            </a:xfrm>
            <a:custGeom>
              <a:avLst/>
              <a:gdLst/>
              <a:ahLst/>
              <a:cxnLst/>
              <a:rect l="0" t="0" r="0" b="0"/>
              <a:pathLst>
                <a:path w="401837" h="71439">
                  <a:moveTo>
                    <a:pt x="0" y="71438"/>
                  </a:moveTo>
                  <a:lnTo>
                    <a:pt x="0" y="71438"/>
                  </a:lnTo>
                  <a:lnTo>
                    <a:pt x="42665" y="57216"/>
                  </a:lnTo>
                  <a:lnTo>
                    <a:pt x="79486" y="47588"/>
                  </a:lnTo>
                  <a:lnTo>
                    <a:pt x="116687" y="40002"/>
                  </a:lnTo>
                  <a:lnTo>
                    <a:pt x="156371" y="33323"/>
                  </a:lnTo>
                  <a:lnTo>
                    <a:pt x="199806" y="29693"/>
                  </a:lnTo>
                  <a:lnTo>
                    <a:pt x="222501" y="28725"/>
                  </a:lnTo>
                  <a:lnTo>
                    <a:pt x="245568" y="26096"/>
                  </a:lnTo>
                  <a:lnTo>
                    <a:pt x="268884" y="22358"/>
                  </a:lnTo>
                  <a:lnTo>
                    <a:pt x="292366" y="17882"/>
                  </a:lnTo>
                  <a:lnTo>
                    <a:pt x="336977" y="10263"/>
                  </a:lnTo>
                  <a:lnTo>
                    <a:pt x="373009" y="4561"/>
                  </a:lnTo>
                  <a:lnTo>
                    <a:pt x="401836"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29" name="SMARTInkShape-15532"/>
            <p:cNvSpPr/>
            <p:nvPr>
              <p:custDataLst>
                <p:tags r:id="rId15"/>
              </p:custDataLst>
            </p:nvPr>
          </p:nvSpPr>
          <p:spPr>
            <a:xfrm>
              <a:off x="5966130" y="2121180"/>
              <a:ext cx="444039" cy="729003"/>
            </a:xfrm>
            <a:custGeom>
              <a:avLst/>
              <a:gdLst/>
              <a:ahLst/>
              <a:cxnLst/>
              <a:rect l="0" t="0" r="0" b="0"/>
              <a:pathLst>
                <a:path w="444039" h="729003">
                  <a:moveTo>
                    <a:pt x="222143" y="138031"/>
                  </a:moveTo>
                  <a:lnTo>
                    <a:pt x="222143" y="138031"/>
                  </a:lnTo>
                  <a:lnTo>
                    <a:pt x="212663" y="171214"/>
                  </a:lnTo>
                  <a:lnTo>
                    <a:pt x="197425" y="203381"/>
                  </a:lnTo>
                  <a:lnTo>
                    <a:pt x="179407" y="238513"/>
                  </a:lnTo>
                  <a:lnTo>
                    <a:pt x="164785" y="277278"/>
                  </a:lnTo>
                  <a:lnTo>
                    <a:pt x="146380" y="320304"/>
                  </a:lnTo>
                  <a:lnTo>
                    <a:pt x="135915" y="342890"/>
                  </a:lnTo>
                  <a:lnTo>
                    <a:pt x="126955" y="365885"/>
                  </a:lnTo>
                  <a:lnTo>
                    <a:pt x="118997" y="389152"/>
                  </a:lnTo>
                  <a:lnTo>
                    <a:pt x="111707" y="412601"/>
                  </a:lnTo>
                  <a:lnTo>
                    <a:pt x="102879" y="436171"/>
                  </a:lnTo>
                  <a:lnTo>
                    <a:pt x="93025" y="459823"/>
                  </a:lnTo>
                  <a:lnTo>
                    <a:pt x="82486" y="483527"/>
                  </a:lnTo>
                  <a:lnTo>
                    <a:pt x="62838" y="525741"/>
                  </a:lnTo>
                  <a:lnTo>
                    <a:pt x="45177" y="565339"/>
                  </a:lnTo>
                  <a:lnTo>
                    <a:pt x="30712" y="606089"/>
                  </a:lnTo>
                  <a:lnTo>
                    <a:pt x="17670" y="642059"/>
                  </a:lnTo>
                  <a:lnTo>
                    <a:pt x="7243" y="673590"/>
                  </a:lnTo>
                  <a:lnTo>
                    <a:pt x="1372" y="711670"/>
                  </a:lnTo>
                  <a:lnTo>
                    <a:pt x="0" y="729002"/>
                  </a:lnTo>
                  <a:lnTo>
                    <a:pt x="4595" y="727473"/>
                  </a:lnTo>
                  <a:lnTo>
                    <a:pt x="32779" y="692137"/>
                  </a:lnTo>
                  <a:lnTo>
                    <a:pt x="51662" y="656821"/>
                  </a:lnTo>
                  <a:lnTo>
                    <a:pt x="69975" y="615328"/>
                  </a:lnTo>
                  <a:lnTo>
                    <a:pt x="79026" y="593151"/>
                  </a:lnTo>
                  <a:lnTo>
                    <a:pt x="90020" y="569437"/>
                  </a:lnTo>
                  <a:lnTo>
                    <a:pt x="102312" y="544697"/>
                  </a:lnTo>
                  <a:lnTo>
                    <a:pt x="115465" y="519275"/>
                  </a:lnTo>
                  <a:lnTo>
                    <a:pt x="128205" y="492404"/>
                  </a:lnTo>
                  <a:lnTo>
                    <a:pt x="140666" y="464569"/>
                  </a:lnTo>
                  <a:lnTo>
                    <a:pt x="152942" y="436090"/>
                  </a:lnTo>
                  <a:lnTo>
                    <a:pt x="165095" y="408174"/>
                  </a:lnTo>
                  <a:lnTo>
                    <a:pt x="177166" y="380634"/>
                  </a:lnTo>
                  <a:lnTo>
                    <a:pt x="189182" y="353345"/>
                  </a:lnTo>
                  <a:lnTo>
                    <a:pt x="200169" y="326222"/>
                  </a:lnTo>
                  <a:lnTo>
                    <a:pt x="210471" y="299210"/>
                  </a:lnTo>
                  <a:lnTo>
                    <a:pt x="220314" y="272273"/>
                  </a:lnTo>
                  <a:lnTo>
                    <a:pt x="231837" y="247369"/>
                  </a:lnTo>
                  <a:lnTo>
                    <a:pt x="244482" y="223822"/>
                  </a:lnTo>
                  <a:lnTo>
                    <a:pt x="270767" y="180129"/>
                  </a:lnTo>
                  <a:lnTo>
                    <a:pt x="295678" y="140866"/>
                  </a:lnTo>
                  <a:lnTo>
                    <a:pt x="319979" y="103572"/>
                  </a:lnTo>
                  <a:lnTo>
                    <a:pt x="343016" y="70130"/>
                  </a:lnTo>
                  <a:lnTo>
                    <a:pt x="371728" y="34568"/>
                  </a:lnTo>
                  <a:lnTo>
                    <a:pt x="393245" y="8157"/>
                  </a:lnTo>
                  <a:lnTo>
                    <a:pt x="406006" y="934"/>
                  </a:lnTo>
                  <a:lnTo>
                    <a:pt x="411195" y="0"/>
                  </a:lnTo>
                  <a:lnTo>
                    <a:pt x="419607" y="1608"/>
                  </a:lnTo>
                  <a:lnTo>
                    <a:pt x="426653" y="8276"/>
                  </a:lnTo>
                  <a:lnTo>
                    <a:pt x="429920" y="12832"/>
                  </a:lnTo>
                  <a:lnTo>
                    <a:pt x="434520" y="33466"/>
                  </a:lnTo>
                  <a:lnTo>
                    <a:pt x="436073" y="70082"/>
                  </a:lnTo>
                  <a:lnTo>
                    <a:pt x="436285" y="98902"/>
                  </a:lnTo>
                  <a:lnTo>
                    <a:pt x="436380" y="134200"/>
                  </a:lnTo>
                  <a:lnTo>
                    <a:pt x="436422" y="174031"/>
                  </a:lnTo>
                  <a:lnTo>
                    <a:pt x="436441" y="218193"/>
                  </a:lnTo>
                  <a:lnTo>
                    <a:pt x="436449" y="261632"/>
                  </a:lnTo>
                  <a:lnTo>
                    <a:pt x="435461" y="305082"/>
                  </a:lnTo>
                  <a:lnTo>
                    <a:pt x="433808" y="327781"/>
                  </a:lnTo>
                  <a:lnTo>
                    <a:pt x="430318" y="372185"/>
                  </a:lnTo>
                  <a:lnTo>
                    <a:pt x="428767" y="411763"/>
                  </a:lnTo>
                  <a:lnTo>
                    <a:pt x="428077" y="451844"/>
                  </a:lnTo>
                  <a:lnTo>
                    <a:pt x="428763" y="490823"/>
                  </a:lnTo>
                  <a:lnTo>
                    <a:pt x="432376" y="524684"/>
                  </a:lnTo>
                  <a:lnTo>
                    <a:pt x="434643" y="556270"/>
                  </a:lnTo>
                  <a:lnTo>
                    <a:pt x="436642" y="586845"/>
                  </a:lnTo>
                  <a:lnTo>
                    <a:pt x="442354" y="630956"/>
                  </a:lnTo>
                  <a:lnTo>
                    <a:pt x="444038" y="657080"/>
                  </a:lnTo>
                  <a:lnTo>
                    <a:pt x="442503" y="666626"/>
                  </a:lnTo>
                  <a:lnTo>
                    <a:pt x="427525" y="69167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30" name="SMARTInkShape-15533"/>
            <p:cNvSpPr/>
            <p:nvPr>
              <p:custDataLst>
                <p:tags r:id="rId16"/>
              </p:custDataLst>
            </p:nvPr>
          </p:nvSpPr>
          <p:spPr>
            <a:xfrm>
              <a:off x="5420320" y="4277320"/>
              <a:ext cx="2839642" cy="53179"/>
            </a:xfrm>
            <a:custGeom>
              <a:avLst/>
              <a:gdLst/>
              <a:ahLst/>
              <a:cxnLst/>
              <a:rect l="0" t="0" r="0" b="0"/>
              <a:pathLst>
                <a:path w="2839642" h="53179">
                  <a:moveTo>
                    <a:pt x="0" y="0"/>
                  </a:moveTo>
                  <a:lnTo>
                    <a:pt x="0" y="0"/>
                  </a:lnTo>
                  <a:lnTo>
                    <a:pt x="40631" y="23849"/>
                  </a:lnTo>
                  <a:lnTo>
                    <a:pt x="55761" y="30443"/>
                  </a:lnTo>
                  <a:lnTo>
                    <a:pt x="98514" y="35025"/>
                  </a:lnTo>
                  <a:lnTo>
                    <a:pt x="142123" y="35582"/>
                  </a:lnTo>
                  <a:lnTo>
                    <a:pt x="183112" y="35678"/>
                  </a:lnTo>
                  <a:lnTo>
                    <a:pt x="226676" y="36699"/>
                  </a:lnTo>
                  <a:lnTo>
                    <a:pt x="256188" y="40454"/>
                  </a:lnTo>
                  <a:lnTo>
                    <a:pt x="288486" y="42785"/>
                  </a:lnTo>
                  <a:lnTo>
                    <a:pt x="322684" y="44812"/>
                  </a:lnTo>
                  <a:lnTo>
                    <a:pt x="357728" y="49021"/>
                  </a:lnTo>
                  <a:lnTo>
                    <a:pt x="395792" y="51553"/>
                  </a:lnTo>
                  <a:lnTo>
                    <a:pt x="435861" y="52678"/>
                  </a:lnTo>
                  <a:lnTo>
                    <a:pt x="476820" y="53178"/>
                  </a:lnTo>
                  <a:lnTo>
                    <a:pt x="520821" y="50755"/>
                  </a:lnTo>
                  <a:lnTo>
                    <a:pt x="543667" y="48719"/>
                  </a:lnTo>
                  <a:lnTo>
                    <a:pt x="566835" y="48355"/>
                  </a:lnTo>
                  <a:lnTo>
                    <a:pt x="590219" y="49104"/>
                  </a:lnTo>
                  <a:lnTo>
                    <a:pt x="613745" y="50595"/>
                  </a:lnTo>
                  <a:lnTo>
                    <a:pt x="638358" y="50598"/>
                  </a:lnTo>
                  <a:lnTo>
                    <a:pt x="663698" y="49607"/>
                  </a:lnTo>
                  <a:lnTo>
                    <a:pt x="689520" y="47954"/>
                  </a:lnTo>
                  <a:lnTo>
                    <a:pt x="714672" y="46852"/>
                  </a:lnTo>
                  <a:lnTo>
                    <a:pt x="739378" y="46118"/>
                  </a:lnTo>
                  <a:lnTo>
                    <a:pt x="763785" y="45628"/>
                  </a:lnTo>
                  <a:lnTo>
                    <a:pt x="789980" y="45301"/>
                  </a:lnTo>
                  <a:lnTo>
                    <a:pt x="817364" y="45084"/>
                  </a:lnTo>
                  <a:lnTo>
                    <a:pt x="845543" y="44939"/>
                  </a:lnTo>
                  <a:lnTo>
                    <a:pt x="873257" y="43850"/>
                  </a:lnTo>
                  <a:lnTo>
                    <a:pt x="900664" y="42132"/>
                  </a:lnTo>
                  <a:lnTo>
                    <a:pt x="927865" y="39994"/>
                  </a:lnTo>
                  <a:lnTo>
                    <a:pt x="955920" y="38569"/>
                  </a:lnTo>
                  <a:lnTo>
                    <a:pt x="984546" y="37619"/>
                  </a:lnTo>
                  <a:lnTo>
                    <a:pt x="1013551" y="36986"/>
                  </a:lnTo>
                  <a:lnTo>
                    <a:pt x="1054374" y="36094"/>
                  </a:lnTo>
                  <a:lnTo>
                    <a:pt x="1089004" y="35793"/>
                  </a:lnTo>
                  <a:lnTo>
                    <a:pt x="1124862" y="35769"/>
                  </a:lnTo>
                  <a:lnTo>
                    <a:pt x="1169603" y="35752"/>
                  </a:lnTo>
                  <a:lnTo>
                    <a:pt x="1239118" y="35741"/>
                  </a:lnTo>
                  <a:lnTo>
                    <a:pt x="1325149" y="35734"/>
                  </a:lnTo>
                  <a:lnTo>
                    <a:pt x="1422191" y="35729"/>
                  </a:lnTo>
                  <a:lnTo>
                    <a:pt x="1497799" y="35725"/>
                  </a:lnTo>
                  <a:lnTo>
                    <a:pt x="1559118" y="35723"/>
                  </a:lnTo>
                  <a:lnTo>
                    <a:pt x="1610913" y="35722"/>
                  </a:lnTo>
                  <a:lnTo>
                    <a:pt x="1654371" y="35721"/>
                  </a:lnTo>
                  <a:lnTo>
                    <a:pt x="1692274" y="35721"/>
                  </a:lnTo>
                  <a:lnTo>
                    <a:pt x="1726472" y="35720"/>
                  </a:lnTo>
                  <a:lnTo>
                    <a:pt x="1759192" y="35720"/>
                  </a:lnTo>
                  <a:lnTo>
                    <a:pt x="1790927" y="35719"/>
                  </a:lnTo>
                  <a:lnTo>
                    <a:pt x="1822007" y="35719"/>
                  </a:lnTo>
                  <a:lnTo>
                    <a:pt x="1852648" y="35719"/>
                  </a:lnTo>
                  <a:lnTo>
                    <a:pt x="1882997" y="35719"/>
                  </a:lnTo>
                  <a:lnTo>
                    <a:pt x="1913152" y="35719"/>
                  </a:lnTo>
                  <a:lnTo>
                    <a:pt x="1942185" y="35719"/>
                  </a:lnTo>
                  <a:lnTo>
                    <a:pt x="1970469" y="35719"/>
                  </a:lnTo>
                  <a:lnTo>
                    <a:pt x="1998256" y="35719"/>
                  </a:lnTo>
                  <a:lnTo>
                    <a:pt x="2025709" y="35719"/>
                  </a:lnTo>
                  <a:lnTo>
                    <a:pt x="2052942" y="35719"/>
                  </a:lnTo>
                  <a:lnTo>
                    <a:pt x="2080026" y="35719"/>
                  </a:lnTo>
                  <a:lnTo>
                    <a:pt x="2106020" y="35719"/>
                  </a:lnTo>
                  <a:lnTo>
                    <a:pt x="2131287" y="35719"/>
                  </a:lnTo>
                  <a:lnTo>
                    <a:pt x="2156069" y="35719"/>
                  </a:lnTo>
                  <a:lnTo>
                    <a:pt x="2181520" y="34727"/>
                  </a:lnTo>
                  <a:lnTo>
                    <a:pt x="2207417" y="33073"/>
                  </a:lnTo>
                  <a:lnTo>
                    <a:pt x="2233611" y="30979"/>
                  </a:lnTo>
                  <a:lnTo>
                    <a:pt x="2259012" y="29582"/>
                  </a:lnTo>
                  <a:lnTo>
                    <a:pt x="2283883" y="28651"/>
                  </a:lnTo>
                  <a:lnTo>
                    <a:pt x="2308401" y="28030"/>
                  </a:lnTo>
                  <a:lnTo>
                    <a:pt x="2331692" y="27616"/>
                  </a:lnTo>
                  <a:lnTo>
                    <a:pt x="2376092" y="27157"/>
                  </a:lnTo>
                  <a:lnTo>
                    <a:pt x="2418975" y="24307"/>
                  </a:lnTo>
                  <a:lnTo>
                    <a:pt x="2461187" y="20725"/>
                  </a:lnTo>
                  <a:lnTo>
                    <a:pt x="2503097" y="19133"/>
                  </a:lnTo>
                  <a:lnTo>
                    <a:pt x="2542230" y="18426"/>
                  </a:lnTo>
                  <a:lnTo>
                    <a:pt x="2579466" y="18111"/>
                  </a:lnTo>
                  <a:lnTo>
                    <a:pt x="2615859" y="17971"/>
                  </a:lnTo>
                  <a:lnTo>
                    <a:pt x="2649232" y="17909"/>
                  </a:lnTo>
                  <a:lnTo>
                    <a:pt x="2693265" y="17874"/>
                  </a:lnTo>
                  <a:lnTo>
                    <a:pt x="2731447" y="17864"/>
                  </a:lnTo>
                  <a:lnTo>
                    <a:pt x="2775164" y="22601"/>
                  </a:lnTo>
                  <a:lnTo>
                    <a:pt x="2811471" y="24970"/>
                  </a:lnTo>
                  <a:lnTo>
                    <a:pt x="2839641" y="1786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31" name="SMARTInkShape-15534"/>
            <p:cNvSpPr/>
            <p:nvPr>
              <p:custDataLst>
                <p:tags r:id="rId17"/>
              </p:custDataLst>
            </p:nvPr>
          </p:nvSpPr>
          <p:spPr>
            <a:xfrm>
              <a:off x="6929438" y="2928938"/>
              <a:ext cx="53579" cy="2384227"/>
            </a:xfrm>
            <a:custGeom>
              <a:avLst/>
              <a:gdLst/>
              <a:ahLst/>
              <a:cxnLst/>
              <a:rect l="0" t="0" r="0" b="0"/>
              <a:pathLst>
                <a:path w="53579" h="2384227">
                  <a:moveTo>
                    <a:pt x="53578" y="0"/>
                  </a:moveTo>
                  <a:lnTo>
                    <a:pt x="53578" y="0"/>
                  </a:lnTo>
                  <a:lnTo>
                    <a:pt x="53578" y="33183"/>
                  </a:lnTo>
                  <a:lnTo>
                    <a:pt x="53578" y="72780"/>
                  </a:lnTo>
                  <a:lnTo>
                    <a:pt x="53578" y="109648"/>
                  </a:lnTo>
                  <a:lnTo>
                    <a:pt x="50931" y="139022"/>
                  </a:lnTo>
                  <a:lnTo>
                    <a:pt x="46449" y="170928"/>
                  </a:lnTo>
                  <a:lnTo>
                    <a:pt x="41149" y="201645"/>
                  </a:lnTo>
                  <a:lnTo>
                    <a:pt x="35486" y="239771"/>
                  </a:lnTo>
                  <a:lnTo>
                    <a:pt x="29661" y="282182"/>
                  </a:lnTo>
                  <a:lnTo>
                    <a:pt x="23766" y="324182"/>
                  </a:lnTo>
                  <a:lnTo>
                    <a:pt x="21797" y="347090"/>
                  </a:lnTo>
                  <a:lnTo>
                    <a:pt x="20485" y="371292"/>
                  </a:lnTo>
                  <a:lnTo>
                    <a:pt x="19609" y="396356"/>
                  </a:lnTo>
                  <a:lnTo>
                    <a:pt x="18034" y="421995"/>
                  </a:lnTo>
                  <a:lnTo>
                    <a:pt x="15991" y="448017"/>
                  </a:lnTo>
                  <a:lnTo>
                    <a:pt x="13637" y="474295"/>
                  </a:lnTo>
                  <a:lnTo>
                    <a:pt x="12067" y="501736"/>
                  </a:lnTo>
                  <a:lnTo>
                    <a:pt x="11021" y="529951"/>
                  </a:lnTo>
                  <a:lnTo>
                    <a:pt x="10324" y="558683"/>
                  </a:lnTo>
                  <a:lnTo>
                    <a:pt x="9859" y="587760"/>
                  </a:lnTo>
                  <a:lnTo>
                    <a:pt x="9549" y="617066"/>
                  </a:lnTo>
                  <a:lnTo>
                    <a:pt x="9342" y="646526"/>
                  </a:lnTo>
                  <a:lnTo>
                    <a:pt x="8212" y="677079"/>
                  </a:lnTo>
                  <a:lnTo>
                    <a:pt x="6467" y="708362"/>
                  </a:lnTo>
                  <a:lnTo>
                    <a:pt x="4312" y="740132"/>
                  </a:lnTo>
                  <a:lnTo>
                    <a:pt x="2874" y="772226"/>
                  </a:lnTo>
                  <a:lnTo>
                    <a:pt x="1916" y="804536"/>
                  </a:lnTo>
                  <a:lnTo>
                    <a:pt x="1277" y="836989"/>
                  </a:lnTo>
                  <a:lnTo>
                    <a:pt x="851" y="869540"/>
                  </a:lnTo>
                  <a:lnTo>
                    <a:pt x="568" y="902154"/>
                  </a:lnTo>
                  <a:lnTo>
                    <a:pt x="378" y="934811"/>
                  </a:lnTo>
                  <a:lnTo>
                    <a:pt x="252" y="968488"/>
                  </a:lnTo>
                  <a:lnTo>
                    <a:pt x="168" y="1002846"/>
                  </a:lnTo>
                  <a:lnTo>
                    <a:pt x="112" y="1037658"/>
                  </a:lnTo>
                  <a:lnTo>
                    <a:pt x="75" y="1073763"/>
                  </a:lnTo>
                  <a:lnTo>
                    <a:pt x="50" y="1110733"/>
                  </a:lnTo>
                  <a:lnTo>
                    <a:pt x="34" y="1148277"/>
                  </a:lnTo>
                  <a:lnTo>
                    <a:pt x="21" y="1185214"/>
                  </a:lnTo>
                  <a:lnTo>
                    <a:pt x="14" y="1221744"/>
                  </a:lnTo>
                  <a:lnTo>
                    <a:pt x="10" y="1258003"/>
                  </a:lnTo>
                  <a:lnTo>
                    <a:pt x="6" y="1295075"/>
                  </a:lnTo>
                  <a:lnTo>
                    <a:pt x="3" y="1332688"/>
                  </a:lnTo>
                  <a:lnTo>
                    <a:pt x="2" y="1370662"/>
                  </a:lnTo>
                  <a:lnTo>
                    <a:pt x="1" y="1408876"/>
                  </a:lnTo>
                  <a:lnTo>
                    <a:pt x="1" y="1447250"/>
                  </a:lnTo>
                  <a:lnTo>
                    <a:pt x="0" y="1485732"/>
                  </a:lnTo>
                  <a:lnTo>
                    <a:pt x="0" y="1524284"/>
                  </a:lnTo>
                  <a:lnTo>
                    <a:pt x="0" y="1562885"/>
                  </a:lnTo>
                  <a:lnTo>
                    <a:pt x="0" y="1601516"/>
                  </a:lnTo>
                  <a:lnTo>
                    <a:pt x="992" y="1639178"/>
                  </a:lnTo>
                  <a:lnTo>
                    <a:pt x="2646" y="1676191"/>
                  </a:lnTo>
                  <a:lnTo>
                    <a:pt x="4740" y="1712773"/>
                  </a:lnTo>
                  <a:lnTo>
                    <a:pt x="5145" y="1749067"/>
                  </a:lnTo>
                  <a:lnTo>
                    <a:pt x="4422" y="1785170"/>
                  </a:lnTo>
                  <a:lnTo>
                    <a:pt x="2947" y="1821144"/>
                  </a:lnTo>
                  <a:lnTo>
                    <a:pt x="1965" y="1857033"/>
                  </a:lnTo>
                  <a:lnTo>
                    <a:pt x="1309" y="1892866"/>
                  </a:lnTo>
                  <a:lnTo>
                    <a:pt x="872" y="1928660"/>
                  </a:lnTo>
                  <a:lnTo>
                    <a:pt x="582" y="1962446"/>
                  </a:lnTo>
                  <a:lnTo>
                    <a:pt x="388" y="1994890"/>
                  </a:lnTo>
                  <a:lnTo>
                    <a:pt x="258" y="2026442"/>
                  </a:lnTo>
                  <a:lnTo>
                    <a:pt x="2156" y="2056407"/>
                  </a:lnTo>
                  <a:lnTo>
                    <a:pt x="5406" y="2085313"/>
                  </a:lnTo>
                  <a:lnTo>
                    <a:pt x="9557" y="2113513"/>
                  </a:lnTo>
                  <a:lnTo>
                    <a:pt x="12324" y="2140249"/>
                  </a:lnTo>
                  <a:lnTo>
                    <a:pt x="14169" y="2166013"/>
                  </a:lnTo>
                  <a:lnTo>
                    <a:pt x="15399" y="2191125"/>
                  </a:lnTo>
                  <a:lnTo>
                    <a:pt x="17211" y="2214812"/>
                  </a:lnTo>
                  <a:lnTo>
                    <a:pt x="19411" y="2237550"/>
                  </a:lnTo>
                  <a:lnTo>
                    <a:pt x="23510" y="2279350"/>
                  </a:lnTo>
                  <a:lnTo>
                    <a:pt x="25331" y="2314463"/>
                  </a:lnTo>
                  <a:lnTo>
                    <a:pt x="21616" y="2357382"/>
                  </a:lnTo>
                  <a:lnTo>
                    <a:pt x="17859" y="238422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32" name="SMARTInkShape-15535"/>
            <p:cNvSpPr/>
            <p:nvPr>
              <p:custDataLst>
                <p:tags r:id="rId18"/>
              </p:custDataLst>
            </p:nvPr>
          </p:nvSpPr>
          <p:spPr>
            <a:xfrm>
              <a:off x="7241977" y="3556286"/>
              <a:ext cx="620191" cy="426356"/>
            </a:xfrm>
            <a:custGeom>
              <a:avLst/>
              <a:gdLst/>
              <a:ahLst/>
              <a:cxnLst/>
              <a:rect l="0" t="0" r="0" b="0"/>
              <a:pathLst>
                <a:path w="620191" h="426356">
                  <a:moveTo>
                    <a:pt x="0" y="203112"/>
                  </a:moveTo>
                  <a:lnTo>
                    <a:pt x="0" y="203112"/>
                  </a:lnTo>
                  <a:lnTo>
                    <a:pt x="42664" y="198372"/>
                  </a:lnTo>
                  <a:lnTo>
                    <a:pt x="74193" y="193399"/>
                  </a:lnTo>
                  <a:lnTo>
                    <a:pt x="103420" y="187881"/>
                  </a:lnTo>
                  <a:lnTo>
                    <a:pt x="136253" y="182121"/>
                  </a:lnTo>
                  <a:lnTo>
                    <a:pt x="168044" y="176254"/>
                  </a:lnTo>
                  <a:lnTo>
                    <a:pt x="199701" y="170339"/>
                  </a:lnTo>
                  <a:lnTo>
                    <a:pt x="233615" y="164404"/>
                  </a:lnTo>
                  <a:lnTo>
                    <a:pt x="265886" y="161104"/>
                  </a:lnTo>
                  <a:lnTo>
                    <a:pt x="296765" y="157653"/>
                  </a:lnTo>
                  <a:lnTo>
                    <a:pt x="327025" y="149504"/>
                  </a:lnTo>
                  <a:lnTo>
                    <a:pt x="357011" y="141914"/>
                  </a:lnTo>
                  <a:lnTo>
                    <a:pt x="401058" y="131852"/>
                  </a:lnTo>
                  <a:lnTo>
                    <a:pt x="419177" y="125840"/>
                  </a:lnTo>
                  <a:lnTo>
                    <a:pt x="449116" y="115879"/>
                  </a:lnTo>
                  <a:lnTo>
                    <a:pt x="486934" y="103285"/>
                  </a:lnTo>
                  <a:lnTo>
                    <a:pt x="514129" y="92904"/>
                  </a:lnTo>
                  <a:lnTo>
                    <a:pt x="549640" y="76079"/>
                  </a:lnTo>
                  <a:lnTo>
                    <a:pt x="571307" y="64931"/>
                  </a:lnTo>
                  <a:lnTo>
                    <a:pt x="573355" y="61382"/>
                  </a:lnTo>
                  <a:lnTo>
                    <a:pt x="573729" y="57032"/>
                  </a:lnTo>
                  <a:lnTo>
                    <a:pt x="569809" y="30049"/>
                  </a:lnTo>
                  <a:lnTo>
                    <a:pt x="562150" y="18378"/>
                  </a:lnTo>
                  <a:lnTo>
                    <a:pt x="546681" y="5391"/>
                  </a:lnTo>
                  <a:lnTo>
                    <a:pt x="535333" y="1135"/>
                  </a:lnTo>
                  <a:lnTo>
                    <a:pt x="529529" y="0"/>
                  </a:lnTo>
                  <a:lnTo>
                    <a:pt x="512497" y="6676"/>
                  </a:lnTo>
                  <a:lnTo>
                    <a:pt x="469225" y="39956"/>
                  </a:lnTo>
                  <a:lnTo>
                    <a:pt x="434260" y="82671"/>
                  </a:lnTo>
                  <a:lnTo>
                    <a:pt x="415916" y="113202"/>
                  </a:lnTo>
                  <a:lnTo>
                    <a:pt x="401149" y="143309"/>
                  </a:lnTo>
                  <a:lnTo>
                    <a:pt x="387970" y="173226"/>
                  </a:lnTo>
                  <a:lnTo>
                    <a:pt x="380790" y="205704"/>
                  </a:lnTo>
                  <a:lnTo>
                    <a:pt x="377599" y="239983"/>
                  </a:lnTo>
                  <a:lnTo>
                    <a:pt x="376180" y="275062"/>
                  </a:lnTo>
                  <a:lnTo>
                    <a:pt x="378197" y="307850"/>
                  </a:lnTo>
                  <a:lnTo>
                    <a:pt x="384909" y="348909"/>
                  </a:lnTo>
                  <a:lnTo>
                    <a:pt x="391336" y="369114"/>
                  </a:lnTo>
                  <a:lnTo>
                    <a:pt x="400807" y="384708"/>
                  </a:lnTo>
                  <a:lnTo>
                    <a:pt x="411632" y="392962"/>
                  </a:lnTo>
                  <a:lnTo>
                    <a:pt x="428882" y="397609"/>
                  </a:lnTo>
                  <a:lnTo>
                    <a:pt x="434748" y="398261"/>
                  </a:lnTo>
                  <a:lnTo>
                    <a:pt x="449206" y="393694"/>
                  </a:lnTo>
                  <a:lnTo>
                    <a:pt x="464560" y="384058"/>
                  </a:lnTo>
                  <a:lnTo>
                    <a:pt x="484362" y="360906"/>
                  </a:lnTo>
                  <a:lnTo>
                    <a:pt x="502797" y="328359"/>
                  </a:lnTo>
                  <a:lnTo>
                    <a:pt x="520826" y="287737"/>
                  </a:lnTo>
                  <a:lnTo>
                    <a:pt x="537744" y="244282"/>
                  </a:lnTo>
                  <a:lnTo>
                    <a:pt x="549482" y="199987"/>
                  </a:lnTo>
                  <a:lnTo>
                    <a:pt x="558251" y="159412"/>
                  </a:lnTo>
                  <a:lnTo>
                    <a:pt x="562282" y="140334"/>
                  </a:lnTo>
                  <a:lnTo>
                    <a:pt x="564362" y="137448"/>
                  </a:lnTo>
                  <a:lnTo>
                    <a:pt x="571082" y="132013"/>
                  </a:lnTo>
                  <a:lnTo>
                    <a:pt x="589574" y="174939"/>
                  </a:lnTo>
                  <a:lnTo>
                    <a:pt x="594416" y="189599"/>
                  </a:lnTo>
                  <a:lnTo>
                    <a:pt x="600169" y="233993"/>
                  </a:lnTo>
                  <a:lnTo>
                    <a:pt x="607775" y="275762"/>
                  </a:lnTo>
                  <a:lnTo>
                    <a:pt x="616312" y="316912"/>
                  </a:lnTo>
                  <a:lnTo>
                    <a:pt x="620190" y="341995"/>
                  </a:lnTo>
                  <a:lnTo>
                    <a:pt x="615802" y="378428"/>
                  </a:lnTo>
                  <a:lnTo>
                    <a:pt x="598289" y="42635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33" name="SMARTInkShape-15536"/>
            <p:cNvSpPr/>
            <p:nvPr>
              <p:custDataLst>
                <p:tags r:id="rId19"/>
              </p:custDataLst>
            </p:nvPr>
          </p:nvSpPr>
          <p:spPr>
            <a:xfrm>
              <a:off x="7273815" y="4633416"/>
              <a:ext cx="334280" cy="506507"/>
            </a:xfrm>
            <a:custGeom>
              <a:avLst/>
              <a:gdLst/>
              <a:ahLst/>
              <a:cxnLst/>
              <a:rect l="0" t="0" r="0" b="0"/>
              <a:pathLst>
                <a:path w="334280" h="506507">
                  <a:moveTo>
                    <a:pt x="200333" y="99318"/>
                  </a:moveTo>
                  <a:lnTo>
                    <a:pt x="200333" y="99318"/>
                  </a:lnTo>
                  <a:lnTo>
                    <a:pt x="205074" y="66135"/>
                  </a:lnTo>
                  <a:lnTo>
                    <a:pt x="196818" y="36614"/>
                  </a:lnTo>
                  <a:lnTo>
                    <a:pt x="180911" y="11919"/>
                  </a:lnTo>
                  <a:lnTo>
                    <a:pt x="163920" y="943"/>
                  </a:lnTo>
                  <a:lnTo>
                    <a:pt x="155222" y="0"/>
                  </a:lnTo>
                  <a:lnTo>
                    <a:pt x="137619" y="4244"/>
                  </a:lnTo>
                  <a:lnTo>
                    <a:pt x="101495" y="32012"/>
                  </a:lnTo>
                  <a:lnTo>
                    <a:pt x="68852" y="76399"/>
                  </a:lnTo>
                  <a:lnTo>
                    <a:pt x="49623" y="112614"/>
                  </a:lnTo>
                  <a:lnTo>
                    <a:pt x="32148" y="151860"/>
                  </a:lnTo>
                  <a:lnTo>
                    <a:pt x="17766" y="192454"/>
                  </a:lnTo>
                  <a:lnTo>
                    <a:pt x="10051" y="233647"/>
                  </a:lnTo>
                  <a:lnTo>
                    <a:pt x="5631" y="275106"/>
                  </a:lnTo>
                  <a:lnTo>
                    <a:pt x="358" y="316683"/>
                  </a:lnTo>
                  <a:lnTo>
                    <a:pt x="0" y="358313"/>
                  </a:lnTo>
                  <a:lnTo>
                    <a:pt x="4140" y="397982"/>
                  </a:lnTo>
                  <a:lnTo>
                    <a:pt x="12595" y="432148"/>
                  </a:lnTo>
                  <a:lnTo>
                    <a:pt x="28511" y="474534"/>
                  </a:lnTo>
                  <a:lnTo>
                    <a:pt x="39963" y="491970"/>
                  </a:lnTo>
                  <a:lnTo>
                    <a:pt x="51667" y="502033"/>
                  </a:lnTo>
                  <a:lnTo>
                    <a:pt x="63483" y="506506"/>
                  </a:lnTo>
                  <a:lnTo>
                    <a:pt x="75350" y="505848"/>
                  </a:lnTo>
                  <a:lnTo>
                    <a:pt x="81293" y="504283"/>
                  </a:lnTo>
                  <a:lnTo>
                    <a:pt x="103877" y="487861"/>
                  </a:lnTo>
                  <a:lnTo>
                    <a:pt x="132038" y="447523"/>
                  </a:lnTo>
                  <a:lnTo>
                    <a:pt x="155624" y="406109"/>
                  </a:lnTo>
                  <a:lnTo>
                    <a:pt x="169218" y="373584"/>
                  </a:lnTo>
                  <a:lnTo>
                    <a:pt x="179229" y="336640"/>
                  </a:lnTo>
                  <a:lnTo>
                    <a:pt x="185992" y="295083"/>
                  </a:lnTo>
                  <a:lnTo>
                    <a:pt x="187796" y="271500"/>
                  </a:lnTo>
                  <a:lnTo>
                    <a:pt x="188998" y="246848"/>
                  </a:lnTo>
                  <a:lnTo>
                    <a:pt x="190793" y="222476"/>
                  </a:lnTo>
                  <a:lnTo>
                    <a:pt x="192981" y="198291"/>
                  </a:lnTo>
                  <a:lnTo>
                    <a:pt x="195432" y="174230"/>
                  </a:lnTo>
                  <a:lnTo>
                    <a:pt x="197065" y="151244"/>
                  </a:lnTo>
                  <a:lnTo>
                    <a:pt x="198881" y="107183"/>
                  </a:lnTo>
                  <a:lnTo>
                    <a:pt x="199689" y="72386"/>
                  </a:lnTo>
                  <a:lnTo>
                    <a:pt x="200206" y="31931"/>
                  </a:lnTo>
                  <a:lnTo>
                    <a:pt x="199256" y="27605"/>
                  </a:lnTo>
                  <a:lnTo>
                    <a:pt x="197631" y="24720"/>
                  </a:lnTo>
                  <a:lnTo>
                    <a:pt x="195555" y="22797"/>
                  </a:lnTo>
                  <a:lnTo>
                    <a:pt x="195163" y="21515"/>
                  </a:lnTo>
                  <a:lnTo>
                    <a:pt x="195895" y="20660"/>
                  </a:lnTo>
                  <a:lnTo>
                    <a:pt x="199457" y="19289"/>
                  </a:lnTo>
                  <a:lnTo>
                    <a:pt x="200257" y="53320"/>
                  </a:lnTo>
                  <a:lnTo>
                    <a:pt x="205051" y="90540"/>
                  </a:lnTo>
                  <a:lnTo>
                    <a:pt x="207391" y="121214"/>
                  </a:lnTo>
                  <a:lnTo>
                    <a:pt x="209423" y="154690"/>
                  </a:lnTo>
                  <a:lnTo>
                    <a:pt x="213633" y="189412"/>
                  </a:lnTo>
                  <a:lnTo>
                    <a:pt x="221459" y="227334"/>
                  </a:lnTo>
                  <a:lnTo>
                    <a:pt x="230558" y="266347"/>
                  </a:lnTo>
                  <a:lnTo>
                    <a:pt x="237909" y="303530"/>
                  </a:lnTo>
                  <a:lnTo>
                    <a:pt x="247130" y="339900"/>
                  </a:lnTo>
                  <a:lnTo>
                    <a:pt x="258835" y="374915"/>
                  </a:lnTo>
                  <a:lnTo>
                    <a:pt x="273959" y="407014"/>
                  </a:lnTo>
                  <a:lnTo>
                    <a:pt x="299208" y="448235"/>
                  </a:lnTo>
                  <a:lnTo>
                    <a:pt x="334279" y="48329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34" name="SMARTInkShape-15537"/>
            <p:cNvSpPr/>
            <p:nvPr>
              <p:custDataLst>
                <p:tags r:id="rId20"/>
              </p:custDataLst>
            </p:nvPr>
          </p:nvSpPr>
          <p:spPr>
            <a:xfrm>
              <a:off x="7199092" y="3298311"/>
              <a:ext cx="257155" cy="747269"/>
            </a:xfrm>
            <a:custGeom>
              <a:avLst/>
              <a:gdLst/>
              <a:ahLst/>
              <a:cxnLst/>
              <a:rect l="0" t="0" r="0" b="0"/>
              <a:pathLst>
                <a:path w="257155" h="747269">
                  <a:moveTo>
                    <a:pt x="87533" y="59252"/>
                  </a:moveTo>
                  <a:lnTo>
                    <a:pt x="87533" y="59252"/>
                  </a:lnTo>
                  <a:lnTo>
                    <a:pt x="81396" y="101033"/>
                  </a:lnTo>
                  <a:lnTo>
                    <a:pt x="78438" y="143510"/>
                  </a:lnTo>
                  <a:lnTo>
                    <a:pt x="74231" y="172767"/>
                  </a:lnTo>
                  <a:lnTo>
                    <a:pt x="71698" y="210245"/>
                  </a:lnTo>
                  <a:lnTo>
                    <a:pt x="68589" y="253359"/>
                  </a:lnTo>
                  <a:lnTo>
                    <a:pt x="64982" y="275969"/>
                  </a:lnTo>
                  <a:lnTo>
                    <a:pt x="60593" y="298980"/>
                  </a:lnTo>
                  <a:lnTo>
                    <a:pt x="56674" y="323250"/>
                  </a:lnTo>
                  <a:lnTo>
                    <a:pt x="53070" y="348360"/>
                  </a:lnTo>
                  <a:lnTo>
                    <a:pt x="49675" y="374029"/>
                  </a:lnTo>
                  <a:lnTo>
                    <a:pt x="46419" y="400072"/>
                  </a:lnTo>
                  <a:lnTo>
                    <a:pt x="43257" y="426364"/>
                  </a:lnTo>
                  <a:lnTo>
                    <a:pt x="40156" y="452821"/>
                  </a:lnTo>
                  <a:lnTo>
                    <a:pt x="37097" y="478397"/>
                  </a:lnTo>
                  <a:lnTo>
                    <a:pt x="34065" y="503385"/>
                  </a:lnTo>
                  <a:lnTo>
                    <a:pt x="31052" y="527981"/>
                  </a:lnTo>
                  <a:lnTo>
                    <a:pt x="25059" y="571185"/>
                  </a:lnTo>
                  <a:lnTo>
                    <a:pt x="19087" y="610231"/>
                  </a:lnTo>
                  <a:lnTo>
                    <a:pt x="13125" y="647428"/>
                  </a:lnTo>
                  <a:lnTo>
                    <a:pt x="7169" y="689095"/>
                  </a:lnTo>
                  <a:lnTo>
                    <a:pt x="2206" y="726135"/>
                  </a:lnTo>
                  <a:lnTo>
                    <a:pt x="0" y="742597"/>
                  </a:lnTo>
                  <a:lnTo>
                    <a:pt x="405" y="745995"/>
                  </a:lnTo>
                  <a:lnTo>
                    <a:pt x="1666" y="747268"/>
                  </a:lnTo>
                  <a:lnTo>
                    <a:pt x="3499" y="747124"/>
                  </a:lnTo>
                  <a:lnTo>
                    <a:pt x="4721" y="745044"/>
                  </a:lnTo>
                  <a:lnTo>
                    <a:pt x="13088" y="707278"/>
                  </a:lnTo>
                  <a:lnTo>
                    <a:pt x="16196" y="667537"/>
                  </a:lnTo>
                  <a:lnTo>
                    <a:pt x="20440" y="631887"/>
                  </a:lnTo>
                  <a:lnTo>
                    <a:pt x="25634" y="592892"/>
                  </a:lnTo>
                  <a:lnTo>
                    <a:pt x="31249" y="549432"/>
                  </a:lnTo>
                  <a:lnTo>
                    <a:pt x="34135" y="523953"/>
                  </a:lnTo>
                  <a:lnTo>
                    <a:pt x="37052" y="497045"/>
                  </a:lnTo>
                  <a:lnTo>
                    <a:pt x="40980" y="468192"/>
                  </a:lnTo>
                  <a:lnTo>
                    <a:pt x="45584" y="438042"/>
                  </a:lnTo>
                  <a:lnTo>
                    <a:pt x="50637" y="407029"/>
                  </a:lnTo>
                  <a:lnTo>
                    <a:pt x="55991" y="375439"/>
                  </a:lnTo>
                  <a:lnTo>
                    <a:pt x="61543" y="343465"/>
                  </a:lnTo>
                  <a:lnTo>
                    <a:pt x="67230" y="311235"/>
                  </a:lnTo>
                  <a:lnTo>
                    <a:pt x="73997" y="279826"/>
                  </a:lnTo>
                  <a:lnTo>
                    <a:pt x="81485" y="248965"/>
                  </a:lnTo>
                  <a:lnTo>
                    <a:pt x="89455" y="218470"/>
                  </a:lnTo>
                  <a:lnTo>
                    <a:pt x="98735" y="190202"/>
                  </a:lnTo>
                  <a:lnTo>
                    <a:pt x="108892" y="163419"/>
                  </a:lnTo>
                  <a:lnTo>
                    <a:pt x="119632" y="137626"/>
                  </a:lnTo>
                  <a:lnTo>
                    <a:pt x="134211" y="93092"/>
                  </a:lnTo>
                  <a:lnTo>
                    <a:pt x="143997" y="56432"/>
                  </a:lnTo>
                  <a:lnTo>
                    <a:pt x="156078" y="21044"/>
                  </a:lnTo>
                  <a:lnTo>
                    <a:pt x="166283" y="8205"/>
                  </a:lnTo>
                  <a:lnTo>
                    <a:pt x="174788" y="1838"/>
                  </a:lnTo>
                  <a:lnTo>
                    <a:pt x="178445" y="140"/>
                  </a:lnTo>
                  <a:lnTo>
                    <a:pt x="181875" y="0"/>
                  </a:lnTo>
                  <a:lnTo>
                    <a:pt x="188333" y="2490"/>
                  </a:lnTo>
                  <a:lnTo>
                    <a:pt x="197546" y="9470"/>
                  </a:lnTo>
                  <a:lnTo>
                    <a:pt x="206560" y="27303"/>
                  </a:lnTo>
                  <a:lnTo>
                    <a:pt x="212358" y="69110"/>
                  </a:lnTo>
                  <a:lnTo>
                    <a:pt x="216764" y="99352"/>
                  </a:lnTo>
                  <a:lnTo>
                    <a:pt x="222029" y="135282"/>
                  </a:lnTo>
                  <a:lnTo>
                    <a:pt x="224700" y="174402"/>
                  </a:lnTo>
                  <a:lnTo>
                    <a:pt x="219271" y="214940"/>
                  </a:lnTo>
                  <a:lnTo>
                    <a:pt x="218183" y="256108"/>
                  </a:lnTo>
                  <a:lnTo>
                    <a:pt x="220014" y="297556"/>
                  </a:lnTo>
                  <a:lnTo>
                    <a:pt x="220827" y="339128"/>
                  </a:lnTo>
                  <a:lnTo>
                    <a:pt x="223835" y="380756"/>
                  </a:lnTo>
                  <a:lnTo>
                    <a:pt x="228479" y="422408"/>
                  </a:lnTo>
                  <a:lnTo>
                    <a:pt x="233850" y="464071"/>
                  </a:lnTo>
                  <a:lnTo>
                    <a:pt x="236899" y="503093"/>
                  </a:lnTo>
                  <a:lnTo>
                    <a:pt x="239246" y="539288"/>
                  </a:lnTo>
                  <a:lnTo>
                    <a:pt x="243596" y="571911"/>
                  </a:lnTo>
                  <a:lnTo>
                    <a:pt x="251624" y="613427"/>
                  </a:lnTo>
                  <a:lnTo>
                    <a:pt x="256096" y="655882"/>
                  </a:lnTo>
                  <a:lnTo>
                    <a:pt x="257154" y="699315"/>
                  </a:lnTo>
                  <a:lnTo>
                    <a:pt x="255185" y="699281"/>
                  </a:lnTo>
                  <a:lnTo>
                    <a:pt x="239338" y="69325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 calcmode="lin" valueType="num">
                                      <p:cBhvr additive="base">
                                        <p:cTn id="7" dur="500" fill="hold"/>
                                        <p:tgtEl>
                                          <p:spTgt spid="43017"/>
                                        </p:tgtEl>
                                        <p:attrNameLst>
                                          <p:attrName>ppt_x</p:attrName>
                                        </p:attrNameLst>
                                      </p:cBhvr>
                                      <p:tavLst>
                                        <p:tav tm="0">
                                          <p:val>
                                            <p:strVal val="0-#ppt_w/2"/>
                                          </p:val>
                                        </p:tav>
                                        <p:tav tm="100000">
                                          <p:val>
                                            <p:strVal val="#ppt_x"/>
                                          </p:val>
                                        </p:tav>
                                      </p:tavLst>
                                    </p:anim>
                                    <p:anim calcmode="lin" valueType="num">
                                      <p:cBhvr additive="base">
                                        <p:cTn id="8" dur="500" fill="hold"/>
                                        <p:tgtEl>
                                          <p:spTgt spid="430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8"/>
                                        </p:tgtEl>
                                        <p:attrNameLst>
                                          <p:attrName>style.visibility</p:attrName>
                                        </p:attrNameLst>
                                      </p:cBhvr>
                                      <p:to>
                                        <p:strVal val="visible"/>
                                      </p:to>
                                    </p:set>
                                    <p:anim calcmode="lin" valueType="num">
                                      <p:cBhvr additive="base">
                                        <p:cTn id="13" dur="500" fill="hold"/>
                                        <p:tgtEl>
                                          <p:spTgt spid="43018"/>
                                        </p:tgtEl>
                                        <p:attrNameLst>
                                          <p:attrName>ppt_x</p:attrName>
                                        </p:attrNameLst>
                                      </p:cBhvr>
                                      <p:tavLst>
                                        <p:tav tm="0">
                                          <p:val>
                                            <p:strVal val="0-#ppt_w/2"/>
                                          </p:val>
                                        </p:tav>
                                        <p:tav tm="100000">
                                          <p:val>
                                            <p:strVal val="#ppt_x"/>
                                          </p:val>
                                        </p:tav>
                                      </p:tavLst>
                                    </p:anim>
                                    <p:anim calcmode="lin" valueType="num">
                                      <p:cBhvr additive="base">
                                        <p:cTn id="14"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9"/>
                                        </p:tgtEl>
                                        <p:attrNameLst>
                                          <p:attrName>style.visibility</p:attrName>
                                        </p:attrNameLst>
                                      </p:cBhvr>
                                      <p:to>
                                        <p:strVal val="visible"/>
                                      </p:to>
                                    </p:set>
                                    <p:anim calcmode="lin" valueType="num">
                                      <p:cBhvr additive="base">
                                        <p:cTn id="19" dur="500" fill="hold"/>
                                        <p:tgtEl>
                                          <p:spTgt spid="43019"/>
                                        </p:tgtEl>
                                        <p:attrNameLst>
                                          <p:attrName>ppt_x</p:attrName>
                                        </p:attrNameLst>
                                      </p:cBhvr>
                                      <p:tavLst>
                                        <p:tav tm="0">
                                          <p:val>
                                            <p:strVal val="0-#ppt_w/2"/>
                                          </p:val>
                                        </p:tav>
                                        <p:tav tm="100000">
                                          <p:val>
                                            <p:strVal val="#ppt_x"/>
                                          </p:val>
                                        </p:tav>
                                      </p:tavLst>
                                    </p:anim>
                                    <p:anim calcmode="lin" valueType="num">
                                      <p:cBhvr additive="base">
                                        <p:cTn id="20" dur="500" fill="hold"/>
                                        <p:tgtEl>
                                          <p:spTgt spid="430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20"/>
                                        </p:tgtEl>
                                        <p:attrNameLst>
                                          <p:attrName>style.visibility</p:attrName>
                                        </p:attrNameLst>
                                      </p:cBhvr>
                                      <p:to>
                                        <p:strVal val="visible"/>
                                      </p:to>
                                    </p:set>
                                    <p:anim calcmode="lin" valueType="num">
                                      <p:cBhvr additive="base">
                                        <p:cTn id="25" dur="500" fill="hold"/>
                                        <p:tgtEl>
                                          <p:spTgt spid="43020"/>
                                        </p:tgtEl>
                                        <p:attrNameLst>
                                          <p:attrName>ppt_x</p:attrName>
                                        </p:attrNameLst>
                                      </p:cBhvr>
                                      <p:tavLst>
                                        <p:tav tm="0">
                                          <p:val>
                                            <p:strVal val="0-#ppt_w/2"/>
                                          </p:val>
                                        </p:tav>
                                        <p:tav tm="100000">
                                          <p:val>
                                            <p:strVal val="#ppt_x"/>
                                          </p:val>
                                        </p:tav>
                                      </p:tavLst>
                                    </p:anim>
                                    <p:anim calcmode="lin" valueType="num">
                                      <p:cBhvr additive="base">
                                        <p:cTn id="26" dur="500" fill="hold"/>
                                        <p:tgtEl>
                                          <p:spTgt spid="430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3012"/>
                                        </p:tgtEl>
                                        <p:attrNameLst>
                                          <p:attrName>style.visibility</p:attrName>
                                        </p:attrNameLst>
                                      </p:cBhvr>
                                      <p:to>
                                        <p:strVal val="visible"/>
                                      </p:to>
                                    </p:set>
                                    <p:anim calcmode="lin" valueType="num">
                                      <p:cBhvr additive="base">
                                        <p:cTn id="31" dur="500" fill="hold"/>
                                        <p:tgtEl>
                                          <p:spTgt spid="43012"/>
                                        </p:tgtEl>
                                        <p:attrNameLst>
                                          <p:attrName>ppt_x</p:attrName>
                                        </p:attrNameLst>
                                      </p:cBhvr>
                                      <p:tavLst>
                                        <p:tav tm="0">
                                          <p:val>
                                            <p:strVal val="1+#ppt_w/2"/>
                                          </p:val>
                                        </p:tav>
                                        <p:tav tm="100000">
                                          <p:val>
                                            <p:strVal val="#ppt_x"/>
                                          </p:val>
                                        </p:tav>
                                      </p:tavLst>
                                    </p:anim>
                                    <p:anim calcmode="lin" valueType="num">
                                      <p:cBhvr additive="base">
                                        <p:cTn id="32"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autoUpdateAnimBg="0"/>
      <p:bldP spid="43018" grpId="0" animBg="1" autoUpdateAnimBg="0"/>
      <p:bldP spid="43019" grpId="0" animBg="1" autoUpdateAnimBg="0"/>
      <p:bldP spid="4302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457200"/>
            <a:ext cx="5638800" cy="1143000"/>
          </a:xfrm>
        </p:spPr>
        <p:txBody>
          <a:bodyPr/>
          <a:lstStyle/>
          <a:p>
            <a:pPr eaLnBrk="1" hangingPunct="1">
              <a:defRPr/>
            </a:pPr>
            <a:r>
              <a:rPr lang="en-US" b="1">
                <a:cs typeface="+mj-cs"/>
              </a:rPr>
              <a:t>Punnett Squares</a:t>
            </a:r>
          </a:p>
        </p:txBody>
      </p:sp>
      <p:pic>
        <p:nvPicPr>
          <p:cNvPr id="35842" name="Picture 16" descr="0203"/>
          <p:cNvPicPr>
            <a:picLocks noChangeAspect="1" noChangeArrowheads="1"/>
          </p:cNvPicPr>
          <p:nvPr/>
        </p:nvPicPr>
        <p:blipFill>
          <a:blip r:embed="rId2">
            <a:extLst>
              <a:ext uri="{28A0092B-C50C-407E-A947-70E740481C1C}">
                <a14:useLocalDpi xmlns:a14="http://schemas.microsoft.com/office/drawing/2010/main" val="0"/>
              </a:ext>
            </a:extLst>
          </a:blip>
          <a:srcRect r="70667"/>
          <a:stretch>
            <a:fillRect/>
          </a:stretch>
        </p:blipFill>
        <p:spPr bwMode="auto">
          <a:xfrm>
            <a:off x="2438400" y="1676400"/>
            <a:ext cx="16764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7" descr="0203"/>
          <p:cNvPicPr>
            <a:picLocks noChangeAspect="1" noChangeArrowheads="1"/>
          </p:cNvPicPr>
          <p:nvPr/>
        </p:nvPicPr>
        <p:blipFill>
          <a:blip r:embed="rId2">
            <a:extLst>
              <a:ext uri="{28A0092B-C50C-407E-A947-70E740481C1C}">
                <a14:useLocalDpi xmlns:a14="http://schemas.microsoft.com/office/drawing/2010/main" val="0"/>
              </a:ext>
            </a:extLst>
          </a:blip>
          <a:srcRect l="30667"/>
          <a:stretch>
            <a:fillRect/>
          </a:stretch>
        </p:blipFill>
        <p:spPr bwMode="auto">
          <a:xfrm>
            <a:off x="4648200" y="1676400"/>
            <a:ext cx="39624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18"/>
          <p:cNvSpPr txBox="1">
            <a:spLocks noChangeArrowheads="1"/>
          </p:cNvSpPr>
          <p:nvPr/>
        </p:nvSpPr>
        <p:spPr bwMode="auto">
          <a:xfrm>
            <a:off x="2819400" y="5486400"/>
            <a:ext cx="1676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1900" b="1">
                <a:cs typeface="+mn-cs"/>
              </a:rPr>
              <a:t>b = white fur</a:t>
            </a:r>
          </a:p>
        </p:txBody>
      </p:sp>
      <p:sp>
        <p:nvSpPr>
          <p:cNvPr id="18451" name="Rectangle 19"/>
          <p:cNvSpPr>
            <a:spLocks noChangeArrowheads="1"/>
          </p:cNvSpPr>
          <p:nvPr/>
        </p:nvSpPr>
        <p:spPr bwMode="auto">
          <a:xfrm>
            <a:off x="4572000" y="5181600"/>
            <a:ext cx="1828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18452" name="Rectangle 20"/>
          <p:cNvSpPr>
            <a:spLocks noChangeArrowheads="1"/>
          </p:cNvSpPr>
          <p:nvPr/>
        </p:nvSpPr>
        <p:spPr bwMode="auto">
          <a:xfrm>
            <a:off x="6858000" y="2971800"/>
            <a:ext cx="685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r>
              <a:rPr lang="en-US" dirty="0">
                <a:cs typeface="+mn-cs"/>
              </a:rPr>
              <a:t>BB</a:t>
            </a:r>
          </a:p>
        </p:txBody>
      </p:sp>
      <p:sp>
        <p:nvSpPr>
          <p:cNvPr id="18453" name="Rectangle 21"/>
          <p:cNvSpPr>
            <a:spLocks noChangeArrowheads="1"/>
          </p:cNvSpPr>
          <p:nvPr/>
        </p:nvSpPr>
        <p:spPr bwMode="auto">
          <a:xfrm>
            <a:off x="7772400" y="2971800"/>
            <a:ext cx="685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r>
              <a:rPr lang="en-US" dirty="0">
                <a:cs typeface="+mn-cs"/>
              </a:rPr>
              <a:t>Bb</a:t>
            </a:r>
          </a:p>
        </p:txBody>
      </p:sp>
      <p:sp>
        <p:nvSpPr>
          <p:cNvPr id="18454" name="Rectangle 22"/>
          <p:cNvSpPr>
            <a:spLocks noChangeArrowheads="1"/>
          </p:cNvSpPr>
          <p:nvPr/>
        </p:nvSpPr>
        <p:spPr bwMode="auto">
          <a:xfrm>
            <a:off x="6858000" y="3810000"/>
            <a:ext cx="685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r>
              <a:rPr lang="en-US" dirty="0">
                <a:cs typeface="+mn-cs"/>
              </a:rPr>
              <a:t>Bb</a:t>
            </a:r>
          </a:p>
        </p:txBody>
      </p:sp>
      <p:sp>
        <p:nvSpPr>
          <p:cNvPr id="18455" name="Rectangle 23"/>
          <p:cNvSpPr>
            <a:spLocks noChangeArrowheads="1"/>
          </p:cNvSpPr>
          <p:nvPr/>
        </p:nvSpPr>
        <p:spPr bwMode="auto">
          <a:xfrm>
            <a:off x="7772400" y="3810000"/>
            <a:ext cx="685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r>
              <a:rPr lang="en-US" dirty="0">
                <a:cs typeface="+mn-cs"/>
              </a:rPr>
              <a:t>bb</a:t>
            </a:r>
          </a:p>
        </p:txBody>
      </p:sp>
      <p:pic>
        <p:nvPicPr>
          <p:cNvPr id="35850" name="Picture 24" descr="punnett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2133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50" name="Group 18"/>
          <p:cNvGraphicFramePr>
            <a:graphicFrameLocks noGrp="1"/>
          </p:cNvGraphicFramePr>
          <p:nvPr/>
        </p:nvGraphicFramePr>
        <p:xfrm>
          <a:off x="2400300" y="4648200"/>
          <a:ext cx="4343400" cy="2057400"/>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957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charset="0"/>
                          <a:ea typeface="ＭＳ Ｐゴシック" charset="0"/>
                        </a:rPr>
                        <a:t>Bb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charset="0"/>
                          <a:ea typeface="ＭＳ Ｐゴシック" charset="0"/>
                        </a:rPr>
                        <a:t>Bb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01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charset="0"/>
                          <a:ea typeface="ＭＳ Ｐゴシック" charset="0"/>
                        </a:rPr>
                        <a:t>bb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Times New Roman" charset="0"/>
                          <a:ea typeface="ＭＳ Ｐゴシック" charset="0"/>
                        </a:rPr>
                        <a:t>bb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4045" name="Rectangle 13"/>
          <p:cNvSpPr>
            <a:spLocks noGrp="1" noChangeArrowheads="1"/>
          </p:cNvSpPr>
          <p:nvPr>
            <p:ph type="title"/>
          </p:nvPr>
        </p:nvSpPr>
        <p:spPr>
          <a:xfrm>
            <a:off x="685800" y="304800"/>
            <a:ext cx="7772400" cy="1143000"/>
          </a:xfrm>
        </p:spPr>
        <p:txBody>
          <a:bodyPr/>
          <a:lstStyle/>
          <a:p>
            <a:pPr eaLnBrk="1" hangingPunct="1">
              <a:defRPr/>
            </a:pPr>
            <a:r>
              <a:rPr lang="en-US" b="1">
                <a:cs typeface="+mj-cs"/>
              </a:rPr>
              <a:t>Summary</a:t>
            </a:r>
          </a:p>
        </p:txBody>
      </p:sp>
      <p:sp>
        <p:nvSpPr>
          <p:cNvPr id="44046" name="Rectangle 14"/>
          <p:cNvSpPr>
            <a:spLocks noChangeArrowheads="1"/>
          </p:cNvSpPr>
          <p:nvPr/>
        </p:nvSpPr>
        <p:spPr bwMode="auto">
          <a:xfrm>
            <a:off x="0" y="1524000"/>
            <a:ext cx="767715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700">
                <a:cs typeface="+mn-cs"/>
              </a:rPr>
              <a:t>Find the percentages for genotypes and phenotypes for each cross.</a:t>
            </a:r>
          </a:p>
        </p:txBody>
      </p:sp>
      <p:sp>
        <p:nvSpPr>
          <p:cNvPr id="44047" name="Rectangle 15"/>
          <p:cNvSpPr>
            <a:spLocks noChangeArrowheads="1"/>
          </p:cNvSpPr>
          <p:nvPr/>
        </p:nvSpPr>
        <p:spPr bwMode="auto">
          <a:xfrm>
            <a:off x="0" y="2835275"/>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marL="457113" indent="-457113">
              <a:spcBef>
                <a:spcPct val="50000"/>
              </a:spcBef>
              <a:buFontTx/>
              <a:buAutoNum type="arabicPeriod"/>
              <a:defRPr/>
            </a:pPr>
            <a:r>
              <a:rPr lang="en-US" sz="3700">
                <a:cs typeface="+mn-cs"/>
              </a:rPr>
              <a:t>In guinea pigs, black coat color is dominant over to brown coat color.  Cross a black male guinea pig (Bb) with a brown female (bb).</a:t>
            </a:r>
          </a:p>
        </p:txBody>
      </p:sp>
      <p:pic>
        <p:nvPicPr>
          <p:cNvPr id="36879" name="Picture 16" descr="guinea p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1109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7" descr="guinea p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1109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143000"/>
            <a:ext cx="7772400" cy="1470025"/>
          </a:xfrm>
        </p:spPr>
        <p:txBody>
          <a:bodyPr/>
          <a:lstStyle/>
          <a:p>
            <a:pPr eaLnBrk="1" hangingPunct="1">
              <a:defRPr/>
            </a:pPr>
            <a:r>
              <a:rPr lang="en-US">
                <a:latin typeface="Calibri" charset="0"/>
              </a:rPr>
              <a:t>Basic Genetic Concepts &amp; Terms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F9F92003-5E21-E44A-BC99-A2261ECAE2A8}" type="slidenum">
              <a:rPr lang="en-US" sz="2000">
                <a:latin typeface="Calibri" charset="0"/>
              </a:rPr>
              <a:pPr eaLnBrk="1" hangingPunct="1">
                <a:defRPr/>
              </a:pPr>
              <a:t>19</a:t>
            </a:fld>
            <a:endParaRPr lang="en-US" sz="2000">
              <a:latin typeface="Calibri"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b="1" dirty="0"/>
              <a:t>Genetics &amp; Ethics </a:t>
            </a:r>
          </a:p>
        </p:txBody>
      </p:sp>
      <p:sp>
        <p:nvSpPr>
          <p:cNvPr id="4" name="Rectangle 3"/>
          <p:cNvSpPr/>
          <p:nvPr/>
        </p:nvSpPr>
        <p:spPr>
          <a:xfrm>
            <a:off x="25400" y="1676400"/>
            <a:ext cx="9135533" cy="5016757"/>
          </a:xfrm>
          <a:prstGeom prst="rect">
            <a:avLst/>
          </a:prstGeom>
        </p:spPr>
        <p:txBody>
          <a:bodyPr wrap="square">
            <a:spAutoFit/>
          </a:bodyPr>
          <a:lstStyle/>
          <a:p>
            <a:r>
              <a:rPr lang="en-US" sz="3200" b="1" dirty="0"/>
              <a:t>Aim</a:t>
            </a:r>
            <a:r>
              <a:rPr lang="en-US" sz="3200" dirty="0"/>
              <a:t>: What are some of the ethical issues in genetics?</a:t>
            </a:r>
          </a:p>
          <a:p>
            <a:r>
              <a:rPr lang="en-US" sz="3200" b="1" dirty="0"/>
              <a:t>Do Now: </a:t>
            </a:r>
          </a:p>
          <a:p>
            <a:pPr marL="912813" lvl="1" indent="-457200">
              <a:buAutoNum type="arabicPeriod"/>
            </a:pPr>
            <a:r>
              <a:rPr lang="en-US" sz="3200" dirty="0"/>
              <a:t>Why is red hair so rare?</a:t>
            </a:r>
          </a:p>
          <a:p>
            <a:pPr marL="912813" lvl="1" indent="-457200">
              <a:buAutoNum type="arabicPeriod"/>
            </a:pPr>
            <a:r>
              <a:rPr lang="en-US" sz="3200" dirty="0"/>
              <a:t>How can two parents with brown hair have a child with blonde hair?</a:t>
            </a:r>
          </a:p>
          <a:p>
            <a:r>
              <a:rPr lang="en-US" sz="3200" b="1" dirty="0"/>
              <a:t>Mini Class Activity: PTC strips</a:t>
            </a:r>
          </a:p>
          <a:p>
            <a:r>
              <a:rPr lang="en-US" sz="3200" b="1" dirty="0"/>
              <a:t>Group Work: </a:t>
            </a:r>
            <a:r>
              <a:rPr lang="en-US" sz="3200" dirty="0"/>
              <a:t>Genetics Case Cards</a:t>
            </a:r>
            <a:endParaRPr lang="en-US" sz="3200" b="1" dirty="0"/>
          </a:p>
          <a:p>
            <a:r>
              <a:rPr lang="en-US" sz="3200" dirty="0"/>
              <a:t>	-PTC strips  </a:t>
            </a:r>
          </a:p>
          <a:p>
            <a:r>
              <a:rPr lang="en-US" sz="3200" b="1" dirty="0"/>
              <a:t>Exit Ticket</a:t>
            </a:r>
            <a:r>
              <a:rPr lang="en-US" sz="3200" dirty="0"/>
              <a:t>: Hand in group work on case card</a:t>
            </a:r>
          </a:p>
          <a:p>
            <a:r>
              <a:rPr lang="en-US" sz="3200" b="1" dirty="0"/>
              <a:t>Homework</a:t>
            </a:r>
            <a:r>
              <a:rPr lang="en-US" sz="3200" dirty="0"/>
              <a:t>: Genetics Packet</a:t>
            </a:r>
          </a:p>
        </p:txBody>
      </p:sp>
    </p:spTree>
    <p:extLst>
      <p:ext uri="{BB962C8B-B14F-4D97-AF65-F5344CB8AC3E}">
        <p14:creationId xmlns:p14="http://schemas.microsoft.com/office/powerpoint/2010/main" val="54682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eaLnBrk="1" hangingPunct="1">
              <a:defRPr/>
            </a:pPr>
            <a:r>
              <a:rPr lang="en-US">
                <a:latin typeface="Calibri" charset="0"/>
              </a:rPr>
              <a:t>Genetics: what is it?</a:t>
            </a:r>
          </a:p>
        </p:txBody>
      </p:sp>
      <p:sp>
        <p:nvSpPr>
          <p:cNvPr id="3075" name="Rectangle 3"/>
          <p:cNvSpPr>
            <a:spLocks noGrp="1" noChangeArrowheads="1"/>
          </p:cNvSpPr>
          <p:nvPr>
            <p:ph idx="1"/>
          </p:nvPr>
        </p:nvSpPr>
        <p:spPr>
          <a:xfrm>
            <a:off x="457200" y="1752600"/>
            <a:ext cx="8229600" cy="4373563"/>
          </a:xfrm>
        </p:spPr>
        <p:txBody>
          <a:bodyPr/>
          <a:lstStyle/>
          <a:p>
            <a:pPr eaLnBrk="1" hangingPunct="1">
              <a:lnSpc>
                <a:spcPct val="90000"/>
              </a:lnSpc>
              <a:defRPr/>
            </a:pPr>
            <a:r>
              <a:rPr lang="en-US" dirty="0">
                <a:latin typeface="Calibri" charset="0"/>
              </a:rPr>
              <a:t>What is genetics? </a:t>
            </a:r>
          </a:p>
          <a:p>
            <a:pPr lvl="1" eaLnBrk="1" hangingPunct="1">
              <a:lnSpc>
                <a:spcPct val="90000"/>
              </a:lnSpc>
              <a:defRPr/>
            </a:pPr>
            <a:r>
              <a:rPr lang="ja-JP" altLang="en-US" sz="2400" dirty="0">
                <a:latin typeface="Calibri" charset="0"/>
              </a:rPr>
              <a:t>“</a:t>
            </a:r>
            <a:r>
              <a:rPr lang="en-US" sz="2400" dirty="0">
                <a:latin typeface="Calibri" charset="0"/>
              </a:rPr>
              <a:t>Genetics is the study of </a:t>
            </a:r>
            <a:r>
              <a:rPr lang="en-US" sz="2400" b="1" dirty="0">
                <a:latin typeface="Calibri" charset="0"/>
              </a:rPr>
              <a:t>heredity</a:t>
            </a:r>
            <a:r>
              <a:rPr lang="en-US" sz="2400" dirty="0">
                <a:latin typeface="Calibri" charset="0"/>
              </a:rPr>
              <a:t>, the process in which a parent passes certain </a:t>
            </a:r>
            <a:r>
              <a:rPr lang="en-US" sz="2400" b="1" dirty="0">
                <a:latin typeface="Calibri" charset="0"/>
              </a:rPr>
              <a:t>genes </a:t>
            </a:r>
            <a:r>
              <a:rPr lang="en-US" sz="2400" dirty="0">
                <a:latin typeface="Calibri" charset="0"/>
              </a:rPr>
              <a:t>onto their children.</a:t>
            </a:r>
            <a:r>
              <a:rPr lang="ja-JP" altLang="en-US" sz="2400" dirty="0">
                <a:latin typeface="Calibri" charset="0"/>
              </a:rPr>
              <a:t>”</a:t>
            </a:r>
            <a:r>
              <a:rPr lang="en-US" sz="2400" dirty="0">
                <a:latin typeface="Calibri" charset="0"/>
              </a:rPr>
              <a:t> </a:t>
            </a:r>
          </a:p>
          <a:p>
            <a:pPr marL="457200" lvl="1" indent="0" eaLnBrk="1" hangingPunct="1">
              <a:lnSpc>
                <a:spcPct val="90000"/>
              </a:lnSpc>
              <a:buFontTx/>
              <a:buNone/>
              <a:defRPr/>
            </a:pPr>
            <a:endParaRPr lang="en-US" dirty="0">
              <a:latin typeface="Calibri" charset="0"/>
            </a:endParaRPr>
          </a:p>
          <a:p>
            <a:pPr eaLnBrk="1" hangingPunct="1">
              <a:lnSpc>
                <a:spcPct val="90000"/>
              </a:lnSpc>
              <a:defRPr/>
            </a:pPr>
            <a:r>
              <a:rPr lang="en-US" dirty="0">
                <a:latin typeface="Calibri" charset="0"/>
              </a:rPr>
              <a:t>What does that mean?</a:t>
            </a:r>
          </a:p>
          <a:p>
            <a:pPr lvl="1" eaLnBrk="1" hangingPunct="1">
              <a:lnSpc>
                <a:spcPct val="90000"/>
              </a:lnSpc>
              <a:defRPr/>
            </a:pPr>
            <a:r>
              <a:rPr lang="en-US" sz="2400" dirty="0">
                <a:latin typeface="Calibri" charset="0"/>
              </a:rPr>
              <a:t>Children </a:t>
            </a:r>
            <a:r>
              <a:rPr lang="en-US" sz="2400" b="1" dirty="0">
                <a:latin typeface="Calibri" charset="0"/>
              </a:rPr>
              <a:t>inherit</a:t>
            </a:r>
            <a:r>
              <a:rPr lang="en-US" sz="2400" dirty="0">
                <a:latin typeface="Calibri" charset="0"/>
              </a:rPr>
              <a:t> their biological parents</a:t>
            </a:r>
            <a:r>
              <a:rPr lang="ja-JP" altLang="en-US" sz="2400" dirty="0">
                <a:latin typeface="Calibri" charset="0"/>
              </a:rPr>
              <a:t>’</a:t>
            </a:r>
            <a:r>
              <a:rPr lang="en-US" sz="2400" dirty="0">
                <a:latin typeface="Calibri" charset="0"/>
              </a:rPr>
              <a:t> genes that express specific </a:t>
            </a:r>
            <a:r>
              <a:rPr lang="en-US" sz="2400" b="1" dirty="0">
                <a:latin typeface="Calibri" charset="0"/>
              </a:rPr>
              <a:t>traits</a:t>
            </a:r>
            <a:r>
              <a:rPr lang="en-US" sz="2400" dirty="0">
                <a:latin typeface="Calibri" charset="0"/>
              </a:rPr>
              <a:t>, such as some physical characteristics, natural talents, and genetic disorders.  </a:t>
            </a:r>
          </a:p>
          <a:p>
            <a:pPr eaLnBrk="1" hangingPunct="1">
              <a:lnSpc>
                <a:spcPct val="90000"/>
              </a:lnSpc>
              <a:buFont typeface="Arial" charset="0"/>
              <a:buNone/>
              <a:defRPr/>
            </a:pPr>
            <a:endParaRPr lang="en-US" sz="2400" dirty="0">
              <a:latin typeface="Calibri"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34C1AD67-6557-E243-9F9A-16CB0E745571}" type="slidenum">
              <a:rPr lang="en-US" sz="2000">
                <a:latin typeface="Calibri" charset="0"/>
              </a:rPr>
              <a:pPr eaLnBrk="1" hangingPunct="1">
                <a:defRPr/>
              </a:pPr>
              <a:t>20</a:t>
            </a:fld>
            <a:endParaRPr lang="en-US" sz="2000">
              <a:latin typeface="Calibri"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genetics-molecul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1447800"/>
            <a:ext cx="49942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457200"/>
            <a:ext cx="8229600" cy="914400"/>
          </a:xfrm>
        </p:spPr>
        <p:txBody>
          <a:bodyPr/>
          <a:lstStyle/>
          <a:p>
            <a:pPr eaLnBrk="1" hangingPunct="1">
              <a:defRPr/>
            </a:pPr>
            <a:r>
              <a:rPr lang="en-US" dirty="0">
                <a:latin typeface="Calibri" charset="0"/>
              </a:rPr>
              <a:t>Word Match Activity</a:t>
            </a:r>
          </a:p>
        </p:txBody>
      </p:sp>
      <p:sp>
        <p:nvSpPr>
          <p:cNvPr id="2" name="Rectangle 3"/>
          <p:cNvSpPr>
            <a:spLocks noGrp="1" noChangeArrowheads="1"/>
          </p:cNvSpPr>
          <p:nvPr>
            <p:ph idx="1"/>
          </p:nvPr>
        </p:nvSpPr>
        <p:spPr>
          <a:xfrm>
            <a:off x="228600" y="762000"/>
            <a:ext cx="4114800" cy="6096000"/>
          </a:xfrm>
        </p:spPr>
        <p:txBody>
          <a:bodyPr/>
          <a:lstStyle/>
          <a:p>
            <a:pPr eaLnBrk="1" hangingPunct="1">
              <a:lnSpc>
                <a:spcPct val="90000"/>
              </a:lnSpc>
              <a:buFont typeface="Arial" charset="0"/>
              <a:buNone/>
              <a:defRPr/>
            </a:pPr>
            <a:r>
              <a:rPr lang="en-US" dirty="0"/>
              <a:t> </a:t>
            </a:r>
            <a:endParaRPr lang="en-US" sz="2400" dirty="0"/>
          </a:p>
          <a:p>
            <a:pPr marL="0" eaLnBrk="1" hangingPunct="1">
              <a:lnSpc>
                <a:spcPct val="90000"/>
              </a:lnSpc>
              <a:buFont typeface="Arial" charset="0"/>
              <a:buNone/>
              <a:defRPr/>
            </a:pPr>
            <a:r>
              <a:rPr lang="en-US" sz="2800" dirty="0"/>
              <a:t>Match the genetic terms to their corresponding parts of the illustration.</a:t>
            </a:r>
          </a:p>
          <a:p>
            <a:pPr marL="640080" eaLnBrk="1" hangingPunct="1">
              <a:lnSpc>
                <a:spcPct val="90000"/>
              </a:lnSpc>
              <a:defRPr/>
            </a:pPr>
            <a:r>
              <a:rPr lang="en-US" sz="2400" b="1" dirty="0">
                <a:solidFill>
                  <a:srgbClr val="0070C0"/>
                </a:solidFill>
              </a:rPr>
              <a:t>base pair</a:t>
            </a:r>
          </a:p>
          <a:p>
            <a:pPr marL="640080" eaLnBrk="1" hangingPunct="1">
              <a:lnSpc>
                <a:spcPct val="90000"/>
              </a:lnSpc>
              <a:defRPr/>
            </a:pPr>
            <a:r>
              <a:rPr lang="en-US" sz="2400" b="1" dirty="0">
                <a:solidFill>
                  <a:srgbClr val="0070C0"/>
                </a:solidFill>
              </a:rPr>
              <a:t>cell</a:t>
            </a:r>
          </a:p>
          <a:p>
            <a:pPr marL="640080" eaLnBrk="1" hangingPunct="1">
              <a:lnSpc>
                <a:spcPct val="90000"/>
              </a:lnSpc>
              <a:defRPr/>
            </a:pPr>
            <a:r>
              <a:rPr lang="en-US" sz="2400" b="1" dirty="0">
                <a:solidFill>
                  <a:srgbClr val="0070C0"/>
                </a:solidFill>
              </a:rPr>
              <a:t>chromosome</a:t>
            </a:r>
          </a:p>
          <a:p>
            <a:pPr marL="640080" eaLnBrk="1" hangingPunct="1">
              <a:lnSpc>
                <a:spcPct val="90000"/>
              </a:lnSpc>
              <a:defRPr/>
            </a:pPr>
            <a:r>
              <a:rPr lang="en-US" sz="2400" b="1" dirty="0">
                <a:solidFill>
                  <a:srgbClr val="0070C0"/>
                </a:solidFill>
              </a:rPr>
              <a:t>DNA</a:t>
            </a:r>
            <a:br>
              <a:rPr lang="en-US" sz="2400" b="1" dirty="0">
                <a:solidFill>
                  <a:srgbClr val="0070C0"/>
                </a:solidFill>
              </a:rPr>
            </a:br>
            <a:r>
              <a:rPr lang="en-US" sz="2400" b="1" dirty="0">
                <a:solidFill>
                  <a:srgbClr val="0070C0"/>
                </a:solidFill>
              </a:rPr>
              <a:t>(Deoxyribonucleic Acid)</a:t>
            </a:r>
          </a:p>
          <a:p>
            <a:pPr marL="640080" eaLnBrk="1" hangingPunct="1">
              <a:lnSpc>
                <a:spcPct val="90000"/>
              </a:lnSpc>
              <a:defRPr/>
            </a:pPr>
            <a:r>
              <a:rPr lang="en-US" sz="2400" b="1" dirty="0">
                <a:solidFill>
                  <a:srgbClr val="0070C0"/>
                </a:solidFill>
              </a:rPr>
              <a:t>double helix*</a:t>
            </a:r>
          </a:p>
          <a:p>
            <a:pPr marL="640080" eaLnBrk="1" hangingPunct="1">
              <a:lnSpc>
                <a:spcPct val="90000"/>
              </a:lnSpc>
              <a:defRPr/>
            </a:pPr>
            <a:r>
              <a:rPr lang="en-US" sz="2400" b="1" dirty="0">
                <a:solidFill>
                  <a:srgbClr val="0070C0"/>
                </a:solidFill>
              </a:rPr>
              <a:t>genes</a:t>
            </a:r>
          </a:p>
          <a:p>
            <a:pPr marL="640080" eaLnBrk="1" hangingPunct="1">
              <a:lnSpc>
                <a:spcPct val="90000"/>
              </a:lnSpc>
              <a:defRPr/>
            </a:pPr>
            <a:r>
              <a:rPr lang="en-US" sz="2400" b="1" dirty="0">
                <a:solidFill>
                  <a:srgbClr val="0070C0"/>
                </a:solidFill>
              </a:rPr>
              <a:t>Nucleus</a:t>
            </a:r>
          </a:p>
          <a:p>
            <a:pPr marL="640080" eaLnBrk="1" hangingPunct="1">
              <a:lnSpc>
                <a:spcPct val="90000"/>
              </a:lnSpc>
              <a:buFont typeface="Arial" charset="0"/>
              <a:buNone/>
              <a:defRPr/>
            </a:pPr>
            <a:endParaRPr lang="en-US" sz="2800" b="1" dirty="0">
              <a:solidFill>
                <a:srgbClr val="0070C0"/>
              </a:solidFill>
            </a:endParaRPr>
          </a:p>
          <a:p>
            <a:pPr eaLnBrk="1" hangingPunct="1">
              <a:lnSpc>
                <a:spcPct val="90000"/>
              </a:lnSpc>
              <a:buFont typeface="Arial" charset="0"/>
              <a:buNone/>
              <a:defRPr/>
            </a:pPr>
            <a:endParaRPr lang="en-US" sz="2400"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D6ED709-354D-AF44-8725-BCD63E0F561B}" type="slidenum">
              <a:rPr lang="en-US" sz="2000">
                <a:latin typeface="Calibri" charset="0"/>
              </a:rPr>
              <a:pPr eaLnBrk="1" hangingPunct="1">
                <a:defRPr/>
              </a:pPr>
              <a:t>21</a:t>
            </a:fld>
            <a:endParaRPr lang="en-US" sz="2000">
              <a:latin typeface="Calibri"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0" descr="genetics-molecul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47800"/>
            <a:ext cx="518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457200" y="457200"/>
            <a:ext cx="8229600" cy="838200"/>
          </a:xfrm>
        </p:spPr>
        <p:txBody>
          <a:bodyPr/>
          <a:lstStyle/>
          <a:p>
            <a:pPr eaLnBrk="1" hangingPunct="1">
              <a:defRPr/>
            </a:pPr>
            <a:r>
              <a:rPr lang="en-US">
                <a:latin typeface="Calibri" charset="0"/>
              </a:rPr>
              <a:t>Word Match Activity</a:t>
            </a:r>
          </a:p>
        </p:txBody>
      </p:sp>
      <p:sp>
        <p:nvSpPr>
          <p:cNvPr id="4099" name="Rectangle 3"/>
          <p:cNvSpPr>
            <a:spLocks noGrp="1" noChangeArrowheads="1"/>
          </p:cNvSpPr>
          <p:nvPr>
            <p:ph idx="1"/>
          </p:nvPr>
        </p:nvSpPr>
        <p:spPr>
          <a:xfrm>
            <a:off x="152400" y="1371600"/>
            <a:ext cx="4038600" cy="5029200"/>
          </a:xfrm>
        </p:spPr>
        <p:txBody>
          <a:bodyPr/>
          <a:lstStyle/>
          <a:p>
            <a:pPr marL="640080" eaLnBrk="1" hangingPunct="1">
              <a:lnSpc>
                <a:spcPct val="90000"/>
              </a:lnSpc>
              <a:defRPr/>
            </a:pPr>
            <a:r>
              <a:rPr lang="en-US" sz="2400" b="1" dirty="0">
                <a:solidFill>
                  <a:srgbClr val="0070C0"/>
                </a:solidFill>
              </a:rPr>
              <a:t>base pair</a:t>
            </a:r>
          </a:p>
          <a:p>
            <a:pPr marL="640080" eaLnBrk="1" hangingPunct="1">
              <a:lnSpc>
                <a:spcPct val="90000"/>
              </a:lnSpc>
              <a:defRPr/>
            </a:pPr>
            <a:r>
              <a:rPr lang="en-US" sz="2400" b="1" dirty="0">
                <a:solidFill>
                  <a:srgbClr val="0070C0"/>
                </a:solidFill>
              </a:rPr>
              <a:t>cell</a:t>
            </a:r>
          </a:p>
          <a:p>
            <a:pPr marL="640080" eaLnBrk="1" hangingPunct="1">
              <a:lnSpc>
                <a:spcPct val="90000"/>
              </a:lnSpc>
              <a:defRPr/>
            </a:pPr>
            <a:r>
              <a:rPr lang="en-US" sz="2400" b="1" dirty="0">
                <a:solidFill>
                  <a:srgbClr val="0070C0"/>
                </a:solidFill>
              </a:rPr>
              <a:t>chromosome</a:t>
            </a:r>
          </a:p>
          <a:p>
            <a:pPr marL="640080" eaLnBrk="1" hangingPunct="1">
              <a:lnSpc>
                <a:spcPct val="90000"/>
              </a:lnSpc>
              <a:defRPr/>
            </a:pPr>
            <a:r>
              <a:rPr lang="en-US" sz="2400" b="1" dirty="0">
                <a:solidFill>
                  <a:srgbClr val="0070C0"/>
                </a:solidFill>
              </a:rPr>
              <a:t>DNA</a:t>
            </a:r>
            <a:br>
              <a:rPr lang="en-US" sz="2400" b="1" dirty="0">
                <a:solidFill>
                  <a:srgbClr val="0070C0"/>
                </a:solidFill>
              </a:rPr>
            </a:br>
            <a:r>
              <a:rPr lang="en-US" sz="2400" b="1" dirty="0">
                <a:solidFill>
                  <a:srgbClr val="0070C0"/>
                </a:solidFill>
              </a:rPr>
              <a:t>(Deoxyribonucleic Acid)</a:t>
            </a:r>
          </a:p>
          <a:p>
            <a:pPr marL="640080" eaLnBrk="1" hangingPunct="1">
              <a:lnSpc>
                <a:spcPct val="90000"/>
              </a:lnSpc>
              <a:defRPr/>
            </a:pPr>
            <a:r>
              <a:rPr lang="en-US" sz="2400" b="1" dirty="0">
                <a:solidFill>
                  <a:srgbClr val="0070C0"/>
                </a:solidFill>
              </a:rPr>
              <a:t>double helix*</a:t>
            </a:r>
          </a:p>
          <a:p>
            <a:pPr marL="640080" eaLnBrk="1" hangingPunct="1">
              <a:lnSpc>
                <a:spcPct val="90000"/>
              </a:lnSpc>
              <a:defRPr/>
            </a:pPr>
            <a:r>
              <a:rPr lang="en-US" sz="2400" b="1" dirty="0">
                <a:solidFill>
                  <a:srgbClr val="0070C0"/>
                </a:solidFill>
              </a:rPr>
              <a:t>genes</a:t>
            </a:r>
          </a:p>
          <a:p>
            <a:pPr marL="640080" eaLnBrk="1" hangingPunct="1">
              <a:lnSpc>
                <a:spcPct val="90000"/>
              </a:lnSpc>
              <a:defRPr/>
            </a:pPr>
            <a:r>
              <a:rPr lang="en-US" sz="2400" b="1" dirty="0">
                <a:solidFill>
                  <a:srgbClr val="0070C0"/>
                </a:solidFill>
              </a:rPr>
              <a:t>nucleus</a:t>
            </a:r>
            <a:endParaRPr lang="en-US" sz="2400" dirty="0"/>
          </a:p>
          <a:p>
            <a:pPr marL="0" eaLnBrk="1" hangingPunct="1">
              <a:lnSpc>
                <a:spcPct val="90000"/>
              </a:lnSpc>
              <a:buFont typeface="Arial" charset="0"/>
              <a:buNone/>
              <a:defRPr/>
            </a:pPr>
            <a:endParaRPr lang="en-US" dirty="0"/>
          </a:p>
          <a:p>
            <a:pPr marL="0" eaLnBrk="1" hangingPunct="1">
              <a:lnSpc>
                <a:spcPct val="90000"/>
              </a:lnSpc>
              <a:buFont typeface="Arial" charset="0"/>
              <a:buNone/>
              <a:defRPr/>
            </a:pPr>
            <a:r>
              <a:rPr lang="en-US" sz="1800" dirty="0"/>
              <a:t>Illustration Source: Talking Glossary of Genetic Terms </a:t>
            </a:r>
            <a:r>
              <a:rPr lang="en-US" sz="1800" dirty="0">
                <a:hlinkClick r:id="rId4"/>
              </a:rPr>
              <a:t>http://www.genome.gov/glossary.cfm?key=chromosome</a:t>
            </a:r>
            <a:endParaRPr lang="en-US" sz="1800" dirty="0"/>
          </a:p>
          <a:p>
            <a:pPr marL="0" eaLnBrk="1" hangingPunct="1">
              <a:lnSpc>
                <a:spcPct val="90000"/>
              </a:lnSpc>
              <a:buFont typeface="Arial" charset="0"/>
              <a:buNone/>
              <a:defRPr/>
            </a:pPr>
            <a:endParaRPr lang="en-US" sz="1800" dirty="0"/>
          </a:p>
          <a:p>
            <a:pPr marL="114300" indent="-457200" eaLnBrk="1" hangingPunct="1">
              <a:lnSpc>
                <a:spcPct val="90000"/>
              </a:lnSpc>
              <a:buFont typeface="Arial" charset="0"/>
              <a:buNone/>
              <a:defRPr/>
            </a:pPr>
            <a:endParaRPr lang="en-US" sz="2400" b="1" dirty="0">
              <a:solidFill>
                <a:srgbClr val="0070C0"/>
              </a:solidFill>
            </a:endParaRPr>
          </a:p>
          <a:p>
            <a:pPr marL="0" eaLnBrk="1" hangingPunct="1">
              <a:lnSpc>
                <a:spcPct val="90000"/>
              </a:lnSpc>
              <a:buFont typeface="Arial" charset="0"/>
              <a:buNone/>
              <a:defRPr/>
            </a:pPr>
            <a:endParaRPr lang="en-US" sz="2400" dirty="0"/>
          </a:p>
          <a:p>
            <a:pPr marL="0" eaLnBrk="1" hangingPunct="1">
              <a:lnSpc>
                <a:spcPct val="90000"/>
              </a:lnSpc>
              <a:buFont typeface="Arial" charset="0"/>
              <a:buNone/>
              <a:defRPr/>
            </a:pPr>
            <a:endParaRPr lang="en-US" sz="2400" dirty="0"/>
          </a:p>
          <a:p>
            <a:pPr marL="0" eaLnBrk="1" hangingPunct="1">
              <a:lnSpc>
                <a:spcPct val="90000"/>
              </a:lnSpc>
              <a:buFont typeface="Arial" charset="0"/>
              <a:buNone/>
              <a:defRPr/>
            </a:pPr>
            <a:endParaRPr lang="en-US" sz="2400" dirty="0"/>
          </a:p>
          <a:p>
            <a:pPr marL="0" eaLnBrk="1" hangingPunct="1">
              <a:lnSpc>
                <a:spcPct val="90000"/>
              </a:lnSpc>
              <a:buFont typeface="Arial" charset="0"/>
              <a:buNone/>
              <a:defRPr/>
            </a:pPr>
            <a:endParaRPr lang="en-US" sz="2400" dirty="0"/>
          </a:p>
          <a:p>
            <a:pPr marL="0" eaLnBrk="1" hangingPunct="1">
              <a:lnSpc>
                <a:spcPct val="90000"/>
              </a:lnSpc>
              <a:buFont typeface="Arial" charset="0"/>
              <a:buNone/>
              <a:defRPr/>
            </a:pPr>
            <a:endParaRPr lang="en-US" sz="2400" dirty="0"/>
          </a:p>
        </p:txBody>
      </p:sp>
      <p:sp>
        <p:nvSpPr>
          <p:cNvPr id="11" name="Slide Number Placeholder 10"/>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FDAD66EE-9DE2-5448-8217-DA615BDED07C}" type="slidenum">
              <a:rPr lang="en-US" sz="2000">
                <a:latin typeface="Calibri" charset="0"/>
              </a:rPr>
              <a:pPr eaLnBrk="1" hangingPunct="1">
                <a:defRPr/>
              </a:pPr>
              <a:t>22</a:t>
            </a:fld>
            <a:endParaRPr lang="en-US" sz="2000">
              <a:latin typeface="Calibri" charset="0"/>
            </a:endParaRPr>
          </a:p>
        </p:txBody>
      </p:sp>
      <p:sp>
        <p:nvSpPr>
          <p:cNvPr id="44037" name="TextBox 6"/>
          <p:cNvSpPr txBox="1">
            <a:spLocks noChangeArrowheads="1"/>
          </p:cNvSpPr>
          <p:nvPr/>
        </p:nvSpPr>
        <p:spPr bwMode="auto">
          <a:xfrm>
            <a:off x="4038600" y="4572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sz="1800" b="1">
                <a:solidFill>
                  <a:srgbClr val="0070C0"/>
                </a:solidFill>
              </a:rPr>
              <a:t>base pair</a:t>
            </a:r>
          </a:p>
        </p:txBody>
      </p:sp>
      <p:sp>
        <p:nvSpPr>
          <p:cNvPr id="44038" name="TextBox 7"/>
          <p:cNvSpPr txBox="1">
            <a:spLocks noChangeArrowheads="1"/>
          </p:cNvSpPr>
          <p:nvPr/>
        </p:nvSpPr>
        <p:spPr bwMode="auto">
          <a:xfrm>
            <a:off x="5105400" y="2895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sz="1800" b="1">
                <a:solidFill>
                  <a:srgbClr val="0070C0"/>
                </a:solidFill>
              </a:rPr>
              <a:t>cell</a:t>
            </a:r>
          </a:p>
        </p:txBody>
      </p:sp>
      <p:sp>
        <p:nvSpPr>
          <p:cNvPr id="44039" name="TextBox 8"/>
          <p:cNvSpPr txBox="1">
            <a:spLocks noChangeArrowheads="1"/>
          </p:cNvSpPr>
          <p:nvPr/>
        </p:nvSpPr>
        <p:spPr bwMode="auto">
          <a:xfrm>
            <a:off x="5638800" y="1295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sz="1800" b="1">
                <a:solidFill>
                  <a:srgbClr val="0070C0"/>
                </a:solidFill>
              </a:rPr>
              <a:t>nucleus</a:t>
            </a:r>
          </a:p>
        </p:txBody>
      </p:sp>
      <p:sp>
        <p:nvSpPr>
          <p:cNvPr id="44040" name="TextBox 9"/>
          <p:cNvSpPr txBox="1">
            <a:spLocks noChangeArrowheads="1"/>
          </p:cNvSpPr>
          <p:nvPr/>
        </p:nvSpPr>
        <p:spPr bwMode="auto">
          <a:xfrm>
            <a:off x="7696200" y="1295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sz="1800" b="1">
                <a:solidFill>
                  <a:srgbClr val="0070C0"/>
                </a:solidFill>
              </a:rPr>
              <a:t>chromosome</a:t>
            </a:r>
          </a:p>
        </p:txBody>
      </p:sp>
      <p:sp>
        <p:nvSpPr>
          <p:cNvPr id="44041" name="TextBox 10"/>
          <p:cNvSpPr txBox="1">
            <a:spLocks noChangeArrowheads="1"/>
          </p:cNvSpPr>
          <p:nvPr/>
        </p:nvSpPr>
        <p:spPr bwMode="auto">
          <a:xfrm>
            <a:off x="5029200" y="4800600"/>
            <a:ext cx="144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algn="ctr" eaLnBrk="1" hangingPunct="1"/>
            <a:r>
              <a:rPr lang="en-US" sz="1600" b="1">
                <a:solidFill>
                  <a:srgbClr val="0070C0"/>
                </a:solidFill>
              </a:rPr>
              <a:t>(double</a:t>
            </a:r>
            <a:br>
              <a:rPr lang="en-US" sz="1600" b="1">
                <a:solidFill>
                  <a:srgbClr val="0070C0"/>
                </a:solidFill>
              </a:rPr>
            </a:br>
            <a:r>
              <a:rPr lang="en-US" sz="1600" b="1">
                <a:solidFill>
                  <a:srgbClr val="0070C0"/>
                </a:solidFill>
              </a:rPr>
              <a:t>helix)</a:t>
            </a:r>
          </a:p>
          <a:p>
            <a:pPr algn="ctr" eaLnBrk="1" hangingPunct="1"/>
            <a:r>
              <a:rPr lang="en-US" sz="1600" b="1">
                <a:solidFill>
                  <a:srgbClr val="0070C0"/>
                </a:solidFill>
              </a:rPr>
              <a:t>DNA</a:t>
            </a:r>
          </a:p>
        </p:txBody>
      </p:sp>
      <p:sp>
        <p:nvSpPr>
          <p:cNvPr id="44042" name="TextBox 7"/>
          <p:cNvSpPr txBox="1">
            <a:spLocks noChangeArrowheads="1"/>
          </p:cNvSpPr>
          <p:nvPr/>
        </p:nvSpPr>
        <p:spPr bwMode="auto">
          <a:xfrm>
            <a:off x="7696200" y="5878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sz="1800" b="1">
                <a:solidFill>
                  <a:srgbClr val="0070C0"/>
                </a:solidFill>
              </a:rPr>
              <a:t>genes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1143000"/>
          </a:xfrm>
        </p:spPr>
        <p:txBody>
          <a:bodyPr/>
          <a:lstStyle/>
          <a:p>
            <a:pPr eaLnBrk="1" hangingPunct="1">
              <a:defRPr/>
            </a:pPr>
            <a:r>
              <a:rPr lang="en-US">
                <a:latin typeface="Calibri" charset="0"/>
              </a:rPr>
              <a:t>Genetic Concepts</a:t>
            </a:r>
          </a:p>
        </p:txBody>
      </p:sp>
      <p:sp>
        <p:nvSpPr>
          <p:cNvPr id="4099" name="Rectangle 3"/>
          <p:cNvSpPr>
            <a:spLocks noGrp="1" noChangeArrowheads="1"/>
          </p:cNvSpPr>
          <p:nvPr>
            <p:ph idx="1"/>
          </p:nvPr>
        </p:nvSpPr>
        <p:spPr>
          <a:xfrm>
            <a:off x="685800" y="1752600"/>
            <a:ext cx="8077200" cy="4572000"/>
          </a:xfrm>
        </p:spPr>
        <p:txBody>
          <a:bodyPr/>
          <a:lstStyle/>
          <a:p>
            <a:pPr eaLnBrk="1" hangingPunct="1">
              <a:defRPr/>
            </a:pPr>
            <a:r>
              <a:rPr lang="en-US" b="1" u="sng">
                <a:latin typeface="Calibri" charset="0"/>
              </a:rPr>
              <a:t>H		</a:t>
            </a:r>
            <a:r>
              <a:rPr lang="en-US">
                <a:latin typeface="Calibri" charset="0"/>
              </a:rPr>
              <a:t> describes how some traits are passed from parents to their children.</a:t>
            </a:r>
          </a:p>
          <a:p>
            <a:pPr eaLnBrk="1" hangingPunct="1">
              <a:defRPr/>
            </a:pPr>
            <a:r>
              <a:rPr lang="en-US">
                <a:latin typeface="Calibri" charset="0"/>
              </a:rPr>
              <a:t>The traits are expressed by </a:t>
            </a:r>
            <a:r>
              <a:rPr lang="en-US" b="1" u="sng">
                <a:latin typeface="Calibri" charset="0"/>
              </a:rPr>
              <a:t>g	   </a:t>
            </a:r>
            <a:r>
              <a:rPr lang="en-US">
                <a:latin typeface="Calibri" charset="0"/>
              </a:rPr>
              <a:t>, which are small sections of DNA that are coded for specific traits.</a:t>
            </a:r>
          </a:p>
          <a:p>
            <a:pPr eaLnBrk="1" hangingPunct="1">
              <a:defRPr/>
            </a:pPr>
            <a:r>
              <a:rPr lang="en-US">
                <a:latin typeface="Calibri" charset="0"/>
              </a:rPr>
              <a:t>Genes are found on </a:t>
            </a:r>
            <a:r>
              <a:rPr lang="en-US" b="1" u="sng">
                <a:latin typeface="Calibri" charset="0"/>
              </a:rPr>
              <a:t>ch		___</a:t>
            </a:r>
            <a:r>
              <a:rPr lang="en-US">
                <a:latin typeface="Calibri" charset="0"/>
              </a:rPr>
              <a:t>.</a:t>
            </a:r>
          </a:p>
          <a:p>
            <a:pPr eaLnBrk="1" hangingPunct="1">
              <a:defRPr/>
            </a:pPr>
            <a:r>
              <a:rPr lang="en-US">
                <a:latin typeface="Calibri" charset="0"/>
              </a:rPr>
              <a:t>Humans have two sets of  </a:t>
            </a:r>
            <a:r>
              <a:rPr lang="en-US" b="1" u="sng">
                <a:latin typeface="Calibri" charset="0"/>
              </a:rPr>
              <a:t>	_</a:t>
            </a:r>
            <a:r>
              <a:rPr lang="en-US">
                <a:latin typeface="Calibri" charset="0"/>
              </a:rPr>
              <a:t> </a:t>
            </a:r>
            <a:r>
              <a:rPr lang="en-US" sz="2400">
                <a:latin typeface="Calibri" charset="0"/>
              </a:rPr>
              <a:t>(hint: a number) </a:t>
            </a:r>
            <a:r>
              <a:rPr lang="en-US">
                <a:latin typeface="Calibri" charset="0"/>
              </a:rPr>
              <a:t>chromosomes—one set from each parent.</a:t>
            </a:r>
          </a:p>
          <a:p>
            <a:pPr eaLnBrk="1" hangingPunct="1">
              <a:defRPr/>
            </a:pPr>
            <a:endParaRPr lang="en-US">
              <a:latin typeface="Calibri"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58BCC7BF-685B-DB4B-9CBB-DBABA75D1421}" type="slidenum">
              <a:rPr lang="en-US" sz="2000">
                <a:latin typeface="Calibri" charset="0"/>
              </a:rPr>
              <a:pPr eaLnBrk="1" hangingPunct="1">
                <a:defRPr/>
              </a:pPr>
              <a:t>23</a:t>
            </a:fld>
            <a:endParaRPr lang="en-US" sz="20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20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fade">
                                      <p:cBhvr>
                                        <p:cTn id="22" dur="20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fade">
                                      <p:cBhvr>
                                        <p:cTn id="27"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1143000"/>
          </a:xfrm>
        </p:spPr>
        <p:txBody>
          <a:bodyPr/>
          <a:lstStyle/>
          <a:p>
            <a:pPr eaLnBrk="1" hangingPunct="1">
              <a:defRPr/>
            </a:pPr>
            <a:r>
              <a:rPr lang="en-US">
                <a:latin typeface="Calibri" charset="0"/>
              </a:rPr>
              <a:t>Genetic Concepts</a:t>
            </a:r>
          </a:p>
        </p:txBody>
      </p:sp>
      <p:sp>
        <p:nvSpPr>
          <p:cNvPr id="4099" name="Rectangle 3"/>
          <p:cNvSpPr>
            <a:spLocks noGrp="1" noChangeArrowheads="1"/>
          </p:cNvSpPr>
          <p:nvPr>
            <p:ph idx="1"/>
          </p:nvPr>
        </p:nvSpPr>
        <p:spPr>
          <a:xfrm>
            <a:off x="685800" y="1752600"/>
            <a:ext cx="8077200" cy="4572000"/>
          </a:xfrm>
        </p:spPr>
        <p:txBody>
          <a:bodyPr/>
          <a:lstStyle/>
          <a:p>
            <a:pPr eaLnBrk="1" hangingPunct="1">
              <a:defRPr/>
            </a:pPr>
            <a:r>
              <a:rPr lang="en-US" b="1" u="sng">
                <a:latin typeface="Calibri" charset="0"/>
              </a:rPr>
              <a:t>Heredity</a:t>
            </a:r>
            <a:r>
              <a:rPr lang="en-US">
                <a:latin typeface="Calibri" charset="0"/>
              </a:rPr>
              <a:t> describes how some traits are passed from parents to their children.</a:t>
            </a:r>
          </a:p>
          <a:p>
            <a:pPr eaLnBrk="1" hangingPunct="1">
              <a:defRPr/>
            </a:pPr>
            <a:r>
              <a:rPr lang="en-US">
                <a:latin typeface="Calibri" charset="0"/>
              </a:rPr>
              <a:t>The traits are expressed by </a:t>
            </a:r>
            <a:r>
              <a:rPr lang="en-US" b="1" u="sng">
                <a:latin typeface="Calibri" charset="0"/>
              </a:rPr>
              <a:t>genes</a:t>
            </a:r>
            <a:r>
              <a:rPr lang="en-US">
                <a:latin typeface="Calibri" charset="0"/>
              </a:rPr>
              <a:t>, which are small sections of DNA that are coded for specific traits.</a:t>
            </a:r>
          </a:p>
          <a:p>
            <a:pPr eaLnBrk="1" hangingPunct="1">
              <a:defRPr/>
            </a:pPr>
            <a:r>
              <a:rPr lang="en-US">
                <a:latin typeface="Calibri" charset="0"/>
              </a:rPr>
              <a:t>Genes are found on </a:t>
            </a:r>
            <a:r>
              <a:rPr lang="en-US" b="1" u="sng">
                <a:latin typeface="Calibri" charset="0"/>
              </a:rPr>
              <a:t>chromosomes</a:t>
            </a:r>
            <a:r>
              <a:rPr lang="en-US">
                <a:latin typeface="Calibri" charset="0"/>
              </a:rPr>
              <a:t>.</a:t>
            </a:r>
          </a:p>
          <a:p>
            <a:pPr eaLnBrk="1" hangingPunct="1">
              <a:defRPr/>
            </a:pPr>
            <a:r>
              <a:rPr lang="en-US">
                <a:latin typeface="Calibri" charset="0"/>
              </a:rPr>
              <a:t>Humans have two sets of </a:t>
            </a:r>
            <a:r>
              <a:rPr lang="en-US" b="1" u="sng">
                <a:latin typeface="Calibri" charset="0"/>
              </a:rPr>
              <a:t>23</a:t>
            </a:r>
            <a:r>
              <a:rPr lang="en-US">
                <a:latin typeface="Calibri" charset="0"/>
              </a:rPr>
              <a:t> chromosomes—one set from each parent.</a:t>
            </a:r>
          </a:p>
          <a:p>
            <a:pPr eaLnBrk="1" hangingPunct="1">
              <a:defRPr/>
            </a:pPr>
            <a:endParaRPr lang="en-US">
              <a:latin typeface="Calibri"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0AD4A270-89A5-BA40-BAB8-F60F122219AA}" type="slidenum">
              <a:rPr lang="en-US" sz="2000">
                <a:latin typeface="Calibri" charset="0"/>
              </a:rPr>
              <a:pPr eaLnBrk="1" hangingPunct="1">
                <a:defRPr/>
              </a:pPr>
              <a:t>24</a:t>
            </a:fld>
            <a:endParaRPr lang="en-US" sz="20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20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fade">
                                      <p:cBhvr>
                                        <p:cTn id="22" dur="20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fade">
                                      <p:cBhvr>
                                        <p:cTn id="27"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8229600" cy="838200"/>
          </a:xfrm>
        </p:spPr>
        <p:txBody>
          <a:bodyPr/>
          <a:lstStyle/>
          <a:p>
            <a:pPr eaLnBrk="1" hangingPunct="1">
              <a:defRPr/>
            </a:pPr>
            <a:r>
              <a:rPr lang="en-US" sz="4000">
                <a:latin typeface="Calibri" charset="0"/>
              </a:rPr>
              <a:t>Genetic Terms</a:t>
            </a:r>
          </a:p>
        </p:txBody>
      </p:sp>
      <p:sp>
        <p:nvSpPr>
          <p:cNvPr id="10243" name="Rectangle 3"/>
          <p:cNvSpPr>
            <a:spLocks noGrp="1" noChangeArrowheads="1"/>
          </p:cNvSpPr>
          <p:nvPr>
            <p:ph idx="1"/>
          </p:nvPr>
        </p:nvSpPr>
        <p:spPr>
          <a:xfrm>
            <a:off x="457200" y="1524000"/>
            <a:ext cx="8229600" cy="5029200"/>
          </a:xfrm>
        </p:spPr>
        <p:txBody>
          <a:bodyPr/>
          <a:lstStyle/>
          <a:p>
            <a:pPr indent="0" eaLnBrk="1" hangingPunct="1">
              <a:lnSpc>
                <a:spcPct val="90000"/>
              </a:lnSpc>
              <a:spcBef>
                <a:spcPts val="0"/>
              </a:spcBef>
              <a:buFont typeface="Arial" charset="0"/>
              <a:buNone/>
              <a:defRPr/>
            </a:pPr>
            <a:r>
              <a:rPr lang="en-US" sz="2400" dirty="0"/>
              <a:t>Use library resources to define the following words and write their definitions using your own words. </a:t>
            </a:r>
          </a:p>
          <a:p>
            <a:pPr lvl="1" eaLnBrk="1" hangingPunct="1">
              <a:lnSpc>
                <a:spcPct val="90000"/>
              </a:lnSpc>
              <a:spcAft>
                <a:spcPts val="600"/>
              </a:spcAft>
              <a:defRPr/>
            </a:pPr>
            <a:r>
              <a:rPr lang="en-US" sz="2400" b="1" dirty="0"/>
              <a:t>allele:</a:t>
            </a:r>
          </a:p>
          <a:p>
            <a:pPr lvl="1" eaLnBrk="1" hangingPunct="1">
              <a:lnSpc>
                <a:spcPct val="90000"/>
              </a:lnSpc>
              <a:spcAft>
                <a:spcPts val="600"/>
              </a:spcAft>
              <a:defRPr/>
            </a:pPr>
            <a:r>
              <a:rPr lang="en-US" sz="2400" b="1" dirty="0"/>
              <a:t>genes:</a:t>
            </a:r>
          </a:p>
          <a:p>
            <a:pPr lvl="1" eaLnBrk="1" hangingPunct="1">
              <a:lnSpc>
                <a:spcPct val="90000"/>
              </a:lnSpc>
              <a:spcAft>
                <a:spcPts val="600"/>
              </a:spcAft>
              <a:defRPr/>
            </a:pPr>
            <a:r>
              <a:rPr lang="en-US" sz="2400" b="1" dirty="0"/>
              <a:t>dominant :</a:t>
            </a:r>
          </a:p>
          <a:p>
            <a:pPr lvl="1" eaLnBrk="1" hangingPunct="1">
              <a:lnSpc>
                <a:spcPct val="90000"/>
              </a:lnSpc>
              <a:spcAft>
                <a:spcPts val="600"/>
              </a:spcAft>
              <a:defRPr/>
            </a:pPr>
            <a:r>
              <a:rPr lang="en-US" sz="2400" b="1" dirty="0"/>
              <a:t>recessive:</a:t>
            </a:r>
          </a:p>
          <a:p>
            <a:pPr lvl="1" eaLnBrk="1" hangingPunct="1">
              <a:lnSpc>
                <a:spcPct val="90000"/>
              </a:lnSpc>
              <a:spcAft>
                <a:spcPts val="600"/>
              </a:spcAft>
              <a:defRPr/>
            </a:pPr>
            <a:r>
              <a:rPr lang="en-US" sz="2400" b="1" dirty="0"/>
              <a:t>homozygous:</a:t>
            </a:r>
          </a:p>
          <a:p>
            <a:pPr lvl="1" eaLnBrk="1" hangingPunct="1">
              <a:lnSpc>
                <a:spcPct val="90000"/>
              </a:lnSpc>
              <a:spcAft>
                <a:spcPts val="600"/>
              </a:spcAft>
              <a:defRPr/>
            </a:pPr>
            <a:r>
              <a:rPr lang="en-US" sz="2400" b="1" dirty="0"/>
              <a:t>heterozygous:</a:t>
            </a:r>
          </a:p>
          <a:p>
            <a:pPr lvl="1" eaLnBrk="1" hangingPunct="1">
              <a:lnSpc>
                <a:spcPct val="90000"/>
              </a:lnSpc>
              <a:spcAft>
                <a:spcPts val="600"/>
              </a:spcAft>
              <a:defRPr/>
            </a:pPr>
            <a:r>
              <a:rPr lang="en-US" sz="2400" b="1" dirty="0"/>
              <a:t>genotype:</a:t>
            </a:r>
          </a:p>
          <a:p>
            <a:pPr lvl="1" eaLnBrk="1" hangingPunct="1">
              <a:lnSpc>
                <a:spcPct val="90000"/>
              </a:lnSpc>
              <a:spcAft>
                <a:spcPts val="600"/>
              </a:spcAft>
              <a:defRPr/>
            </a:pPr>
            <a:r>
              <a:rPr lang="en-US" sz="2400" b="1" dirty="0"/>
              <a:t>phenotype:</a:t>
            </a:r>
          </a:p>
          <a:p>
            <a:pPr lvl="1" eaLnBrk="1" hangingPunct="1">
              <a:lnSpc>
                <a:spcPct val="90000"/>
              </a:lnSpc>
              <a:spcAft>
                <a:spcPts val="600"/>
              </a:spcAft>
              <a:defRPr/>
            </a:pPr>
            <a:r>
              <a:rPr lang="en-US" sz="2400" b="1" dirty="0" err="1"/>
              <a:t>Mendelian</a:t>
            </a:r>
            <a:r>
              <a:rPr lang="en-US" sz="2400" b="1" dirty="0"/>
              <a:t> Inheritance:</a:t>
            </a:r>
          </a:p>
          <a:p>
            <a:pPr eaLnBrk="1" hangingPunct="1">
              <a:lnSpc>
                <a:spcPct val="90000"/>
              </a:lnSpc>
              <a:buFont typeface="Arial" charset="0"/>
              <a:buNone/>
              <a:defRPr/>
            </a:pPr>
            <a:endParaRPr lang="en-US" sz="2400" dirty="0"/>
          </a:p>
          <a:p>
            <a:pPr eaLnBrk="1" hangingPunct="1">
              <a:lnSpc>
                <a:spcPct val="90000"/>
              </a:lnSpc>
              <a:buFont typeface="Arial" charset="0"/>
              <a:buNone/>
              <a:defRPr/>
            </a:pPr>
            <a:endParaRPr lang="en-US" sz="2400" dirty="0"/>
          </a:p>
          <a:p>
            <a:pPr eaLnBrk="1" hangingPunct="1">
              <a:lnSpc>
                <a:spcPct val="90000"/>
              </a:lnSpc>
              <a:buFont typeface="Arial" charset="0"/>
              <a:buNone/>
              <a:defRPr/>
            </a:pPr>
            <a:endParaRPr lang="en-US" sz="2400" dirty="0"/>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F3B7A2EE-5AB3-3C4D-97BC-B41C3A54D8E0}" type="slidenum">
              <a:rPr lang="en-US" sz="2000">
                <a:latin typeface="Calibri" charset="0"/>
              </a:rPr>
              <a:pPr eaLnBrk="1" hangingPunct="1">
                <a:defRPr/>
              </a:pPr>
              <a:t>25</a:t>
            </a:fld>
            <a:endParaRPr lang="en-US" sz="2000">
              <a:latin typeface="Calibri"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1143000"/>
          </a:xfrm>
        </p:spPr>
        <p:txBody>
          <a:bodyPr/>
          <a:lstStyle/>
          <a:p>
            <a:pPr eaLnBrk="1" hangingPunct="1">
              <a:defRPr/>
            </a:pPr>
            <a:r>
              <a:rPr lang="en-US">
                <a:latin typeface="Calibri" charset="0"/>
              </a:rPr>
              <a:t>Mendelian Inheritance</a:t>
            </a:r>
          </a:p>
        </p:txBody>
      </p:sp>
      <p:sp>
        <p:nvSpPr>
          <p:cNvPr id="8195" name="Rectangle 3"/>
          <p:cNvSpPr>
            <a:spLocks noGrp="1" noChangeArrowheads="1"/>
          </p:cNvSpPr>
          <p:nvPr>
            <p:ph idx="1"/>
          </p:nvPr>
        </p:nvSpPr>
        <p:spPr>
          <a:xfrm>
            <a:off x="1295400" y="1828800"/>
            <a:ext cx="6858000" cy="4114800"/>
          </a:xfrm>
        </p:spPr>
        <p:txBody>
          <a:bodyPr/>
          <a:lstStyle/>
          <a:p>
            <a:pPr marL="457200" indent="-457200" eaLnBrk="1" hangingPunct="1">
              <a:lnSpc>
                <a:spcPct val="90000"/>
              </a:lnSpc>
              <a:buFont typeface="Calibri" charset="0"/>
              <a:buAutoNum type="arabicPeriod"/>
              <a:defRPr/>
            </a:pPr>
            <a:r>
              <a:rPr lang="en-US" sz="2400" dirty="0">
                <a:latin typeface="Calibri" charset="0"/>
              </a:rPr>
              <a:t>The inherited traits are determined by genes that are passed from parents to children.</a:t>
            </a:r>
          </a:p>
          <a:p>
            <a:pPr marL="457200" indent="-457200" eaLnBrk="1" hangingPunct="1">
              <a:lnSpc>
                <a:spcPct val="90000"/>
              </a:lnSpc>
              <a:buFont typeface="Arial" charset="0"/>
              <a:buNone/>
              <a:defRPr/>
            </a:pPr>
            <a:endParaRPr lang="en-US" sz="2400" dirty="0">
              <a:latin typeface="Calibri" charset="0"/>
            </a:endParaRPr>
          </a:p>
          <a:p>
            <a:pPr marL="457200" indent="-457200" eaLnBrk="1" hangingPunct="1">
              <a:lnSpc>
                <a:spcPct val="90000"/>
              </a:lnSpc>
              <a:buFont typeface="Calibri" charset="0"/>
              <a:buAutoNum type="arabicPeriod" startAt="2"/>
              <a:defRPr/>
            </a:pPr>
            <a:r>
              <a:rPr lang="en-US" sz="2400" dirty="0">
                <a:latin typeface="Calibri" charset="0"/>
              </a:rPr>
              <a:t>A child inherits two sets of genes—one from each parent.</a:t>
            </a:r>
          </a:p>
          <a:p>
            <a:pPr marL="457200" indent="-457200" eaLnBrk="1" hangingPunct="1">
              <a:lnSpc>
                <a:spcPct val="90000"/>
              </a:lnSpc>
              <a:buFont typeface="Arial" charset="0"/>
              <a:buNone/>
              <a:defRPr/>
            </a:pPr>
            <a:endParaRPr lang="en-US" sz="2400" dirty="0">
              <a:latin typeface="Calibri" charset="0"/>
            </a:endParaRPr>
          </a:p>
          <a:p>
            <a:pPr marL="457200" indent="-457200" eaLnBrk="1" hangingPunct="1">
              <a:lnSpc>
                <a:spcPct val="90000"/>
              </a:lnSpc>
              <a:buFont typeface="Calibri" charset="0"/>
              <a:buAutoNum type="arabicPeriod" startAt="3"/>
              <a:defRPr/>
            </a:pPr>
            <a:r>
              <a:rPr lang="en-US" sz="2400" dirty="0">
                <a:latin typeface="Calibri" charset="0"/>
              </a:rPr>
              <a:t> A trait may not be observable, but its gene can be passed to the next generation. </a:t>
            </a:r>
          </a:p>
          <a:p>
            <a:pPr marL="457200" indent="-457200" eaLnBrk="1" hangingPunct="1">
              <a:lnSpc>
                <a:spcPct val="90000"/>
              </a:lnSpc>
              <a:buFont typeface="Arial" charset="0"/>
              <a:buNone/>
              <a:defRPr/>
            </a:pPr>
            <a:endParaRPr lang="en-US" sz="1000" dirty="0">
              <a:latin typeface="Calibri"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D03E2B8D-9373-0648-885E-95D5509BCED7}" type="slidenum">
              <a:rPr lang="en-US" sz="2000">
                <a:latin typeface="Calibri" charset="0"/>
              </a:rPr>
              <a:pPr eaLnBrk="1" hangingPunct="1">
                <a:defRPr/>
              </a:pPr>
              <a:t>26</a:t>
            </a:fld>
            <a:endParaRPr lang="en-US" sz="2000">
              <a:latin typeface="Calibri"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latin typeface="Calibri" charset="0"/>
              </a:rPr>
              <a:t>Mendelian Inheritance</a:t>
            </a:r>
          </a:p>
        </p:txBody>
      </p:sp>
      <p:sp>
        <p:nvSpPr>
          <p:cNvPr id="78851" name="Rectangle 3"/>
          <p:cNvSpPr>
            <a:spLocks noGrp="1" noChangeArrowheads="1"/>
          </p:cNvSpPr>
          <p:nvPr>
            <p:ph idx="1"/>
          </p:nvPr>
        </p:nvSpPr>
        <p:spPr>
          <a:xfrm>
            <a:off x="685800" y="1371600"/>
            <a:ext cx="8077200" cy="5105400"/>
          </a:xfrm>
        </p:spPr>
        <p:txBody>
          <a:bodyPr/>
          <a:lstStyle/>
          <a:p>
            <a:pPr marL="0" eaLnBrk="1" hangingPunct="1">
              <a:lnSpc>
                <a:spcPct val="90000"/>
              </a:lnSpc>
              <a:spcAft>
                <a:spcPts val="1200"/>
              </a:spcAft>
              <a:buFont typeface="Arial" charset="0"/>
              <a:buNone/>
              <a:defRPr/>
            </a:pPr>
            <a:r>
              <a:rPr lang="en-US" sz="2800" dirty="0">
                <a:latin typeface="Calibri" charset="0"/>
              </a:rPr>
              <a:t>Each person has 2 copies of every gene—one copy from mom and a second copy from dad.  These copies may come in different variations, known as </a:t>
            </a:r>
            <a:r>
              <a:rPr lang="en-US" sz="2800" b="1" dirty="0">
                <a:latin typeface="Calibri" charset="0"/>
              </a:rPr>
              <a:t>alleles</a:t>
            </a:r>
            <a:r>
              <a:rPr lang="en-US" sz="2800" dirty="0">
                <a:latin typeface="Calibri" charset="0"/>
              </a:rPr>
              <a:t>, that express different traits. </a:t>
            </a:r>
          </a:p>
          <a:p>
            <a:pPr marL="0" eaLnBrk="1" hangingPunct="1">
              <a:buFont typeface="Arial" charset="0"/>
              <a:buNone/>
              <a:defRPr/>
            </a:pPr>
            <a:r>
              <a:rPr lang="en-US" sz="2800" dirty="0">
                <a:latin typeface="Calibri" charset="0"/>
              </a:rPr>
              <a:t>For example, 2 alleles in the gene for freckles are inherited from mom and dad:</a:t>
            </a:r>
          </a:p>
          <a:p>
            <a:pPr lvl="1" eaLnBrk="1" hangingPunct="1">
              <a:defRPr/>
            </a:pPr>
            <a:r>
              <a:rPr lang="en-US" dirty="0">
                <a:latin typeface="Calibri" charset="0"/>
              </a:rPr>
              <a:t>allele from mom = has freckles (F)</a:t>
            </a:r>
          </a:p>
          <a:p>
            <a:pPr lvl="1" eaLnBrk="1" hangingPunct="1">
              <a:defRPr/>
            </a:pPr>
            <a:r>
              <a:rPr lang="en-US" dirty="0">
                <a:latin typeface="Calibri" charset="0"/>
              </a:rPr>
              <a:t>allele from dad = no freckles (f)</a:t>
            </a:r>
          </a:p>
          <a:p>
            <a:pPr lvl="1" eaLnBrk="1" hangingPunct="1">
              <a:defRPr/>
            </a:pPr>
            <a:r>
              <a:rPr lang="en-US" dirty="0">
                <a:latin typeface="Calibri" charset="0"/>
              </a:rPr>
              <a:t>child  has the inherited gene pair of alleles, </a:t>
            </a:r>
            <a:r>
              <a:rPr lang="en-US" b="1" dirty="0" err="1">
                <a:latin typeface="Calibri" charset="0"/>
              </a:rPr>
              <a:t>Ff</a:t>
            </a:r>
            <a:r>
              <a:rPr lang="en-US" b="1" dirty="0">
                <a:latin typeface="Calibri" charset="0"/>
              </a:rPr>
              <a:t>     </a:t>
            </a:r>
            <a:r>
              <a:rPr lang="en-US" dirty="0">
                <a:latin typeface="Calibri" charset="0"/>
              </a:rPr>
              <a:t>(F allele from mom and f allele from dad).</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99E431D-D9D2-144D-8A48-CA29B49AAA55}" type="slidenum">
              <a:rPr lang="en-US" sz="2000">
                <a:latin typeface="Calibri" charset="0"/>
              </a:rPr>
              <a:pPr eaLnBrk="1" hangingPunct="1">
                <a:defRPr/>
              </a:pPr>
              <a:t>27</a:t>
            </a:fld>
            <a:endParaRPr lang="en-US" sz="20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20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fade">
                                      <p:cBhvr>
                                        <p:cTn id="17" dur="2000"/>
                                        <p:tgtEl>
                                          <p:spTgt spid="78851">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8851">
                                            <p:txEl>
                                              <p:pRg st="2" end="2"/>
                                            </p:txEl>
                                          </p:spTgt>
                                        </p:tgtEl>
                                        <p:attrNameLst>
                                          <p:attrName>style.visibility</p:attrName>
                                        </p:attrNameLst>
                                      </p:cBhvr>
                                      <p:to>
                                        <p:strVal val="visible"/>
                                      </p:to>
                                    </p:set>
                                    <p:animEffect transition="in" filter="fade">
                                      <p:cBhvr>
                                        <p:cTn id="20" dur="2000"/>
                                        <p:tgtEl>
                                          <p:spTgt spid="7885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8851">
                                            <p:txEl>
                                              <p:pRg st="3" end="3"/>
                                            </p:txEl>
                                          </p:spTgt>
                                        </p:tgtEl>
                                        <p:attrNameLst>
                                          <p:attrName>style.visibility</p:attrName>
                                        </p:attrNameLst>
                                      </p:cBhvr>
                                      <p:to>
                                        <p:strVal val="visible"/>
                                      </p:to>
                                    </p:set>
                                    <p:animEffect transition="in" filter="fade">
                                      <p:cBhvr>
                                        <p:cTn id="23" dur="2000"/>
                                        <p:tgtEl>
                                          <p:spTgt spid="78851">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851">
                                            <p:txEl>
                                              <p:pRg st="4" end="4"/>
                                            </p:txEl>
                                          </p:spTgt>
                                        </p:tgtEl>
                                        <p:attrNameLst>
                                          <p:attrName>style.visibility</p:attrName>
                                        </p:attrNameLst>
                                      </p:cBhvr>
                                      <p:to>
                                        <p:strVal val="visible"/>
                                      </p:to>
                                    </p:set>
                                    <p:animEffect transition="in" filter="fade">
                                      <p:cBhvr>
                                        <p:cTn id="26" dur="20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Do Now</a:t>
            </a:r>
          </a:p>
        </p:txBody>
      </p:sp>
      <p:sp>
        <p:nvSpPr>
          <p:cNvPr id="3" name="Content Placeholder 2"/>
          <p:cNvSpPr>
            <a:spLocks noGrp="1"/>
          </p:cNvSpPr>
          <p:nvPr>
            <p:ph idx="1"/>
          </p:nvPr>
        </p:nvSpPr>
        <p:spPr/>
        <p:txBody>
          <a:bodyPr/>
          <a:lstStyle/>
          <a:p>
            <a:pPr>
              <a:defRPr/>
            </a:pPr>
            <a:r>
              <a:rPr lang="en-US" b="1" dirty="0"/>
              <a:t>A heterozygous female rabbit with brown fur is crossed with a homozygous recessive male with white fur.  List the percentage of each genotype and phenotype.</a:t>
            </a:r>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839200" cy="1554163"/>
          </a:xfrm>
        </p:spPr>
        <p:txBody>
          <a:bodyPr/>
          <a:lstStyle/>
          <a:p>
            <a:pPr eaLnBrk="1" hangingPunct="1">
              <a:defRPr/>
            </a:pPr>
            <a:r>
              <a:rPr lang="en-US" b="1">
                <a:latin typeface="Times New Roman" charset="0"/>
                <a:cs typeface="+mj-cs"/>
              </a:rPr>
              <a:t>Aim:</a:t>
            </a:r>
            <a:r>
              <a:rPr lang="en-US" sz="5400">
                <a:cs typeface="+mj-cs"/>
              </a:rPr>
              <a:t>  </a:t>
            </a:r>
            <a:r>
              <a:rPr lang="en-US" sz="3700">
                <a:latin typeface="Times New Roman" charset="0"/>
                <a:cs typeface="+mj-cs"/>
              </a:rPr>
              <a:t>How does DNA carry the genetic code?</a:t>
            </a:r>
          </a:p>
        </p:txBody>
      </p:sp>
      <p:sp>
        <p:nvSpPr>
          <p:cNvPr id="3075" name="Text Box 3"/>
          <p:cNvSpPr txBox="1">
            <a:spLocks noChangeArrowheads="1"/>
          </p:cNvSpPr>
          <p:nvPr/>
        </p:nvSpPr>
        <p:spPr bwMode="auto">
          <a:xfrm>
            <a:off x="228600" y="2209800"/>
            <a:ext cx="8610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4500" b="1">
                <a:cs typeface="+mn-cs"/>
              </a:rPr>
              <a:t>Do Now:</a:t>
            </a:r>
            <a:r>
              <a:rPr lang="en-US" sz="4500">
                <a:cs typeface="+mn-cs"/>
              </a:rPr>
              <a:t>  </a:t>
            </a:r>
            <a:r>
              <a:rPr lang="en-US" sz="2700">
                <a:cs typeface="+mn-cs"/>
              </a:rPr>
              <a:t>1. Take out HW</a:t>
            </a:r>
          </a:p>
          <a:p>
            <a:pPr algn="ctr">
              <a:spcBef>
                <a:spcPct val="50000"/>
              </a:spcBef>
              <a:defRPr/>
            </a:pPr>
            <a:r>
              <a:rPr lang="en-US" sz="2700">
                <a:cs typeface="+mn-cs"/>
              </a:rPr>
              <a:t>	      2. What do you know about DNA?</a:t>
            </a:r>
          </a:p>
        </p:txBody>
      </p:sp>
      <p:sp>
        <p:nvSpPr>
          <p:cNvPr id="3076" name="Text Box 4"/>
          <p:cNvSpPr txBox="1">
            <a:spLocks noChangeArrowheads="1"/>
          </p:cNvSpPr>
          <p:nvPr/>
        </p:nvSpPr>
        <p:spPr bwMode="auto">
          <a:xfrm>
            <a:off x="457200" y="5715000"/>
            <a:ext cx="82296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4500" b="1" dirty="0">
                <a:cs typeface="+mn-cs"/>
              </a:rPr>
              <a:t>HW: </a:t>
            </a:r>
            <a:r>
              <a:rPr lang="en-US" sz="4500" dirty="0">
                <a:cs typeface="+mn-cs"/>
              </a:rPr>
              <a:t>Worksheet</a:t>
            </a:r>
          </a:p>
        </p:txBody>
      </p:sp>
      <p:pic>
        <p:nvPicPr>
          <p:cNvPr id="57348" name="Picture 5" descr="Dinosau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descr="dna%20pilfer%20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8382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descr="f_c01locgenes"/>
          <p:cNvPicPr>
            <a:picLocks noChangeAspect="1" noChangeArrowheads="1"/>
          </p:cNvPicPr>
          <p:nvPr/>
        </p:nvPicPr>
        <p:blipFill>
          <a:blip r:embed="rId6">
            <a:extLst>
              <a:ext uri="{28A0092B-C50C-407E-A947-70E740481C1C}">
                <a14:useLocalDpi xmlns:a14="http://schemas.microsoft.com/office/drawing/2010/main" val="0"/>
              </a:ext>
            </a:extLst>
          </a:blip>
          <a:srcRect t="12794" r="70346" b="10434"/>
          <a:stretch>
            <a:fillRect/>
          </a:stretch>
        </p:blipFill>
        <p:spPr bwMode="auto">
          <a:xfrm>
            <a:off x="6858000" y="3581400"/>
            <a:ext cx="182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8" descr="chromosome"/>
          <p:cNvPicPr>
            <a:picLocks noChangeAspect="1" noChangeArrowheads="1"/>
          </p:cNvPicPr>
          <p:nvPr/>
        </p:nvPicPr>
        <p:blipFill>
          <a:blip r:embed="rId7">
            <a:extLst>
              <a:ext uri="{28A0092B-C50C-407E-A947-70E740481C1C}">
                <a14:useLocalDpi xmlns:a14="http://schemas.microsoft.com/office/drawing/2010/main" val="0"/>
              </a:ext>
            </a:extLst>
          </a:blip>
          <a:srcRect r="27272"/>
          <a:stretch>
            <a:fillRect/>
          </a:stretch>
        </p:blipFill>
        <p:spPr bwMode="auto">
          <a:xfrm>
            <a:off x="2514600" y="3581400"/>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9" descr="NUCLEOT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581400"/>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0" descr="dna%20pilfer%20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1" descr="dna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4478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9" name="Picture 1028" descr="Imag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45720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1029"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13255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032"/>
          <p:cNvSpPr>
            <a:spLocks noGrp="1" noChangeArrowheads="1"/>
          </p:cNvSpPr>
          <p:nvPr>
            <p:ph type="title"/>
          </p:nvPr>
        </p:nvSpPr>
        <p:spPr>
          <a:xfrm>
            <a:off x="685800" y="-228600"/>
            <a:ext cx="7772400" cy="1143000"/>
          </a:xfrm>
        </p:spPr>
        <p:txBody>
          <a:bodyPr/>
          <a:lstStyle/>
          <a:p>
            <a:pPr eaLnBrk="1" hangingPunct="1">
              <a:defRPr/>
            </a:pPr>
            <a:r>
              <a:rPr lang="en-US" b="1" dirty="0">
                <a:cs typeface="+mj-cs"/>
              </a:rPr>
              <a:t>The Fugate Family</a:t>
            </a:r>
          </a:p>
        </p:txBody>
      </p:sp>
      <p:pic>
        <p:nvPicPr>
          <p:cNvPr id="22532" name="Picture 103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3255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34"/>
          <p:cNvSpPr txBox="1">
            <a:spLocks noChangeArrowheads="1"/>
          </p:cNvSpPr>
          <p:nvPr/>
        </p:nvSpPr>
        <p:spPr bwMode="auto">
          <a:xfrm>
            <a:off x="304800" y="3733800"/>
            <a:ext cx="91440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dirty="0">
                <a:cs typeface="+mn-cs"/>
              </a:rPr>
              <a:t>Martin Fugate and four of his children have blue skin!</a:t>
            </a:r>
          </a:p>
        </p:txBody>
      </p:sp>
      <p:sp>
        <p:nvSpPr>
          <p:cNvPr id="12299" name="Text Box 1035"/>
          <p:cNvSpPr txBox="1">
            <a:spLocks noChangeArrowheads="1"/>
          </p:cNvSpPr>
          <p:nvPr/>
        </p:nvSpPr>
        <p:spPr bwMode="auto">
          <a:xfrm>
            <a:off x="3352800" y="4705071"/>
            <a:ext cx="5791200" cy="20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22" tIns="45711" rIns="91422" bIns="45711">
            <a:spAutoFit/>
          </a:bodyPr>
          <a:lstStyle/>
          <a:p>
            <a:pPr>
              <a:spcBef>
                <a:spcPct val="50000"/>
              </a:spcBef>
              <a:defRPr/>
            </a:pPr>
            <a:r>
              <a:rPr lang="en-US" sz="3100" dirty="0">
                <a:cs typeface="+mn-cs"/>
              </a:rPr>
              <a:t>This is a picture of a patient with drug induced methemoglobinemia, due to exposure to toxic manufacturing chemicals.</a:t>
            </a:r>
          </a:p>
        </p:txBody>
      </p:sp>
      <p:pic>
        <p:nvPicPr>
          <p:cNvPr id="22535" name="Picture 1037" descr="methemoglobine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Line 1038"/>
          <p:cNvSpPr>
            <a:spLocks noChangeShapeType="1"/>
          </p:cNvSpPr>
          <p:nvPr/>
        </p:nvSpPr>
        <p:spPr bwMode="auto">
          <a:xfrm flipH="1">
            <a:off x="2895600" y="5867400"/>
            <a:ext cx="5334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43000" y="228600"/>
            <a:ext cx="7772400" cy="1143000"/>
          </a:xfrm>
        </p:spPr>
        <p:txBody>
          <a:bodyPr/>
          <a:lstStyle/>
          <a:p>
            <a:pPr eaLnBrk="1" hangingPunct="1">
              <a:defRPr/>
            </a:pPr>
            <a:r>
              <a:rPr lang="en-US" b="1">
                <a:latin typeface="Times New Roman" charset="0"/>
                <a:cs typeface="+mj-cs"/>
              </a:rPr>
              <a:t>Why is DNA important?</a:t>
            </a:r>
          </a:p>
        </p:txBody>
      </p:sp>
      <p:sp>
        <p:nvSpPr>
          <p:cNvPr id="8195" name="Rectangle 3"/>
          <p:cNvSpPr>
            <a:spLocks noGrp="1" noChangeArrowheads="1"/>
          </p:cNvSpPr>
          <p:nvPr>
            <p:ph type="subTitle" idx="1"/>
          </p:nvPr>
        </p:nvSpPr>
        <p:spPr>
          <a:xfrm>
            <a:off x="2286000" y="2895600"/>
            <a:ext cx="6324600" cy="1295400"/>
          </a:xfrm>
        </p:spPr>
        <p:txBody>
          <a:bodyPr/>
          <a:lstStyle/>
          <a:p>
            <a:pPr algn="l" eaLnBrk="1" hangingPunct="1">
              <a:lnSpc>
                <a:spcPct val="90000"/>
              </a:lnSpc>
              <a:buFontTx/>
              <a:buChar char="•"/>
              <a:defRPr/>
            </a:pPr>
            <a:r>
              <a:rPr lang="en-US" sz="2700" dirty="0">
                <a:cs typeface="+mn-cs"/>
              </a:rPr>
              <a:t> </a:t>
            </a:r>
            <a:r>
              <a:rPr lang="en-US" dirty="0">
                <a:latin typeface="Times New Roman" charset="0"/>
                <a:cs typeface="+mn-cs"/>
              </a:rPr>
              <a:t>Because it carries the instructions on how to make living things.  </a:t>
            </a:r>
          </a:p>
          <a:p>
            <a:pPr algn="l" eaLnBrk="1" hangingPunct="1">
              <a:lnSpc>
                <a:spcPct val="90000"/>
              </a:lnSpc>
              <a:buFontTx/>
              <a:buChar char="•"/>
              <a:defRPr/>
            </a:pPr>
            <a:r>
              <a:rPr lang="en-US" dirty="0">
                <a:latin typeface="Times New Roman" charset="0"/>
                <a:cs typeface="+mn-cs"/>
              </a:rPr>
              <a:t>Contains hereditary information. </a:t>
            </a:r>
          </a:p>
        </p:txBody>
      </p:sp>
      <p:sp>
        <p:nvSpPr>
          <p:cNvPr id="8196" name="Rectangle 4"/>
          <p:cNvSpPr>
            <a:spLocks noChangeArrowheads="1"/>
          </p:cNvSpPr>
          <p:nvPr/>
        </p:nvSpPr>
        <p:spPr bwMode="auto">
          <a:xfrm>
            <a:off x="2286000" y="1828800"/>
            <a:ext cx="6477000" cy="8461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4900" b="1">
                <a:cs typeface="+mn-cs"/>
              </a:rPr>
              <a:t> </a:t>
            </a:r>
            <a:r>
              <a:rPr lang="en-US" sz="4500" u="sng">
                <a:cs typeface="+mn-cs"/>
              </a:rPr>
              <a:t>D</a:t>
            </a:r>
            <a:r>
              <a:rPr lang="en-US" sz="4500">
                <a:cs typeface="+mn-cs"/>
              </a:rPr>
              <a:t>eoxyribo </a:t>
            </a:r>
            <a:r>
              <a:rPr lang="en-US" sz="4500" u="sng">
                <a:cs typeface="+mn-cs"/>
              </a:rPr>
              <a:t>N</a:t>
            </a:r>
            <a:r>
              <a:rPr lang="en-US" sz="4500">
                <a:cs typeface="+mn-cs"/>
              </a:rPr>
              <a:t>ucleic </a:t>
            </a:r>
            <a:r>
              <a:rPr lang="en-US" sz="4500" u="sng">
                <a:cs typeface="+mn-cs"/>
              </a:rPr>
              <a:t>A</a:t>
            </a:r>
            <a:r>
              <a:rPr lang="en-US" sz="4500">
                <a:cs typeface="+mn-cs"/>
              </a:rPr>
              <a:t>cid</a:t>
            </a:r>
          </a:p>
        </p:txBody>
      </p:sp>
      <p:pic>
        <p:nvPicPr>
          <p:cNvPr id="59396" name="Picture 5" descr="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2057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suitc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343400"/>
            <a:ext cx="31242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cavalli%20je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343400"/>
            <a:ext cx="1657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1+#ppt_w/2"/>
                                          </p:val>
                                        </p:tav>
                                        <p:tav tm="100000">
                                          <p:val>
                                            <p:strVal val="#ppt_x"/>
                                          </p:val>
                                        </p:tav>
                                      </p:tavLst>
                                    </p:anim>
                                    <p:anim calcmode="lin" valueType="num">
                                      <p:cBhvr additive="base">
                                        <p:cTn id="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28600" y="76200"/>
            <a:ext cx="8763000" cy="838200"/>
          </a:xfrm>
        </p:spPr>
        <p:txBody>
          <a:bodyPr/>
          <a:lstStyle/>
          <a:p>
            <a:pPr eaLnBrk="1" hangingPunct="1">
              <a:defRPr/>
            </a:pPr>
            <a:r>
              <a:rPr lang="en-US" b="1">
                <a:latin typeface="Times New Roman" charset="0"/>
                <a:cs typeface="+mj-cs"/>
              </a:rPr>
              <a:t>How do we get our traits?</a:t>
            </a:r>
          </a:p>
        </p:txBody>
      </p:sp>
      <p:sp>
        <p:nvSpPr>
          <p:cNvPr id="10243" name="Rectangle 3"/>
          <p:cNvSpPr>
            <a:spLocks noGrp="1" noChangeArrowheads="1"/>
          </p:cNvSpPr>
          <p:nvPr>
            <p:ph type="subTitle" idx="1"/>
          </p:nvPr>
        </p:nvSpPr>
        <p:spPr>
          <a:xfrm>
            <a:off x="228600" y="1828800"/>
            <a:ext cx="6248400" cy="1981200"/>
          </a:xfrm>
        </p:spPr>
        <p:txBody>
          <a:bodyPr/>
          <a:lstStyle/>
          <a:p>
            <a:pPr algn="l" eaLnBrk="1" hangingPunct="1">
              <a:lnSpc>
                <a:spcPct val="80000"/>
              </a:lnSpc>
              <a:buFontTx/>
              <a:buChar char="•"/>
              <a:defRPr/>
            </a:pPr>
            <a:r>
              <a:rPr lang="en-US" sz="2900" b="1" dirty="0">
                <a:latin typeface="Times New Roman" charset="0"/>
                <a:cs typeface="+mn-cs"/>
              </a:rPr>
              <a:t>Genes are found on</a:t>
            </a:r>
            <a:r>
              <a:rPr lang="en-US" sz="2900" dirty="0">
                <a:latin typeface="Times New Roman" charset="0"/>
                <a:cs typeface="+mn-cs"/>
              </a:rPr>
              <a:t> x-shaped structures called </a:t>
            </a:r>
            <a:r>
              <a:rPr lang="en-US" sz="2900" b="1" dirty="0">
                <a:latin typeface="Times New Roman" charset="0"/>
                <a:cs typeface="+mn-cs"/>
              </a:rPr>
              <a:t>chromosomes.</a:t>
            </a:r>
            <a:r>
              <a:rPr lang="en-US" sz="2900" dirty="0">
                <a:latin typeface="Times New Roman" charset="0"/>
                <a:cs typeface="+mn-cs"/>
              </a:rPr>
              <a:t>  Each stripe represents a different gene. </a:t>
            </a:r>
            <a:r>
              <a:rPr lang="en-US" sz="2900" b="1" dirty="0">
                <a:latin typeface="Times New Roman" charset="0"/>
                <a:cs typeface="+mn-cs"/>
              </a:rPr>
              <a:t>(Genes are made of DNA)</a:t>
            </a:r>
          </a:p>
          <a:p>
            <a:pPr algn="l" eaLnBrk="1" hangingPunct="1">
              <a:lnSpc>
                <a:spcPct val="80000"/>
              </a:lnSpc>
              <a:buFontTx/>
              <a:buChar char="•"/>
              <a:defRPr/>
            </a:pPr>
            <a:r>
              <a:rPr lang="en-US" sz="2900" b="1" dirty="0">
                <a:latin typeface="Times New Roman" charset="0"/>
                <a:cs typeface="+mn-cs"/>
              </a:rPr>
              <a:t>Chromosomes are made of genes, genes are made of DNA</a:t>
            </a:r>
          </a:p>
        </p:txBody>
      </p:sp>
      <p:pic>
        <p:nvPicPr>
          <p:cNvPr id="61443" name="Picture 4" descr="com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825750" cy="548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44" name="Picture 5" descr="ge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434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chromosome"/>
          <p:cNvPicPr>
            <a:picLocks noChangeAspect="1" noChangeArrowheads="1"/>
          </p:cNvPicPr>
          <p:nvPr/>
        </p:nvPicPr>
        <p:blipFill>
          <a:blip r:embed="rId5">
            <a:extLst>
              <a:ext uri="{28A0092B-C50C-407E-A947-70E740481C1C}">
                <a14:useLocalDpi xmlns:a14="http://schemas.microsoft.com/office/drawing/2010/main" val="0"/>
              </a:ext>
            </a:extLst>
          </a:blip>
          <a:srcRect r="27272"/>
          <a:stretch>
            <a:fillRect/>
          </a:stretch>
        </p:blipFill>
        <p:spPr bwMode="auto">
          <a:xfrm>
            <a:off x="3657600" y="4419600"/>
            <a:ext cx="2209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28600" y="990600"/>
            <a:ext cx="6019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lnSpc>
                <a:spcPct val="80000"/>
              </a:lnSpc>
              <a:spcBef>
                <a:spcPct val="20000"/>
              </a:spcBef>
              <a:buFontTx/>
              <a:buChar char="•"/>
              <a:defRPr/>
            </a:pPr>
            <a:r>
              <a:rPr lang="en-US" sz="2900" dirty="0">
                <a:cs typeface="+mn-cs"/>
              </a:rPr>
              <a:t> They are </a:t>
            </a:r>
            <a:r>
              <a:rPr lang="en-US" sz="2900" b="1" dirty="0">
                <a:cs typeface="+mn-cs"/>
              </a:rPr>
              <a:t>passed from generation to generation on our genes.</a:t>
            </a:r>
          </a:p>
          <a:p>
            <a:pPr>
              <a:lnSpc>
                <a:spcPct val="80000"/>
              </a:lnSpc>
              <a:spcBef>
                <a:spcPct val="20000"/>
              </a:spcBef>
              <a:buFontTx/>
              <a:buChar char="•"/>
              <a:defRPr/>
            </a:pPr>
            <a:endParaRPr lang="en-US" sz="2900" b="1"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0-#ppt_w/2"/>
                                          </p:val>
                                        </p:tav>
                                        <p:tav tm="100000">
                                          <p:val>
                                            <p:strVal val="#ppt_x"/>
                                          </p:val>
                                        </p:tav>
                                      </p:tavLst>
                                    </p:anim>
                                    <p:anim calcmode="lin" valueType="num">
                                      <p:cBhvr additive="base">
                                        <p:cTn id="8"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533400"/>
            <a:ext cx="9601200" cy="4114800"/>
          </a:xfrm>
        </p:spPr>
        <p:txBody>
          <a:bodyPr/>
          <a:lstStyle/>
          <a:p>
            <a:pPr marL="0" indent="0" eaLnBrk="1" hangingPunct="1">
              <a:buFontTx/>
              <a:buNone/>
              <a:defRPr/>
            </a:pPr>
            <a:r>
              <a:rPr lang="en-US" sz="5400" dirty="0">
                <a:cs typeface="+mn-cs"/>
                <a:sym typeface="Wingdings" charset="0"/>
              </a:rPr>
              <a:t>DNA </a:t>
            </a:r>
            <a:r>
              <a:rPr lang="en-US" sz="5400" dirty="0">
                <a:cs typeface="+mn-cs"/>
                <a:sym typeface="Wingdings"/>
              </a:rPr>
              <a:t> </a:t>
            </a:r>
            <a:r>
              <a:rPr lang="en-US" sz="5400" dirty="0">
                <a:cs typeface="+mn-cs"/>
                <a:sym typeface="Wingdings" charset="0"/>
              </a:rPr>
              <a:t>genes </a:t>
            </a:r>
            <a:r>
              <a:rPr lang="en-US" sz="5400" dirty="0">
                <a:cs typeface="+mn-cs"/>
                <a:sym typeface="Wingdings"/>
              </a:rPr>
              <a:t> </a:t>
            </a:r>
            <a:r>
              <a:rPr lang="en-US" sz="5400" dirty="0">
                <a:cs typeface="+mn-cs"/>
              </a:rPr>
              <a:t>Chromosomes</a:t>
            </a:r>
          </a:p>
        </p:txBody>
      </p:sp>
      <p:pic>
        <p:nvPicPr>
          <p:cNvPr id="63490" name="Picture 5" descr="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609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04800" y="152400"/>
            <a:ext cx="8686800" cy="1219200"/>
          </a:xfrm>
        </p:spPr>
        <p:txBody>
          <a:bodyPr/>
          <a:lstStyle/>
          <a:p>
            <a:pPr eaLnBrk="1" hangingPunct="1">
              <a:defRPr/>
            </a:pPr>
            <a:r>
              <a:rPr lang="en-US" b="1">
                <a:latin typeface="Times New Roman" charset="0"/>
                <a:cs typeface="+mj-cs"/>
              </a:rPr>
              <a:t>How many genes and chromosomes do we have?</a:t>
            </a:r>
          </a:p>
        </p:txBody>
      </p:sp>
      <p:sp>
        <p:nvSpPr>
          <p:cNvPr id="12291" name="Rectangle 3"/>
          <p:cNvSpPr>
            <a:spLocks noGrp="1" noChangeArrowheads="1"/>
          </p:cNvSpPr>
          <p:nvPr>
            <p:ph type="subTitle" idx="1"/>
          </p:nvPr>
        </p:nvSpPr>
        <p:spPr>
          <a:xfrm>
            <a:off x="0" y="1600200"/>
            <a:ext cx="8991600" cy="1752600"/>
          </a:xfrm>
        </p:spPr>
        <p:txBody>
          <a:bodyPr/>
          <a:lstStyle/>
          <a:p>
            <a:pPr eaLnBrk="1" hangingPunct="1">
              <a:lnSpc>
                <a:spcPct val="90000"/>
              </a:lnSpc>
              <a:buFontTx/>
              <a:buChar char="•"/>
              <a:defRPr/>
            </a:pPr>
            <a:r>
              <a:rPr lang="en-US" sz="2700" dirty="0">
                <a:cs typeface="+mn-cs"/>
              </a:rPr>
              <a:t> </a:t>
            </a:r>
            <a:r>
              <a:rPr lang="en-US" sz="2700" dirty="0">
                <a:latin typeface="Times New Roman" charset="0"/>
                <a:cs typeface="+mn-cs"/>
              </a:rPr>
              <a:t>We have </a:t>
            </a:r>
            <a:r>
              <a:rPr lang="en-US" sz="2700" b="1" dirty="0">
                <a:latin typeface="Times New Roman" charset="0"/>
                <a:cs typeface="+mn-cs"/>
              </a:rPr>
              <a:t>thousands of genes on 46 chromosomes, packed inside the nucleus of each cell</a:t>
            </a:r>
          </a:p>
          <a:p>
            <a:pPr eaLnBrk="1" hangingPunct="1">
              <a:lnSpc>
                <a:spcPct val="90000"/>
              </a:lnSpc>
              <a:buFontTx/>
              <a:buChar char="•"/>
              <a:defRPr/>
            </a:pPr>
            <a:r>
              <a:rPr lang="en-US" sz="2700" b="1" dirty="0">
                <a:latin typeface="Times New Roman" charset="0"/>
                <a:cs typeface="+mn-cs"/>
              </a:rPr>
              <a:t>Somatic (body) cells</a:t>
            </a:r>
            <a:r>
              <a:rPr lang="en-US" sz="2700" dirty="0">
                <a:latin typeface="Times New Roman" charset="0"/>
                <a:cs typeface="+mn-cs"/>
              </a:rPr>
              <a:t> have </a:t>
            </a:r>
            <a:r>
              <a:rPr lang="en-US" sz="2700" b="1" dirty="0">
                <a:latin typeface="Times New Roman" charset="0"/>
                <a:cs typeface="+mn-cs"/>
              </a:rPr>
              <a:t>46 chromosomes</a:t>
            </a:r>
            <a:r>
              <a:rPr lang="en-US" sz="2700" dirty="0">
                <a:latin typeface="Times New Roman" charset="0"/>
                <a:cs typeface="+mn-cs"/>
              </a:rPr>
              <a:t>, </a:t>
            </a:r>
            <a:r>
              <a:rPr lang="en-US" sz="2700" b="1" dirty="0">
                <a:latin typeface="Times New Roman" charset="0"/>
                <a:cs typeface="+mn-cs"/>
              </a:rPr>
              <a:t>sex (egg and sperm) cells</a:t>
            </a:r>
            <a:r>
              <a:rPr lang="en-US" sz="2700" dirty="0">
                <a:latin typeface="Times New Roman" charset="0"/>
                <a:cs typeface="+mn-cs"/>
              </a:rPr>
              <a:t> have </a:t>
            </a:r>
            <a:r>
              <a:rPr lang="en-US" sz="2700" b="1" dirty="0">
                <a:latin typeface="Times New Roman" charset="0"/>
                <a:cs typeface="+mn-cs"/>
              </a:rPr>
              <a:t>23</a:t>
            </a:r>
            <a:r>
              <a:rPr lang="en-US" sz="2700" dirty="0">
                <a:latin typeface="Times New Roman" charset="0"/>
                <a:cs typeface="+mn-cs"/>
              </a:rPr>
              <a:t>. </a:t>
            </a:r>
            <a:r>
              <a:rPr lang="en-US" sz="2700" b="1" dirty="0">
                <a:latin typeface="Times New Roman" charset="0"/>
                <a:cs typeface="+mn-cs"/>
              </a:rPr>
              <a:t>Each parent gives half. </a:t>
            </a:r>
          </a:p>
        </p:txBody>
      </p:sp>
      <p:pic>
        <p:nvPicPr>
          <p:cNvPr id="64515" name="Picture 4" descr="ch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52800"/>
            <a:ext cx="25146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5" descr="[dna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28194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descr="f_c01locgenes"/>
          <p:cNvPicPr>
            <a:picLocks noChangeAspect="1" noChangeArrowheads="1"/>
          </p:cNvPicPr>
          <p:nvPr/>
        </p:nvPicPr>
        <p:blipFill>
          <a:blip r:embed="rId5">
            <a:extLst>
              <a:ext uri="{28A0092B-C50C-407E-A947-70E740481C1C}">
                <a14:useLocalDpi xmlns:a14="http://schemas.microsoft.com/office/drawing/2010/main" val="0"/>
              </a:ext>
            </a:extLst>
          </a:blip>
          <a:srcRect t="12794" r="36986" b="10434"/>
          <a:stretch>
            <a:fillRect/>
          </a:stretch>
        </p:blipFill>
        <p:spPr bwMode="auto">
          <a:xfrm>
            <a:off x="3962400" y="3352800"/>
            <a:ext cx="24384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p:cNvSpPr>
            <a:spLocks noChangeArrowheads="1"/>
          </p:cNvSpPr>
          <p:nvPr/>
        </p:nvSpPr>
        <p:spPr bwMode="auto">
          <a:xfrm>
            <a:off x="2743200" y="4419600"/>
            <a:ext cx="1295400" cy="609600"/>
          </a:xfrm>
          <a:prstGeom prst="notchedRightArrow">
            <a:avLst>
              <a:gd name="adj1" fmla="val 50000"/>
              <a:gd name="adj2" fmla="val 5312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1" name="Picture 5" descr="Nucleotides"/>
          <p:cNvPicPr>
            <a:picLocks noChangeAspect="1" noChangeArrowheads="1"/>
          </p:cNvPicPr>
          <p:nvPr/>
        </p:nvPicPr>
        <p:blipFill>
          <a:blip r:embed="rId3">
            <a:extLst>
              <a:ext uri="{28A0092B-C50C-407E-A947-70E740481C1C}">
                <a14:useLocalDpi xmlns:a14="http://schemas.microsoft.com/office/drawing/2010/main" val="0"/>
              </a:ext>
            </a:extLst>
          </a:blip>
          <a:srcRect t="4408"/>
          <a:stretch>
            <a:fillRect/>
          </a:stretch>
        </p:blipFill>
        <p:spPr bwMode="auto">
          <a:xfrm>
            <a:off x="914400" y="47244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685800" y="0"/>
            <a:ext cx="7772400" cy="1143000"/>
          </a:xfrm>
        </p:spPr>
        <p:txBody>
          <a:bodyPr/>
          <a:lstStyle/>
          <a:p>
            <a:pPr eaLnBrk="1" hangingPunct="1">
              <a:defRPr/>
            </a:pPr>
            <a:r>
              <a:rPr lang="en-US" b="1" dirty="0">
                <a:latin typeface="Times New Roman" charset="0"/>
                <a:cs typeface="+mj-cs"/>
              </a:rPr>
              <a:t>How can we describe the structure DNA?</a:t>
            </a:r>
          </a:p>
        </p:txBody>
      </p:sp>
      <p:sp>
        <p:nvSpPr>
          <p:cNvPr id="14339" name="Rectangle 3"/>
          <p:cNvSpPr>
            <a:spLocks noGrp="1" noChangeArrowheads="1"/>
          </p:cNvSpPr>
          <p:nvPr>
            <p:ph type="body" sz="half" idx="1"/>
          </p:nvPr>
        </p:nvSpPr>
        <p:spPr>
          <a:xfrm>
            <a:off x="0" y="1219200"/>
            <a:ext cx="5257800" cy="3810000"/>
          </a:xfrm>
        </p:spPr>
        <p:txBody>
          <a:bodyPr/>
          <a:lstStyle/>
          <a:p>
            <a:pPr marL="342835" indent="-342835" eaLnBrk="1" hangingPunct="1">
              <a:lnSpc>
                <a:spcPct val="80000"/>
              </a:lnSpc>
              <a:defRPr/>
            </a:pPr>
            <a:r>
              <a:rPr lang="en-US" dirty="0">
                <a:latin typeface="Times New Roman" charset="0"/>
                <a:cs typeface="+mn-cs"/>
              </a:rPr>
              <a:t>It is a </a:t>
            </a:r>
            <a:r>
              <a:rPr lang="en-US" b="1" dirty="0">
                <a:latin typeface="Times New Roman" charset="0"/>
                <a:cs typeface="+mn-cs"/>
              </a:rPr>
              <a:t>double helix</a:t>
            </a:r>
            <a:r>
              <a:rPr lang="en-US" dirty="0">
                <a:latin typeface="Times New Roman" charset="0"/>
                <a:cs typeface="+mn-cs"/>
              </a:rPr>
              <a:t> (twisted ladder) made of repeating nucleotides.</a:t>
            </a:r>
          </a:p>
          <a:p>
            <a:pPr marL="342835" indent="-342835" eaLnBrk="1" hangingPunct="1">
              <a:lnSpc>
                <a:spcPct val="80000"/>
              </a:lnSpc>
              <a:defRPr/>
            </a:pPr>
            <a:r>
              <a:rPr lang="en-US" dirty="0">
                <a:latin typeface="Times New Roman" charset="0"/>
                <a:cs typeface="+mn-cs"/>
              </a:rPr>
              <a:t>The structure of DNA allows it to </a:t>
            </a:r>
            <a:r>
              <a:rPr lang="en-US" b="1" dirty="0">
                <a:latin typeface="Times New Roman" charset="0"/>
                <a:cs typeface="+mn-cs"/>
              </a:rPr>
              <a:t>carry the genetic code</a:t>
            </a:r>
          </a:p>
          <a:p>
            <a:pPr marL="342835" indent="-342835" eaLnBrk="1" hangingPunct="1">
              <a:lnSpc>
                <a:spcPct val="80000"/>
              </a:lnSpc>
              <a:defRPr/>
            </a:pPr>
            <a:r>
              <a:rPr lang="en-US" b="1" dirty="0">
                <a:latin typeface="Times New Roman" charset="0"/>
                <a:cs typeface="+mn-cs"/>
              </a:rPr>
              <a:t>Sugar-phosphate side chain and nucleotide base pairs</a:t>
            </a:r>
          </a:p>
        </p:txBody>
      </p:sp>
      <p:pic>
        <p:nvPicPr>
          <p:cNvPr id="14340" name="Picture 4" descr="dna"/>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334000" y="1600200"/>
            <a:ext cx="3521075"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342" name="Oval 6"/>
          <p:cNvSpPr>
            <a:spLocks noChangeArrowheads="1"/>
          </p:cNvSpPr>
          <p:nvPr/>
        </p:nvSpPr>
        <p:spPr bwMode="auto">
          <a:xfrm>
            <a:off x="3048000" y="5257800"/>
            <a:ext cx="2286000" cy="1066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dissolve">
                                      <p:cBhvr>
                                        <p:cTn id="22"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defRPr/>
            </a:pPr>
            <a:r>
              <a:rPr lang="en-US" b="1">
                <a:latin typeface="Times New Roman" charset="0"/>
                <a:cs typeface="+mj-cs"/>
              </a:rPr>
              <a:t>DNA Structure</a:t>
            </a:r>
          </a:p>
        </p:txBody>
      </p:sp>
      <p:pic>
        <p:nvPicPr>
          <p:cNvPr id="16387" name="Picture 3" descr="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3538" r="23538"/>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6388" name="Picture 4" descr="The double helix is built of a sugar phosphate backbone. The internal structure is composed of pairs of bases (A and T, C and G), linked across the cente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31236" b="31236"/>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6391" name="Picture 7" descr=" "/>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 y="3276600"/>
            <a:ext cx="1676400"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6389" name="Text Box 5"/>
          <p:cNvSpPr txBox="1">
            <a:spLocks noChangeArrowheads="1"/>
          </p:cNvSpPr>
          <p:nvPr/>
        </p:nvSpPr>
        <p:spPr bwMode="auto">
          <a:xfrm>
            <a:off x="685800" y="1371600"/>
            <a:ext cx="3749675"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4100" b="1">
                <a:cs typeface="+mn-cs"/>
              </a:rPr>
              <a:t>Double-Helix – twisted ladder </a:t>
            </a:r>
          </a:p>
        </p:txBody>
      </p:sp>
      <p:sp>
        <p:nvSpPr>
          <p:cNvPr id="16390" name="Text Box 6"/>
          <p:cNvSpPr txBox="1">
            <a:spLocks noChangeArrowheads="1"/>
          </p:cNvSpPr>
          <p:nvPr/>
        </p:nvSpPr>
        <p:spPr bwMode="auto">
          <a:xfrm>
            <a:off x="762000" y="2362200"/>
            <a:ext cx="3643313"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endParaRPr lang="en-US">
              <a:cs typeface="+mn-cs"/>
            </a:endParaRPr>
          </a:p>
          <a:p>
            <a:pPr>
              <a:defRPr/>
            </a:pPr>
            <a:r>
              <a:rPr lang="en-US">
                <a:cs typeface="+mn-cs"/>
              </a:rPr>
              <a:t>Nobel Prize work on DNA</a:t>
            </a:r>
          </a:p>
          <a:p>
            <a:pPr>
              <a:defRPr/>
            </a:pPr>
            <a:endParaRPr lang="en-US">
              <a:cs typeface="+mn-cs"/>
            </a:endParaRPr>
          </a:p>
        </p:txBody>
      </p:sp>
      <p:sp>
        <p:nvSpPr>
          <p:cNvPr id="16392" name="Text Box 8"/>
          <p:cNvSpPr txBox="1">
            <a:spLocks noChangeArrowheads="1"/>
          </p:cNvSpPr>
          <p:nvPr/>
        </p:nvSpPr>
        <p:spPr bwMode="auto">
          <a:xfrm>
            <a:off x="152400" y="5334000"/>
            <a:ext cx="2157413"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Maurice Wilkins</a:t>
            </a:r>
          </a:p>
        </p:txBody>
      </p:sp>
      <p:sp>
        <p:nvSpPr>
          <p:cNvPr id="16393" name="Text Box 9"/>
          <p:cNvSpPr txBox="1">
            <a:spLocks noChangeArrowheads="1"/>
          </p:cNvSpPr>
          <p:nvPr/>
        </p:nvSpPr>
        <p:spPr bwMode="auto">
          <a:xfrm>
            <a:off x="2743200" y="5334000"/>
            <a:ext cx="20955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Watson &amp; Crick</a:t>
            </a:r>
          </a:p>
        </p:txBody>
      </p:sp>
      <p:pic>
        <p:nvPicPr>
          <p:cNvPr id="16394" name="Picture 10" descr="05-x4-Frankl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19200"/>
            <a:ext cx="510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1"/>
          <p:cNvSpPr>
            <a:spLocks noChangeArrowheads="1"/>
          </p:cNvSpPr>
          <p:nvPr/>
        </p:nvSpPr>
        <p:spPr bwMode="auto">
          <a:xfrm>
            <a:off x="381000" y="1371600"/>
            <a:ext cx="2306638"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b="1">
                <a:solidFill>
                  <a:schemeClr val="bg1"/>
                </a:solidFill>
                <a:effectLst>
                  <a:outerShdw blurRad="38100" dist="38100" dir="2700000" algn="tl">
                    <a:srgbClr val="DDDDDD"/>
                  </a:outerShdw>
                </a:effectLst>
                <a:cs typeface="+mn-cs"/>
              </a:rPr>
              <a:t>Roslyn Franklyn</a:t>
            </a:r>
          </a:p>
        </p:txBody>
      </p:sp>
      <p:pic>
        <p:nvPicPr>
          <p:cNvPr id="68619" name="Picture 12" descr="img007"/>
          <p:cNvPicPr>
            <a:picLocks noChangeAspect="1" noChangeArrowheads="1"/>
          </p:cNvPicPr>
          <p:nvPr/>
        </p:nvPicPr>
        <p:blipFill>
          <a:blip r:embed="rId7">
            <a:extLst>
              <a:ext uri="{28A0092B-C50C-407E-A947-70E740481C1C}">
                <a14:useLocalDpi xmlns:a14="http://schemas.microsoft.com/office/drawing/2010/main" val="0"/>
              </a:ext>
            </a:extLst>
          </a:blip>
          <a:srcRect l="50000" t="25000" r="6250" b="13333"/>
          <a:stretch>
            <a:fillRect/>
          </a:stretch>
        </p:blipFill>
        <p:spPr bwMode="auto">
          <a:xfrm>
            <a:off x="6934200" y="152400"/>
            <a:ext cx="1981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dissolve">
                                      <p:cBhvr>
                                        <p:cTn id="7" dur="500"/>
                                        <p:tgtEl>
                                          <p:spTgt spid="163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95"/>
                                        </p:tgtEl>
                                        <p:attrNameLst>
                                          <p:attrName>style.visibility</p:attrName>
                                        </p:attrNameLst>
                                      </p:cBhvr>
                                      <p:to>
                                        <p:strVal val="visible"/>
                                      </p:to>
                                    </p:set>
                                    <p:animEffect transition="in" filter="dissolve">
                                      <p:cBhvr>
                                        <p:cTn id="10"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534400" cy="1066800"/>
          </a:xfrm>
        </p:spPr>
        <p:txBody>
          <a:bodyPr/>
          <a:lstStyle/>
          <a:p>
            <a:pPr eaLnBrk="1" hangingPunct="1">
              <a:defRPr/>
            </a:pPr>
            <a:r>
              <a:rPr lang="en-US" b="1" dirty="0">
                <a:latin typeface="Times New Roman" charset="0"/>
                <a:cs typeface="+mj-cs"/>
              </a:rPr>
              <a:t>Types of Nitrogenous Bases</a:t>
            </a:r>
          </a:p>
        </p:txBody>
      </p:sp>
      <p:sp>
        <p:nvSpPr>
          <p:cNvPr id="18435" name="Rectangle 3"/>
          <p:cNvSpPr>
            <a:spLocks noGrp="1" noChangeArrowheads="1"/>
          </p:cNvSpPr>
          <p:nvPr>
            <p:ph type="body" sz="half" idx="1"/>
          </p:nvPr>
        </p:nvSpPr>
        <p:spPr>
          <a:xfrm>
            <a:off x="381000" y="3429000"/>
            <a:ext cx="3429000" cy="3048000"/>
          </a:xfrm>
          <a:solidFill>
            <a:srgbClr val="CCCCFF"/>
          </a:solidFill>
        </p:spPr>
        <p:txBody>
          <a:bodyPr/>
          <a:lstStyle/>
          <a:p>
            <a:pPr marL="342835" indent="-342835" eaLnBrk="1" hangingPunct="1">
              <a:defRPr/>
            </a:pPr>
            <a:r>
              <a:rPr lang="en-US" sz="4000" dirty="0">
                <a:latin typeface="Times New Roman" charset="0"/>
                <a:cs typeface="+mn-cs"/>
              </a:rPr>
              <a:t>Adenine (A)</a:t>
            </a:r>
          </a:p>
          <a:p>
            <a:pPr marL="342835" indent="-342835" eaLnBrk="1" hangingPunct="1">
              <a:defRPr/>
            </a:pPr>
            <a:r>
              <a:rPr lang="en-US" sz="4000" dirty="0">
                <a:latin typeface="Times New Roman" charset="0"/>
                <a:cs typeface="+mn-cs"/>
              </a:rPr>
              <a:t>Thymine (T)</a:t>
            </a:r>
          </a:p>
          <a:p>
            <a:pPr marL="342835" indent="-342835" eaLnBrk="1" hangingPunct="1">
              <a:defRPr/>
            </a:pPr>
            <a:r>
              <a:rPr lang="en-US" sz="4000" dirty="0">
                <a:latin typeface="Times New Roman" charset="0"/>
                <a:cs typeface="+mn-cs"/>
              </a:rPr>
              <a:t>Guanine (G)</a:t>
            </a:r>
          </a:p>
          <a:p>
            <a:pPr marL="342835" indent="-342835" eaLnBrk="1" hangingPunct="1">
              <a:defRPr/>
            </a:pPr>
            <a:r>
              <a:rPr lang="en-US" sz="4000" dirty="0">
                <a:latin typeface="Times New Roman" charset="0"/>
                <a:cs typeface="+mn-cs"/>
              </a:rPr>
              <a:t>Cytosine (C)</a:t>
            </a:r>
          </a:p>
        </p:txBody>
      </p:sp>
      <p:pic>
        <p:nvPicPr>
          <p:cNvPr id="18436" name="Picture 4" descr="Watson Crick Base Pairin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37633" b="7353"/>
          <a:stretch>
            <a:fillRect/>
          </a:stretch>
        </p:blipFill>
        <p:spPr>
          <a:xfrm>
            <a:off x="2438400" y="1371600"/>
            <a:ext cx="1371600" cy="1905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0660" name="Picture 5" descr="Ladder%20Brocken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p:cNvSpPr>
            <a:spLocks noChangeArrowheads="1"/>
          </p:cNvSpPr>
          <p:nvPr/>
        </p:nvSpPr>
        <p:spPr bwMode="auto">
          <a:xfrm>
            <a:off x="4038600" y="1295400"/>
            <a:ext cx="40941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2700" b="1">
                <a:solidFill>
                  <a:schemeClr val="tx2"/>
                </a:solidFill>
                <a:cs typeface="+mn-cs"/>
              </a:rPr>
              <a:t>How do the bases pair up?</a:t>
            </a:r>
          </a:p>
        </p:txBody>
      </p:sp>
      <p:grpSp>
        <p:nvGrpSpPr>
          <p:cNvPr id="18439" name="Group 7"/>
          <p:cNvGrpSpPr>
            <a:grpSpLocks/>
          </p:cNvGrpSpPr>
          <p:nvPr/>
        </p:nvGrpSpPr>
        <p:grpSpPr bwMode="auto">
          <a:xfrm>
            <a:off x="3810000" y="1905000"/>
            <a:ext cx="5105400" cy="1371600"/>
            <a:chOff x="192" y="864"/>
            <a:chExt cx="5376" cy="864"/>
          </a:xfrm>
        </p:grpSpPr>
        <p:pic>
          <p:nvPicPr>
            <p:cNvPr id="70664" name="Picture 8" descr="Mechanism"/>
            <p:cNvPicPr>
              <a:picLocks noChangeAspect="1" noChangeArrowheads="1"/>
            </p:cNvPicPr>
            <p:nvPr/>
          </p:nvPicPr>
          <p:blipFill>
            <a:blip r:embed="rId5">
              <a:extLst>
                <a:ext uri="{28A0092B-C50C-407E-A947-70E740481C1C}">
                  <a14:useLocalDpi xmlns:a14="http://schemas.microsoft.com/office/drawing/2010/main" val="0"/>
                </a:ext>
              </a:extLst>
            </a:blip>
            <a:srcRect t="21761" r="8197" b="22279"/>
            <a:stretch>
              <a:fillRect/>
            </a:stretch>
          </p:blipFill>
          <p:spPr bwMode="auto">
            <a:xfrm>
              <a:off x="192" y="864"/>
              <a:ext cx="537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ChangeArrowheads="1"/>
            </p:cNvSpPr>
            <p:nvPr/>
          </p:nvSpPr>
          <p:spPr bwMode="auto">
            <a:xfrm>
              <a:off x="1728" y="1344"/>
              <a:ext cx="239" cy="288"/>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700" b="1">
                  <a:cs typeface="+mn-cs"/>
                </a:rPr>
                <a:t>T</a:t>
              </a:r>
            </a:p>
          </p:txBody>
        </p:sp>
      </p:grpSp>
      <p:sp>
        <p:nvSpPr>
          <p:cNvPr id="18442" name="Rectangle 10"/>
          <p:cNvSpPr>
            <a:spLocks noChangeArrowheads="1"/>
          </p:cNvSpPr>
          <p:nvPr/>
        </p:nvSpPr>
        <p:spPr bwMode="auto">
          <a:xfrm>
            <a:off x="4038600" y="3505200"/>
            <a:ext cx="4876800" cy="28194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marL="342835" indent="-342835">
              <a:spcBef>
                <a:spcPct val="20000"/>
              </a:spcBef>
              <a:defRPr/>
            </a:pPr>
            <a:r>
              <a:rPr lang="en-US" sz="4500" b="1">
                <a:cs typeface="+mn-cs"/>
              </a:rPr>
              <a:t>A</a:t>
            </a:r>
            <a:r>
              <a:rPr lang="en-US" sz="4500">
                <a:cs typeface="+mn-cs"/>
              </a:rPr>
              <a:t>ll …. </a:t>
            </a:r>
            <a:r>
              <a:rPr lang="en-US" sz="4500" b="1">
                <a:cs typeface="+mn-cs"/>
              </a:rPr>
              <a:t>T</a:t>
            </a:r>
            <a:r>
              <a:rPr lang="en-US" sz="4500">
                <a:cs typeface="+mn-cs"/>
              </a:rPr>
              <a:t>eachers </a:t>
            </a:r>
          </a:p>
          <a:p>
            <a:pPr marL="342835" indent="-342835">
              <a:spcBef>
                <a:spcPct val="20000"/>
              </a:spcBef>
              <a:defRPr/>
            </a:pPr>
            <a:r>
              <a:rPr lang="en-US" sz="4500" b="1">
                <a:cs typeface="+mn-cs"/>
              </a:rPr>
              <a:t>G</a:t>
            </a:r>
            <a:r>
              <a:rPr lang="en-US" sz="4500">
                <a:cs typeface="+mn-cs"/>
              </a:rPr>
              <a:t>o …. </a:t>
            </a:r>
            <a:r>
              <a:rPr lang="en-US" sz="4500" b="1">
                <a:cs typeface="+mn-cs"/>
              </a:rPr>
              <a:t>C</a:t>
            </a:r>
            <a:r>
              <a:rPr lang="en-US" sz="4500">
                <a:cs typeface="+mn-cs"/>
              </a:rPr>
              <a:t>razy</a:t>
            </a:r>
          </a:p>
          <a:p>
            <a:pPr marL="342835" indent="-342835">
              <a:spcBef>
                <a:spcPct val="20000"/>
              </a:spcBef>
              <a:defRPr/>
            </a:pPr>
            <a:r>
              <a:rPr lang="en-US" sz="4500">
                <a:cs typeface="+mn-cs"/>
              </a:rPr>
              <a:t>A – T and G -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ssolve">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dissolve">
                                      <p:cBhvr>
                                        <p:cTn id="12" dur="500"/>
                                        <p:tgtEl>
                                          <p:spTgt spid="1843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442"/>
                                        </p:tgtEl>
                                        <p:attrNameLst>
                                          <p:attrName>style.visibility</p:attrName>
                                        </p:attrNameLst>
                                      </p:cBhvr>
                                      <p:to>
                                        <p:strVal val="visible"/>
                                      </p:to>
                                    </p:set>
                                    <p:animEffect transition="in" filter="dissolve">
                                      <p:cBhvr>
                                        <p:cTn id="15"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28600" y="0"/>
            <a:ext cx="8610600" cy="1143000"/>
          </a:xfrm>
        </p:spPr>
        <p:txBody>
          <a:bodyPr/>
          <a:lstStyle/>
          <a:p>
            <a:pPr eaLnBrk="1" hangingPunct="1">
              <a:defRPr/>
            </a:pPr>
            <a:r>
              <a:rPr lang="en-US" b="1">
                <a:latin typeface="Times New Roman" charset="0"/>
                <a:cs typeface="+mj-cs"/>
              </a:rPr>
              <a:t>The Genetic Code</a:t>
            </a:r>
          </a:p>
        </p:txBody>
      </p:sp>
      <p:sp>
        <p:nvSpPr>
          <p:cNvPr id="20483" name="Rectangle 3"/>
          <p:cNvSpPr>
            <a:spLocks noGrp="1" noChangeArrowheads="1"/>
          </p:cNvSpPr>
          <p:nvPr>
            <p:ph type="subTitle" idx="1"/>
          </p:nvPr>
        </p:nvSpPr>
        <p:spPr>
          <a:xfrm>
            <a:off x="609600" y="914400"/>
            <a:ext cx="8153400" cy="3352800"/>
          </a:xfrm>
          <a:solidFill>
            <a:srgbClr val="FFFFCC"/>
          </a:solidFill>
        </p:spPr>
        <p:txBody>
          <a:bodyPr/>
          <a:lstStyle/>
          <a:p>
            <a:pPr algn="l" eaLnBrk="1" hangingPunct="1">
              <a:spcBef>
                <a:spcPct val="50000"/>
              </a:spcBef>
              <a:buFontTx/>
              <a:buChar char="•"/>
              <a:defRPr/>
            </a:pPr>
            <a:r>
              <a:rPr lang="en-US" sz="2300" b="1" dirty="0">
                <a:cs typeface="+mn-cs"/>
              </a:rPr>
              <a:t> </a:t>
            </a:r>
            <a:r>
              <a:rPr lang="en-US" dirty="0">
                <a:latin typeface="Times New Roman" charset="0"/>
                <a:cs typeface="+mn-cs"/>
              </a:rPr>
              <a:t>The </a:t>
            </a:r>
            <a:r>
              <a:rPr lang="en-US" b="1" dirty="0">
                <a:latin typeface="Times New Roman" charset="0"/>
                <a:cs typeface="+mn-cs"/>
              </a:rPr>
              <a:t>base sequence holds the genetic code.</a:t>
            </a:r>
            <a:r>
              <a:rPr lang="en-US" dirty="0">
                <a:latin typeface="Times New Roman" charset="0"/>
                <a:cs typeface="+mn-cs"/>
              </a:rPr>
              <a:t>  </a:t>
            </a:r>
          </a:p>
          <a:p>
            <a:pPr algn="l" eaLnBrk="1" hangingPunct="1">
              <a:spcBef>
                <a:spcPct val="50000"/>
              </a:spcBef>
              <a:buFontTx/>
              <a:buChar char="•"/>
              <a:defRPr/>
            </a:pPr>
            <a:endParaRPr lang="en-US" dirty="0">
              <a:latin typeface="Times New Roman" charset="0"/>
              <a:cs typeface="+mn-cs"/>
            </a:endParaRPr>
          </a:p>
          <a:p>
            <a:pPr algn="l" eaLnBrk="1" hangingPunct="1">
              <a:spcBef>
                <a:spcPct val="50000"/>
              </a:spcBef>
              <a:buFontTx/>
              <a:buChar char="•"/>
              <a:defRPr/>
            </a:pPr>
            <a:r>
              <a:rPr lang="en-US" dirty="0">
                <a:latin typeface="Times New Roman" charset="0"/>
                <a:cs typeface="+mn-cs"/>
              </a:rPr>
              <a:t> Each organism has a different sequence of bases </a:t>
            </a:r>
            <a:r>
              <a:rPr lang="en-US" b="1" dirty="0">
                <a:latin typeface="Times New Roman" charset="0"/>
                <a:cs typeface="+mn-cs"/>
              </a:rPr>
              <a:t>making every organism UNIQUE</a:t>
            </a:r>
            <a:r>
              <a:rPr lang="en-US" dirty="0">
                <a:latin typeface="Times New Roman" charset="0"/>
                <a:cs typeface="+mn-cs"/>
              </a:rPr>
              <a:t> (just think of the combinations).</a:t>
            </a:r>
          </a:p>
        </p:txBody>
      </p:sp>
      <p:pic>
        <p:nvPicPr>
          <p:cNvPr id="72707" name="Picture 4" descr="Sequence Of Telomere"/>
          <p:cNvPicPr>
            <a:picLocks noChangeAspect="1" noChangeArrowheads="1"/>
          </p:cNvPicPr>
          <p:nvPr/>
        </p:nvPicPr>
        <p:blipFill>
          <a:blip r:embed="rId3">
            <a:extLst>
              <a:ext uri="{28A0092B-C50C-407E-A947-70E740481C1C}">
                <a14:useLocalDpi xmlns:a14="http://schemas.microsoft.com/office/drawing/2010/main" val="0"/>
              </a:ext>
            </a:extLst>
          </a:blip>
          <a:srcRect l="6349" t="30316" r="9525" b="29263"/>
          <a:stretch>
            <a:fillRect/>
          </a:stretch>
        </p:blipFill>
        <p:spPr bwMode="auto">
          <a:xfrm>
            <a:off x="2514600" y="1676400"/>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descr="DNA-colo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343400"/>
            <a:ext cx="17637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descr="mrd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343400"/>
            <a:ext cx="32766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7" descr="d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495800"/>
            <a:ext cx="2438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dirty="0">
                <a:solidFill>
                  <a:schemeClr val="accent2"/>
                </a:solidFill>
                <a:latin typeface="Times New Roman" charset="0"/>
                <a:cs typeface="+mj-cs"/>
              </a:rPr>
              <a:t>DNA Structure </a:t>
            </a:r>
            <a:br>
              <a:rPr lang="en-US" b="1" dirty="0">
                <a:solidFill>
                  <a:schemeClr val="accent2"/>
                </a:solidFill>
                <a:latin typeface="Times New Roman" charset="0"/>
                <a:cs typeface="+mj-cs"/>
              </a:rPr>
            </a:br>
            <a:endParaRPr lang="en-US" b="1" dirty="0">
              <a:solidFill>
                <a:schemeClr val="accent2"/>
              </a:solidFill>
              <a:latin typeface="Times New Roman" charset="0"/>
              <a:cs typeface="+mj-cs"/>
            </a:endParaRPr>
          </a:p>
        </p:txBody>
      </p:sp>
      <p:sp>
        <p:nvSpPr>
          <p:cNvPr id="28675" name="Rectangle 3"/>
          <p:cNvSpPr>
            <a:spLocks noGrp="1" noChangeArrowheads="1"/>
          </p:cNvSpPr>
          <p:nvPr>
            <p:ph type="body" sz="half" idx="1"/>
          </p:nvPr>
        </p:nvSpPr>
        <p:spPr/>
        <p:txBody>
          <a:bodyPr/>
          <a:lstStyle/>
          <a:p>
            <a:pPr marL="342835" indent="-342835" eaLnBrk="1" hangingPunct="1">
              <a:buFontTx/>
              <a:buNone/>
              <a:defRPr/>
            </a:pPr>
            <a:r>
              <a:rPr lang="en-US" sz="3700">
                <a:latin typeface="Times New Roman" charset="0"/>
                <a:cs typeface="+mn-cs"/>
              </a:rPr>
              <a:t>What is DNA </a:t>
            </a:r>
          </a:p>
          <a:p>
            <a:pPr marL="342835" indent="-342835" eaLnBrk="1" hangingPunct="1">
              <a:buFontTx/>
              <a:buNone/>
              <a:defRPr/>
            </a:pPr>
            <a:r>
              <a:rPr lang="en-US" sz="3700">
                <a:latin typeface="Times New Roman" charset="0"/>
                <a:cs typeface="+mn-cs"/>
              </a:rPr>
              <a:t>composed of?</a:t>
            </a:r>
          </a:p>
          <a:p>
            <a:pPr marL="342835" indent="-342835" eaLnBrk="1" hangingPunct="1">
              <a:buFontTx/>
              <a:buNone/>
              <a:defRPr/>
            </a:pPr>
            <a:endParaRPr lang="en-US" sz="3700">
              <a:latin typeface="Times New Roman" charset="0"/>
              <a:cs typeface="+mn-cs"/>
            </a:endParaRPr>
          </a:p>
        </p:txBody>
      </p:sp>
      <p:pic>
        <p:nvPicPr>
          <p:cNvPr id="28676" name="Picture 4" descr="NUCLEOTID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2971800"/>
            <a:ext cx="4038600" cy="2320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678" name="Text Box 6"/>
          <p:cNvSpPr txBox="1">
            <a:spLocks noChangeArrowheads="1"/>
          </p:cNvSpPr>
          <p:nvPr/>
        </p:nvSpPr>
        <p:spPr bwMode="auto">
          <a:xfrm>
            <a:off x="1020763" y="5521325"/>
            <a:ext cx="30384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4500" b="1">
                <a:cs typeface="+mn-cs"/>
              </a:rPr>
              <a:t>Nucleotides</a:t>
            </a:r>
          </a:p>
        </p:txBody>
      </p:sp>
      <p:sp>
        <p:nvSpPr>
          <p:cNvPr id="28679" name="Rectangle 7"/>
          <p:cNvSpPr>
            <a:spLocks noChangeArrowheads="1"/>
          </p:cNvSpPr>
          <p:nvPr/>
        </p:nvSpPr>
        <p:spPr bwMode="auto">
          <a:xfrm>
            <a:off x="4267200" y="22098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cs typeface="+mn-cs"/>
              </a:rPr>
              <a:t>4 types</a:t>
            </a:r>
          </a:p>
        </p:txBody>
      </p:sp>
      <p:sp>
        <p:nvSpPr>
          <p:cNvPr id="28680" name="Line 8"/>
          <p:cNvSpPr>
            <a:spLocks noChangeShapeType="1"/>
          </p:cNvSpPr>
          <p:nvPr/>
        </p:nvSpPr>
        <p:spPr bwMode="auto">
          <a:xfrm flipH="1">
            <a:off x="3962400" y="2514600"/>
            <a:ext cx="762000" cy="83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8681" name="Text Box 9"/>
          <p:cNvSpPr txBox="1">
            <a:spLocks noChangeArrowheads="1"/>
          </p:cNvSpPr>
          <p:nvPr/>
        </p:nvSpPr>
        <p:spPr bwMode="auto">
          <a:xfrm>
            <a:off x="5334000" y="2951163"/>
            <a:ext cx="1909763"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Adenine</a:t>
            </a:r>
          </a:p>
          <a:p>
            <a:pPr>
              <a:defRPr/>
            </a:pPr>
            <a:r>
              <a:rPr lang="en-US" sz="3700">
                <a:cs typeface="+mn-cs"/>
              </a:rPr>
              <a:t>Thymine</a:t>
            </a:r>
          </a:p>
          <a:p>
            <a:pPr>
              <a:defRPr/>
            </a:pPr>
            <a:r>
              <a:rPr lang="en-US" sz="3700">
                <a:cs typeface="+mn-cs"/>
              </a:rPr>
              <a:t>Guanine</a:t>
            </a:r>
          </a:p>
          <a:p>
            <a:pPr>
              <a:defRPr/>
            </a:pPr>
            <a:r>
              <a:rPr lang="en-US" sz="3700">
                <a:cs typeface="+mn-cs"/>
              </a:rPr>
              <a:t>Cytosine</a:t>
            </a:r>
          </a:p>
        </p:txBody>
      </p:sp>
      <p:sp>
        <p:nvSpPr>
          <p:cNvPr id="28682" name="Rectangle 10"/>
          <p:cNvSpPr>
            <a:spLocks noChangeArrowheads="1"/>
          </p:cNvSpPr>
          <p:nvPr/>
        </p:nvSpPr>
        <p:spPr bwMode="auto">
          <a:xfrm>
            <a:off x="2971800" y="50292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cs typeface="+mn-cs"/>
              </a:rPr>
              <a:t>Deoxyribose</a:t>
            </a:r>
          </a:p>
        </p:txBody>
      </p:sp>
      <p:sp>
        <p:nvSpPr>
          <p:cNvPr id="28683" name="Line 11"/>
          <p:cNvSpPr>
            <a:spLocks noChangeShapeType="1"/>
          </p:cNvSpPr>
          <p:nvPr/>
        </p:nvSpPr>
        <p:spPr bwMode="auto">
          <a:xfrm flipH="1" flipV="1">
            <a:off x="2362200" y="4800600"/>
            <a:ext cx="6858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 name="Right Brace 2"/>
          <p:cNvSpPr/>
          <p:nvPr/>
        </p:nvSpPr>
        <p:spPr>
          <a:xfrm>
            <a:off x="7162800" y="3124200"/>
            <a:ext cx="609600" cy="914400"/>
          </a:xfrm>
          <a:prstGeom prst="rightBrace">
            <a:avLst/>
          </a:prstGeom>
        </p:spPr>
        <p:style>
          <a:lnRef idx="2">
            <a:schemeClr val="accent1"/>
          </a:lnRef>
          <a:fillRef idx="0">
            <a:schemeClr val="accent1"/>
          </a:fillRef>
          <a:effectRef idx="1">
            <a:schemeClr val="accent1"/>
          </a:effectRef>
          <a:fontRef idx="minor">
            <a:schemeClr val="tx1"/>
          </a:fontRef>
        </p:style>
        <p:txBody>
          <a:bodyPr lIns="91422" tIns="45711" rIns="91422" bIns="45711" anchor="ctr"/>
          <a:lstStyle/>
          <a:p>
            <a:pPr algn="ctr">
              <a:defRPr/>
            </a:pPr>
            <a:endParaRPr lang="en-US"/>
          </a:p>
        </p:txBody>
      </p:sp>
      <p:sp>
        <p:nvSpPr>
          <p:cNvPr id="13" name="Right Brace 12"/>
          <p:cNvSpPr/>
          <p:nvPr/>
        </p:nvSpPr>
        <p:spPr>
          <a:xfrm>
            <a:off x="7162800" y="4114800"/>
            <a:ext cx="609600" cy="914400"/>
          </a:xfrm>
          <a:prstGeom prst="rightBrace">
            <a:avLst/>
          </a:prstGeom>
        </p:spPr>
        <p:style>
          <a:lnRef idx="2">
            <a:schemeClr val="accent1"/>
          </a:lnRef>
          <a:fillRef idx="0">
            <a:schemeClr val="accent1"/>
          </a:fillRef>
          <a:effectRef idx="1">
            <a:schemeClr val="accent1"/>
          </a:effectRef>
          <a:fontRef idx="minor">
            <a:schemeClr val="tx1"/>
          </a:fontRef>
        </p:style>
        <p:txBody>
          <a:bodyPr lIns="91422" tIns="45711" rIns="91422" bIns="45711"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82"/>
                                        </p:tgtEl>
                                        <p:attrNameLst>
                                          <p:attrName>style.visibility</p:attrName>
                                        </p:attrNameLst>
                                      </p:cBhvr>
                                      <p:to>
                                        <p:strVal val="visible"/>
                                      </p:to>
                                    </p:set>
                                    <p:anim calcmode="lin" valueType="num">
                                      <p:cBhvr additive="base">
                                        <p:cTn id="13" dur="500" fill="hold"/>
                                        <p:tgtEl>
                                          <p:spTgt spid="28682"/>
                                        </p:tgtEl>
                                        <p:attrNameLst>
                                          <p:attrName>ppt_x</p:attrName>
                                        </p:attrNameLst>
                                      </p:cBhvr>
                                      <p:tavLst>
                                        <p:tav tm="0">
                                          <p:val>
                                            <p:strVal val="#ppt_x"/>
                                          </p:val>
                                        </p:tav>
                                        <p:tav tm="100000">
                                          <p:val>
                                            <p:strVal val="#ppt_x"/>
                                          </p:val>
                                        </p:tav>
                                      </p:tavLst>
                                    </p:anim>
                                    <p:anim calcmode="lin" valueType="num">
                                      <p:cBhvr additive="base">
                                        <p:cTn id="14"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500" fill="hold"/>
                                        <p:tgtEl>
                                          <p:spTgt spid="28679"/>
                                        </p:tgtEl>
                                        <p:attrNameLst>
                                          <p:attrName>ppt_x</p:attrName>
                                        </p:attrNameLst>
                                      </p:cBhvr>
                                      <p:tavLst>
                                        <p:tav tm="0">
                                          <p:val>
                                            <p:strVal val="1+#ppt_w/2"/>
                                          </p:val>
                                        </p:tav>
                                        <p:tav tm="100000">
                                          <p:val>
                                            <p:strVal val="#ppt_x"/>
                                          </p:val>
                                        </p:tav>
                                      </p:tavLst>
                                    </p:anim>
                                    <p:anim calcmode="lin" valueType="num">
                                      <p:cBhvr additive="base">
                                        <p:cTn id="20"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81"/>
                                        </p:tgtEl>
                                        <p:attrNameLst>
                                          <p:attrName>style.visibility</p:attrName>
                                        </p:attrNameLst>
                                      </p:cBhvr>
                                      <p:to>
                                        <p:strVal val="visible"/>
                                      </p:to>
                                    </p:set>
                                    <p:anim calcmode="lin" valueType="num">
                                      <p:cBhvr additive="base">
                                        <p:cTn id="25" dur="500" fill="hold"/>
                                        <p:tgtEl>
                                          <p:spTgt spid="28681"/>
                                        </p:tgtEl>
                                        <p:attrNameLst>
                                          <p:attrName>ppt_x</p:attrName>
                                        </p:attrNameLst>
                                      </p:cBhvr>
                                      <p:tavLst>
                                        <p:tav tm="0">
                                          <p:val>
                                            <p:strVal val="1+#ppt_w/2"/>
                                          </p:val>
                                        </p:tav>
                                        <p:tav tm="100000">
                                          <p:val>
                                            <p:strVal val="#ppt_x"/>
                                          </p:val>
                                        </p:tav>
                                      </p:tavLst>
                                    </p:anim>
                                    <p:anim calcmode="lin" valueType="num">
                                      <p:cBhvr additive="base">
                                        <p:cTn id="26" dur="500" fill="hold"/>
                                        <p:tgtEl>
                                          <p:spTgt spid="28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79" grpId="0" animBg="1" autoUpdateAnimBg="0"/>
      <p:bldP spid="28681" grpId="0" autoUpdateAnimBg="0"/>
      <p:bldP spid="2868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pPr eaLnBrk="1" hangingPunct="1">
              <a:defRPr/>
            </a:pPr>
            <a:r>
              <a:rPr lang="en-US" b="1">
                <a:solidFill>
                  <a:schemeClr val="accent2"/>
                </a:solidFill>
                <a:latin typeface="Times New Roman" charset="0"/>
                <a:cs typeface="+mj-cs"/>
              </a:rPr>
              <a:t>DNA Structure</a:t>
            </a:r>
          </a:p>
        </p:txBody>
      </p:sp>
      <p:pic>
        <p:nvPicPr>
          <p:cNvPr id="50192" name="Picture 16" descr="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10200" y="2233613"/>
            <a:ext cx="2590800" cy="2390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0185" name="Picture 9" descr="The double helix is built of a sugar phosphate backbone. The internal structure is composed of pairs of bases (A and T, C and G), linked across the cent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8200" y="2438400"/>
            <a:ext cx="33242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0189" name="Text Box 13"/>
          <p:cNvSpPr txBox="1">
            <a:spLocks noChangeArrowheads="1"/>
          </p:cNvSpPr>
          <p:nvPr/>
        </p:nvSpPr>
        <p:spPr bwMode="auto">
          <a:xfrm>
            <a:off x="838200" y="1371600"/>
            <a:ext cx="37496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sz="4500" b="1">
                <a:cs typeface="+mn-cs"/>
              </a:rPr>
              <a:t>Double-Helix</a:t>
            </a:r>
          </a:p>
        </p:txBody>
      </p:sp>
      <p:sp>
        <p:nvSpPr>
          <p:cNvPr id="50190" name="Text Box 14"/>
          <p:cNvSpPr txBox="1">
            <a:spLocks noChangeArrowheads="1"/>
          </p:cNvSpPr>
          <p:nvPr/>
        </p:nvSpPr>
        <p:spPr bwMode="auto">
          <a:xfrm>
            <a:off x="3962400" y="4800600"/>
            <a:ext cx="527685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endParaRPr lang="en-US">
              <a:cs typeface="+mn-cs"/>
            </a:endParaRPr>
          </a:p>
          <a:p>
            <a:pPr algn="ctr">
              <a:defRPr/>
            </a:pPr>
            <a:r>
              <a:rPr lang="en-US" sz="3700">
                <a:cs typeface="+mn-cs"/>
              </a:rPr>
              <a:t>Nobel Prize work on DNA</a:t>
            </a:r>
          </a:p>
          <a:p>
            <a:pPr algn="ctr">
              <a:defRPr/>
            </a:pPr>
            <a:endParaRPr lang="en-US">
              <a:cs typeface="+mn-cs"/>
            </a:endParaRPr>
          </a:p>
        </p:txBody>
      </p:sp>
      <p:sp>
        <p:nvSpPr>
          <p:cNvPr id="50198" name="Text Box 22"/>
          <p:cNvSpPr txBox="1">
            <a:spLocks noChangeArrowheads="1"/>
          </p:cNvSpPr>
          <p:nvPr/>
        </p:nvSpPr>
        <p:spPr bwMode="auto">
          <a:xfrm>
            <a:off x="5067300" y="1447800"/>
            <a:ext cx="325755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700">
                <a:cs typeface="+mn-cs"/>
              </a:rPr>
              <a:t>Watson &amp; Crick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a:solidFill>
                  <a:srgbClr val="FF7C80"/>
                </a:solidFill>
                <a:cs typeface="+mj-cs"/>
              </a:rPr>
              <a:t>D</a:t>
            </a:r>
            <a:r>
              <a:rPr lang="en-US" b="1">
                <a:solidFill>
                  <a:srgbClr val="6600CC"/>
                </a:solidFill>
                <a:cs typeface="+mj-cs"/>
              </a:rPr>
              <a:t>N</a:t>
            </a:r>
            <a:r>
              <a:rPr lang="en-US" b="1">
                <a:solidFill>
                  <a:srgbClr val="FF7C80"/>
                </a:solidFill>
                <a:cs typeface="+mj-cs"/>
              </a:rPr>
              <a:t>A </a:t>
            </a:r>
            <a:r>
              <a:rPr lang="en-US" b="1">
                <a:solidFill>
                  <a:srgbClr val="6600CC"/>
                </a:solidFill>
                <a:cs typeface="+mj-cs"/>
              </a:rPr>
              <a:t>W</a:t>
            </a:r>
            <a:r>
              <a:rPr lang="en-US" b="1">
                <a:solidFill>
                  <a:srgbClr val="FF7C80"/>
                </a:solidFill>
                <a:cs typeface="+mj-cs"/>
              </a:rPr>
              <a:t>o</a:t>
            </a:r>
            <a:r>
              <a:rPr lang="en-US" b="1">
                <a:solidFill>
                  <a:srgbClr val="6600CC"/>
                </a:solidFill>
                <a:cs typeface="+mj-cs"/>
              </a:rPr>
              <a:t>r</a:t>
            </a:r>
            <a:r>
              <a:rPr lang="en-US" b="1">
                <a:solidFill>
                  <a:srgbClr val="FF7C80"/>
                </a:solidFill>
                <a:cs typeface="+mj-cs"/>
              </a:rPr>
              <a:t>d</a:t>
            </a:r>
            <a:r>
              <a:rPr lang="en-US" b="1">
                <a:cs typeface="+mj-cs"/>
              </a:rPr>
              <a:t> </a:t>
            </a:r>
            <a:r>
              <a:rPr lang="en-US" b="1">
                <a:solidFill>
                  <a:srgbClr val="6600CC"/>
                </a:solidFill>
                <a:cs typeface="+mj-cs"/>
              </a:rPr>
              <a:t>S</a:t>
            </a:r>
            <a:r>
              <a:rPr lang="en-US" b="1">
                <a:solidFill>
                  <a:srgbClr val="FF7C80"/>
                </a:solidFill>
                <a:cs typeface="+mj-cs"/>
              </a:rPr>
              <a:t>p</a:t>
            </a:r>
            <a:r>
              <a:rPr lang="en-US" b="1">
                <a:solidFill>
                  <a:srgbClr val="6600CC"/>
                </a:solidFill>
                <a:cs typeface="+mj-cs"/>
              </a:rPr>
              <a:t>l</a:t>
            </a:r>
            <a:r>
              <a:rPr lang="en-US" b="1">
                <a:solidFill>
                  <a:srgbClr val="FF7C80"/>
                </a:solidFill>
                <a:cs typeface="+mj-cs"/>
              </a:rPr>
              <a:t>a</a:t>
            </a:r>
            <a:r>
              <a:rPr lang="en-US" b="1">
                <a:solidFill>
                  <a:srgbClr val="6600CC"/>
                </a:solidFill>
                <a:cs typeface="+mj-cs"/>
              </a:rPr>
              <a:t>s</a:t>
            </a:r>
            <a:r>
              <a:rPr lang="en-US" b="1">
                <a:solidFill>
                  <a:srgbClr val="FF7C80"/>
                </a:solidFill>
                <a:cs typeface="+mj-cs"/>
              </a:rPr>
              <a:t>h</a:t>
            </a:r>
          </a:p>
        </p:txBody>
      </p:sp>
      <p:sp>
        <p:nvSpPr>
          <p:cNvPr id="39939" name="Rectangle 3"/>
          <p:cNvSpPr>
            <a:spLocks noGrp="1" noChangeArrowheads="1"/>
          </p:cNvSpPr>
          <p:nvPr>
            <p:ph idx="1"/>
          </p:nvPr>
        </p:nvSpPr>
        <p:spPr/>
        <p:txBody>
          <a:bodyPr/>
          <a:lstStyle/>
          <a:p>
            <a:pPr marL="342835" indent="-342835" eaLnBrk="1" hangingPunct="1">
              <a:buFontTx/>
              <a:buNone/>
              <a:defRPr/>
            </a:pPr>
            <a:r>
              <a:rPr lang="en-US">
                <a:cs typeface="+mn-cs"/>
              </a:rPr>
              <a:t>			</a:t>
            </a:r>
            <a:endParaRPr lang="en-US">
              <a:solidFill>
                <a:srgbClr val="FF0000"/>
              </a:solidFill>
              <a:cs typeface="+mn-cs"/>
            </a:endParaRPr>
          </a:p>
          <a:p>
            <a:pPr marL="342835" indent="-342835" eaLnBrk="1" hangingPunct="1">
              <a:buFontTx/>
              <a:buNone/>
              <a:defRPr/>
            </a:pPr>
            <a:endParaRPr lang="en-US">
              <a:solidFill>
                <a:srgbClr val="FF0000"/>
              </a:solidFill>
              <a:cs typeface="+mn-cs"/>
            </a:endParaRPr>
          </a:p>
          <a:p>
            <a:pPr marL="342835" indent="-342835" eaLnBrk="1" hangingPunct="1">
              <a:buFontTx/>
              <a:buNone/>
              <a:defRPr/>
            </a:pPr>
            <a:r>
              <a:rPr lang="en-US">
                <a:cs typeface="+mn-cs"/>
              </a:rPr>
              <a:t>			</a:t>
            </a:r>
            <a:endParaRPr lang="en-US">
              <a:solidFill>
                <a:srgbClr val="660066"/>
              </a:solidFill>
              <a:cs typeface="+mn-cs"/>
            </a:endParaRPr>
          </a:p>
          <a:p>
            <a:pPr marL="342835" indent="-342835" eaLnBrk="1" hangingPunct="1">
              <a:buFontTx/>
              <a:buNone/>
              <a:defRPr/>
            </a:pPr>
            <a:r>
              <a:rPr lang="en-US">
                <a:cs typeface="+mn-cs"/>
              </a:rPr>
              <a:t>				</a:t>
            </a:r>
            <a:endParaRPr lang="en-US">
              <a:solidFill>
                <a:srgbClr val="33CC33"/>
              </a:solidFill>
              <a:cs typeface="+mn-cs"/>
            </a:endParaRPr>
          </a:p>
          <a:p>
            <a:pPr marL="342835" indent="-342835" eaLnBrk="1" hangingPunct="1">
              <a:buFontTx/>
              <a:buNone/>
              <a:defRPr/>
            </a:pPr>
            <a:endParaRPr lang="en-US">
              <a:cs typeface="+mn-cs"/>
            </a:endParaRPr>
          </a:p>
          <a:p>
            <a:pPr marL="342835" indent="-342835" eaLnBrk="1" hangingPunct="1">
              <a:buFontTx/>
              <a:buNone/>
              <a:defRPr/>
            </a:pPr>
            <a:r>
              <a:rPr lang="en-US">
                <a:cs typeface="+mn-cs"/>
              </a:rPr>
              <a:t>			</a:t>
            </a:r>
            <a:endParaRPr lang="en-US">
              <a:solidFill>
                <a:srgbClr val="FF6600"/>
              </a:solidFill>
              <a:cs typeface="+mn-cs"/>
            </a:endParaRPr>
          </a:p>
        </p:txBody>
      </p:sp>
      <p:sp>
        <p:nvSpPr>
          <p:cNvPr id="23555" name="WordArt 4"/>
          <p:cNvSpPr>
            <a:spLocks noChangeArrowheads="1" noChangeShapeType="1" noTextEdit="1"/>
          </p:cNvSpPr>
          <p:nvPr/>
        </p:nvSpPr>
        <p:spPr bwMode="auto">
          <a:xfrm>
            <a:off x="533400" y="1066800"/>
            <a:ext cx="1547813" cy="1651000"/>
          </a:xfrm>
          <a:prstGeom prst="rect">
            <a:avLst/>
          </a:prstGeom>
        </p:spPr>
        <p:txBody>
          <a:bodyPr wrap="none" fromWordArt="1">
            <a:prstTxWarp prst="textDoubleWave1">
              <a:avLst>
                <a:gd name="adj1" fmla="val 6500"/>
                <a:gd name="adj2" fmla="val 0"/>
              </a:avLst>
            </a:prstTxWarp>
          </a:bodyPr>
          <a:lstStyle/>
          <a:p>
            <a:pPr algn="ctr"/>
            <a:r>
              <a:rPr lang="en-US" sz="37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DNA </a:t>
            </a:r>
          </a:p>
        </p:txBody>
      </p:sp>
      <p:sp>
        <p:nvSpPr>
          <p:cNvPr id="23556" name="WordArt 5"/>
          <p:cNvSpPr>
            <a:spLocks noChangeArrowheads="1" noChangeShapeType="1" noTextEdit="1"/>
          </p:cNvSpPr>
          <p:nvPr/>
        </p:nvSpPr>
        <p:spPr bwMode="auto">
          <a:xfrm>
            <a:off x="7086600" y="1524000"/>
            <a:ext cx="1571625" cy="647700"/>
          </a:xfrm>
          <a:prstGeom prst="rect">
            <a:avLst/>
          </a:prstGeom>
        </p:spPr>
        <p:txBody>
          <a:bodyPr wrap="none" fromWordArt="1">
            <a:prstTxWarp prst="textPlain">
              <a:avLst>
                <a:gd name="adj" fmla="val 50000"/>
              </a:avLst>
            </a:prstTxWarp>
          </a:bodyPr>
          <a:lstStyle/>
          <a:p>
            <a:pPr algn="ctr"/>
            <a:r>
              <a:rPr lang="en-US" sz="3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Black"/>
                <a:ea typeface="Arial Black"/>
                <a:cs typeface="Arial Black"/>
              </a:rPr>
              <a:t>Genes</a:t>
            </a:r>
          </a:p>
        </p:txBody>
      </p:sp>
      <p:sp>
        <p:nvSpPr>
          <p:cNvPr id="23557" name="WordArt 6"/>
          <p:cNvSpPr>
            <a:spLocks noChangeArrowheads="1" noChangeShapeType="1" noTextEdit="1"/>
          </p:cNvSpPr>
          <p:nvPr/>
        </p:nvSpPr>
        <p:spPr bwMode="auto">
          <a:xfrm>
            <a:off x="6705600" y="5410200"/>
            <a:ext cx="1771650" cy="876300"/>
          </a:xfrm>
          <a:prstGeom prst="rect">
            <a:avLst/>
          </a:prstGeom>
        </p:spPr>
        <p:txBody>
          <a:bodyPr wrap="none" fromWordArt="1">
            <a:prstTxWarp prst="textPlain">
              <a:avLst>
                <a:gd name="adj" fmla="val 50000"/>
              </a:avLst>
            </a:prstTxWarp>
          </a:bodyPr>
          <a:lstStyle/>
          <a:p>
            <a:pPr algn="ctr"/>
            <a:r>
              <a:rPr lang="en-US" sz="37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Traits</a:t>
            </a:r>
          </a:p>
        </p:txBody>
      </p:sp>
      <p:sp>
        <p:nvSpPr>
          <p:cNvPr id="23558" name="WordArt 7"/>
          <p:cNvSpPr>
            <a:spLocks noChangeArrowheads="1" noChangeShapeType="1" noTextEdit="1"/>
          </p:cNvSpPr>
          <p:nvPr/>
        </p:nvSpPr>
        <p:spPr bwMode="auto">
          <a:xfrm>
            <a:off x="609600" y="5181600"/>
            <a:ext cx="2667000" cy="10287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Cloning</a:t>
            </a:r>
          </a:p>
        </p:txBody>
      </p:sp>
      <p:sp>
        <p:nvSpPr>
          <p:cNvPr id="23559" name="WordArt 8"/>
          <p:cNvSpPr>
            <a:spLocks noChangeArrowheads="1" noChangeShapeType="1" noTextEdit="1"/>
          </p:cNvSpPr>
          <p:nvPr/>
        </p:nvSpPr>
        <p:spPr bwMode="auto">
          <a:xfrm>
            <a:off x="2667000" y="1981200"/>
            <a:ext cx="3800475" cy="1285875"/>
          </a:xfrm>
          <a:prstGeom prst="rect">
            <a:avLst/>
          </a:prstGeom>
        </p:spPr>
        <p:txBody>
          <a:bodyPr wrap="none" fromWordArt="1">
            <a:prstTxWarp prst="textSlantUp">
              <a:avLst>
                <a:gd name="adj" fmla="val 32056"/>
              </a:avLst>
            </a:prstTxWarp>
          </a:bodyPr>
          <a:lstStyle/>
          <a:p>
            <a:pPr algn="ctr"/>
            <a:r>
              <a:rPr lang="en-US" sz="37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rPr>
              <a:t>Genetic Engineering</a:t>
            </a:r>
          </a:p>
        </p:txBody>
      </p:sp>
      <p:sp>
        <p:nvSpPr>
          <p:cNvPr id="23560" name="WordArt 9"/>
          <p:cNvSpPr>
            <a:spLocks noChangeArrowheads="1" noChangeShapeType="1" noTextEdit="1"/>
          </p:cNvSpPr>
          <p:nvPr/>
        </p:nvSpPr>
        <p:spPr bwMode="auto">
          <a:xfrm>
            <a:off x="3810000" y="2971800"/>
            <a:ext cx="3543300" cy="2914650"/>
          </a:xfrm>
          <a:prstGeom prst="rect">
            <a:avLst/>
          </a:prstGeom>
        </p:spPr>
        <p:txBody>
          <a:bodyPr wrap="none" fromWordArt="1">
            <a:prstTxWarp prst="textSlantUp">
              <a:avLst>
                <a:gd name="adj" fmla="val 55556"/>
              </a:avLst>
            </a:prstTxWarp>
          </a:bodyPr>
          <a:lstStyle/>
          <a:p>
            <a:pPr algn="ctr"/>
            <a:r>
              <a:rPr lang="en-US" sz="3700" kern="10">
                <a:ln w="9525">
                  <a:solidFill>
                    <a:srgbClr val="000000"/>
                  </a:solidFill>
                  <a:round/>
                  <a:headEnd/>
                  <a:tailEnd/>
                </a:ln>
                <a:solidFill>
                  <a:srgbClr val="000000"/>
                </a:solidFill>
                <a:latin typeface="Arial Black"/>
                <a:ea typeface="Arial Black"/>
                <a:cs typeface="Arial Black"/>
              </a:rPr>
              <a:t>Chromosomes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143000"/>
          </a:xfrm>
        </p:spPr>
        <p:txBody>
          <a:bodyPr/>
          <a:lstStyle/>
          <a:p>
            <a:pPr eaLnBrk="1" hangingPunct="1">
              <a:defRPr/>
            </a:pPr>
            <a:r>
              <a:rPr lang="en-US" dirty="0">
                <a:cs typeface="+mj-cs"/>
              </a:rPr>
              <a:t>Why do you think cells have to divide?</a:t>
            </a:r>
          </a:p>
        </p:txBody>
      </p:sp>
      <p:sp>
        <p:nvSpPr>
          <p:cNvPr id="26627" name="Rectangle 3"/>
          <p:cNvSpPr>
            <a:spLocks noGrp="1" noChangeArrowheads="1"/>
          </p:cNvSpPr>
          <p:nvPr>
            <p:ph idx="1"/>
          </p:nvPr>
        </p:nvSpPr>
        <p:spPr>
          <a:xfrm>
            <a:off x="381000" y="1676400"/>
            <a:ext cx="4038600" cy="2438400"/>
          </a:xfrm>
        </p:spPr>
        <p:txBody>
          <a:bodyPr/>
          <a:lstStyle/>
          <a:p>
            <a:pPr marL="342835" indent="-342835" eaLnBrk="1" hangingPunct="1">
              <a:lnSpc>
                <a:spcPct val="90000"/>
              </a:lnSpc>
              <a:defRPr/>
            </a:pPr>
            <a:r>
              <a:rPr lang="en-US" sz="2700" b="1" dirty="0">
                <a:cs typeface="+mn-cs"/>
              </a:rPr>
              <a:t>Cells</a:t>
            </a:r>
            <a:r>
              <a:rPr lang="en-US" sz="2700" dirty="0">
                <a:cs typeface="+mn-cs"/>
              </a:rPr>
              <a:t> must </a:t>
            </a:r>
            <a:r>
              <a:rPr lang="en-US" sz="2700" b="1" dirty="0">
                <a:cs typeface="+mn-cs"/>
              </a:rPr>
              <a:t>divide</a:t>
            </a:r>
            <a:r>
              <a:rPr lang="en-US" sz="2700" dirty="0">
                <a:cs typeface="+mn-cs"/>
              </a:rPr>
              <a:t> in order </a:t>
            </a:r>
            <a:r>
              <a:rPr lang="en-US" sz="2700" b="1" dirty="0">
                <a:cs typeface="+mn-cs"/>
              </a:rPr>
              <a:t>to </a:t>
            </a:r>
            <a:r>
              <a:rPr lang="en-US" sz="2700" b="1" i="1" dirty="0">
                <a:cs typeface="+mn-cs"/>
              </a:rPr>
              <a:t>grow and repair</a:t>
            </a:r>
            <a:r>
              <a:rPr lang="en-US" sz="2700" b="1" dirty="0">
                <a:cs typeface="+mn-cs"/>
              </a:rPr>
              <a:t> the body.</a:t>
            </a:r>
          </a:p>
          <a:p>
            <a:pPr marL="342835" indent="-342835" eaLnBrk="1" hangingPunct="1">
              <a:lnSpc>
                <a:spcPct val="90000"/>
              </a:lnSpc>
              <a:defRPr/>
            </a:pPr>
            <a:r>
              <a:rPr lang="en-US" sz="2700" b="1" dirty="0">
                <a:cs typeface="+mn-cs"/>
              </a:rPr>
              <a:t>Cell division=one cell becomes two. </a:t>
            </a:r>
          </a:p>
        </p:txBody>
      </p:sp>
      <p:pic>
        <p:nvPicPr>
          <p:cNvPr id="76803" name="Picture 4" descr="0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3505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5" descr="repai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219200"/>
            <a:ext cx="20240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0"/>
            <a:ext cx="1838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7" descr="The process that is known as cell division or cloni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676400"/>
            <a:ext cx="2209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381000" y="2667000"/>
            <a:ext cx="8229600" cy="1143000"/>
          </a:xfrm>
        </p:spPr>
        <p:txBody>
          <a:bodyPr/>
          <a:lstStyle/>
          <a:p>
            <a:pPr eaLnBrk="1" hangingPunct="1">
              <a:defRPr/>
            </a:pPr>
            <a:r>
              <a:rPr lang="en-US" b="1" dirty="0">
                <a:solidFill>
                  <a:schemeClr val="accent2"/>
                </a:solidFill>
                <a:latin typeface="Times New Roman" charset="0"/>
                <a:cs typeface="+mj-cs"/>
              </a:rPr>
              <a:t>Aim:</a:t>
            </a:r>
            <a:r>
              <a:rPr lang="en-US" b="1" dirty="0">
                <a:latin typeface="Times New Roman" charset="0"/>
                <a:cs typeface="+mj-cs"/>
              </a:rPr>
              <a:t> </a:t>
            </a:r>
            <a:r>
              <a:rPr lang="en-US" sz="5400" dirty="0">
                <a:cs typeface="+mj-cs"/>
              </a:rPr>
              <a:t> </a:t>
            </a:r>
            <a:r>
              <a:rPr lang="en-US" sz="3700" dirty="0">
                <a:latin typeface="Times New Roman" charset="0"/>
                <a:cs typeface="+mj-cs"/>
              </a:rPr>
              <a:t>How is DNA replicated?</a:t>
            </a:r>
          </a:p>
        </p:txBody>
      </p:sp>
      <p:pic>
        <p:nvPicPr>
          <p:cNvPr id="78850" name="Picture 6" descr="chromosome"/>
          <p:cNvPicPr>
            <a:picLocks noChangeAspect="1" noChangeArrowheads="1"/>
          </p:cNvPicPr>
          <p:nvPr/>
        </p:nvPicPr>
        <p:blipFill>
          <a:blip r:embed="rId2">
            <a:extLst>
              <a:ext uri="{28A0092B-C50C-407E-A947-70E740481C1C}">
                <a14:useLocalDpi xmlns:a14="http://schemas.microsoft.com/office/drawing/2010/main" val="0"/>
              </a:ext>
            </a:extLst>
          </a:blip>
          <a:srcRect r="27272"/>
          <a:stretch>
            <a:fillRect/>
          </a:stretch>
        </p:blipFill>
        <p:spPr bwMode="auto">
          <a:xfrm>
            <a:off x="228600" y="4876800"/>
            <a:ext cx="106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7" descr="f_c01locgenes"/>
          <p:cNvPicPr>
            <a:picLocks noChangeAspect="1" noChangeArrowheads="1"/>
          </p:cNvPicPr>
          <p:nvPr/>
        </p:nvPicPr>
        <p:blipFill>
          <a:blip r:embed="rId3">
            <a:extLst>
              <a:ext uri="{28A0092B-C50C-407E-A947-70E740481C1C}">
                <a14:useLocalDpi xmlns:a14="http://schemas.microsoft.com/office/drawing/2010/main" val="0"/>
              </a:ext>
            </a:extLst>
          </a:blip>
          <a:srcRect t="12794" r="70346" b="10434"/>
          <a:stretch>
            <a:fillRect/>
          </a:stretch>
        </p:blipFill>
        <p:spPr bwMode="auto">
          <a:xfrm>
            <a:off x="8077200" y="4114800"/>
            <a:ext cx="83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9" descr="dna_review_5"/>
          <p:cNvPicPr>
            <a:picLocks noChangeAspect="1" noChangeArrowheads="1"/>
          </p:cNvPicPr>
          <p:nvPr/>
        </p:nvPicPr>
        <p:blipFill>
          <a:blip r:embed="rId4">
            <a:extLst>
              <a:ext uri="{28A0092B-C50C-407E-A947-70E740481C1C}">
                <a14:useLocalDpi xmlns:a14="http://schemas.microsoft.com/office/drawing/2010/main" val="0"/>
              </a:ext>
            </a:extLst>
          </a:blip>
          <a:srcRect l="27429" r="29143"/>
          <a:stretch>
            <a:fillRect/>
          </a:stretch>
        </p:blipFill>
        <p:spPr bwMode="auto">
          <a:xfrm>
            <a:off x="0"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0" descr="DNA-colo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050" y="0"/>
            <a:ext cx="1377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defRPr/>
            </a:pPr>
            <a:r>
              <a:rPr lang="en-US" b="1">
                <a:solidFill>
                  <a:schemeClr val="accent2"/>
                </a:solidFill>
                <a:latin typeface="Times New Roman" charset="0"/>
                <a:cs typeface="+mj-cs"/>
              </a:rPr>
              <a:t>DNA Replication</a:t>
            </a:r>
          </a:p>
        </p:txBody>
      </p:sp>
      <p:sp>
        <p:nvSpPr>
          <p:cNvPr id="10243" name="Rectangle 3"/>
          <p:cNvSpPr>
            <a:spLocks noGrp="1" noChangeArrowheads="1"/>
          </p:cNvSpPr>
          <p:nvPr>
            <p:ph type="body" sz="half" idx="1"/>
          </p:nvPr>
        </p:nvSpPr>
        <p:spPr>
          <a:xfrm>
            <a:off x="1143000" y="4495800"/>
            <a:ext cx="2133600" cy="762000"/>
          </a:xfrm>
        </p:spPr>
        <p:txBody>
          <a:bodyPr/>
          <a:lstStyle/>
          <a:p>
            <a:pPr marL="342835" indent="-342835" algn="ctr" eaLnBrk="1" hangingPunct="1">
              <a:buFontTx/>
              <a:buNone/>
              <a:defRPr/>
            </a:pPr>
            <a:r>
              <a:rPr lang="en-US" sz="4500">
                <a:latin typeface="Times New Roman" charset="0"/>
                <a:cs typeface="+mn-cs"/>
              </a:rPr>
              <a:t>(Hint)</a:t>
            </a:r>
          </a:p>
        </p:txBody>
      </p:sp>
      <p:pic>
        <p:nvPicPr>
          <p:cNvPr id="79875" name="Picture 9" descr="copymach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581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4114800" y="1371600"/>
            <a:ext cx="441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2700" dirty="0">
                <a:cs typeface="+mn-cs"/>
              </a:rPr>
              <a:t>  </a:t>
            </a:r>
            <a:r>
              <a:rPr lang="en-US" sz="3700" dirty="0">
                <a:cs typeface="+mn-cs"/>
              </a:rPr>
              <a:t>Replicate means to make an exact </a:t>
            </a:r>
            <a:r>
              <a:rPr lang="en-US" sz="3700" b="1" dirty="0">
                <a:cs typeface="+mn-cs"/>
              </a:rPr>
              <a:t>Copy </a:t>
            </a:r>
            <a:r>
              <a:rPr lang="en-US" sz="3700" dirty="0">
                <a:cs typeface="+mn-cs"/>
              </a:rPr>
              <a:t>of something.</a:t>
            </a:r>
          </a:p>
          <a:p>
            <a:pPr>
              <a:buFontTx/>
              <a:buChar char="•"/>
              <a:defRPr/>
            </a:pPr>
            <a:r>
              <a:rPr lang="en-US" sz="3700" dirty="0">
                <a:cs typeface="+mn-cs"/>
              </a:rPr>
              <a:t>  When DNA replicates, it makes an exact copy of itself according to the base pairing rules.</a:t>
            </a:r>
          </a:p>
        </p:txBody>
      </p:sp>
      <p:sp>
        <p:nvSpPr>
          <p:cNvPr id="10255" name="Text Box 15"/>
          <p:cNvSpPr txBox="1">
            <a:spLocks noChangeArrowheads="1"/>
          </p:cNvSpPr>
          <p:nvPr/>
        </p:nvSpPr>
        <p:spPr bwMode="auto">
          <a:xfrm>
            <a:off x="228600" y="838200"/>
            <a:ext cx="70866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700">
                <a:cs typeface="+mn-cs"/>
              </a:rPr>
              <a:t>What does </a:t>
            </a:r>
            <a:r>
              <a:rPr lang="en-US" sz="3700" b="1">
                <a:cs typeface="+mn-cs"/>
              </a:rPr>
              <a:t>REPLICATE</a:t>
            </a:r>
            <a:r>
              <a:rPr lang="en-US" sz="3700">
                <a:cs typeface="+mn-cs"/>
              </a:rPr>
              <a:t> mean?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500" fill="hold"/>
                                        <p:tgtEl>
                                          <p:spTgt spid="10250"/>
                                        </p:tgtEl>
                                        <p:attrNameLst>
                                          <p:attrName>ppt_x</p:attrName>
                                        </p:attrNameLst>
                                      </p:cBhvr>
                                      <p:tavLst>
                                        <p:tav tm="0">
                                          <p:val>
                                            <p:strVal val="1+#ppt_w/2"/>
                                          </p:val>
                                        </p:tav>
                                        <p:tav tm="100000">
                                          <p:val>
                                            <p:strVal val="#ppt_x"/>
                                          </p:val>
                                        </p:tav>
                                      </p:tavLst>
                                    </p:anim>
                                    <p:anim calcmode="lin" valueType="num">
                                      <p:cBhvr additive="base">
                                        <p:cTn id="8"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a:solidFill>
                  <a:schemeClr val="accent2"/>
                </a:solidFill>
                <a:latin typeface="Times New Roman" charset="0"/>
                <a:cs typeface="+mj-cs"/>
              </a:rPr>
              <a:t>DNA Structure </a:t>
            </a:r>
            <a:br>
              <a:rPr lang="en-US" b="1">
                <a:solidFill>
                  <a:schemeClr val="accent2"/>
                </a:solidFill>
                <a:latin typeface="Times New Roman" charset="0"/>
                <a:cs typeface="+mj-cs"/>
              </a:rPr>
            </a:br>
            <a:r>
              <a:rPr lang="en-US" b="1">
                <a:solidFill>
                  <a:schemeClr val="accent2"/>
                </a:solidFill>
                <a:latin typeface="Times New Roman" charset="0"/>
                <a:cs typeface="+mj-cs"/>
              </a:rPr>
              <a:t>Review</a:t>
            </a:r>
          </a:p>
        </p:txBody>
      </p:sp>
      <p:sp>
        <p:nvSpPr>
          <p:cNvPr id="28675" name="Rectangle 3"/>
          <p:cNvSpPr>
            <a:spLocks noGrp="1" noChangeArrowheads="1"/>
          </p:cNvSpPr>
          <p:nvPr>
            <p:ph type="body" sz="half" idx="1"/>
          </p:nvPr>
        </p:nvSpPr>
        <p:spPr/>
        <p:txBody>
          <a:bodyPr/>
          <a:lstStyle/>
          <a:p>
            <a:pPr marL="342835" indent="-342835" eaLnBrk="1" hangingPunct="1">
              <a:buFontTx/>
              <a:buNone/>
              <a:defRPr/>
            </a:pPr>
            <a:r>
              <a:rPr lang="en-US" sz="3700">
                <a:latin typeface="Times New Roman" charset="0"/>
                <a:cs typeface="+mn-cs"/>
              </a:rPr>
              <a:t>What is DNA </a:t>
            </a:r>
          </a:p>
          <a:p>
            <a:pPr marL="342835" indent="-342835" eaLnBrk="1" hangingPunct="1">
              <a:buFontTx/>
              <a:buNone/>
              <a:defRPr/>
            </a:pPr>
            <a:r>
              <a:rPr lang="en-US" sz="3700">
                <a:latin typeface="Times New Roman" charset="0"/>
                <a:cs typeface="+mn-cs"/>
              </a:rPr>
              <a:t>composed of?</a:t>
            </a:r>
          </a:p>
          <a:p>
            <a:pPr marL="342835" indent="-342835" eaLnBrk="1" hangingPunct="1">
              <a:buFontTx/>
              <a:buNone/>
              <a:defRPr/>
            </a:pPr>
            <a:endParaRPr lang="en-US" sz="3700">
              <a:latin typeface="Times New Roman" charset="0"/>
              <a:cs typeface="+mn-cs"/>
            </a:endParaRPr>
          </a:p>
        </p:txBody>
      </p:sp>
      <p:pic>
        <p:nvPicPr>
          <p:cNvPr id="28676" name="Picture 4" descr="NUCLEOTID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2971800"/>
            <a:ext cx="4038600" cy="2320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678" name="Text Box 6"/>
          <p:cNvSpPr txBox="1">
            <a:spLocks noChangeArrowheads="1"/>
          </p:cNvSpPr>
          <p:nvPr/>
        </p:nvSpPr>
        <p:spPr bwMode="auto">
          <a:xfrm>
            <a:off x="1020763" y="5521325"/>
            <a:ext cx="30384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4500" b="1">
                <a:cs typeface="+mn-cs"/>
              </a:rPr>
              <a:t>Nucleotides</a:t>
            </a:r>
          </a:p>
        </p:txBody>
      </p:sp>
      <p:sp>
        <p:nvSpPr>
          <p:cNvPr id="28679" name="Rectangle 7"/>
          <p:cNvSpPr>
            <a:spLocks noChangeArrowheads="1"/>
          </p:cNvSpPr>
          <p:nvPr/>
        </p:nvSpPr>
        <p:spPr bwMode="auto">
          <a:xfrm>
            <a:off x="4267200" y="22098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cs typeface="+mn-cs"/>
              </a:rPr>
              <a:t>4 types</a:t>
            </a:r>
          </a:p>
        </p:txBody>
      </p:sp>
      <p:sp>
        <p:nvSpPr>
          <p:cNvPr id="28680" name="Line 8"/>
          <p:cNvSpPr>
            <a:spLocks noChangeShapeType="1"/>
          </p:cNvSpPr>
          <p:nvPr/>
        </p:nvSpPr>
        <p:spPr bwMode="auto">
          <a:xfrm flipH="1">
            <a:off x="3962400" y="2514600"/>
            <a:ext cx="762000" cy="83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8681" name="Text Box 9"/>
          <p:cNvSpPr txBox="1">
            <a:spLocks noChangeArrowheads="1"/>
          </p:cNvSpPr>
          <p:nvPr/>
        </p:nvSpPr>
        <p:spPr bwMode="auto">
          <a:xfrm>
            <a:off x="5334000" y="2951163"/>
            <a:ext cx="1909763"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a:cs typeface="+mn-cs"/>
              </a:rPr>
              <a:t>Adenine</a:t>
            </a:r>
          </a:p>
          <a:p>
            <a:pPr>
              <a:defRPr/>
            </a:pPr>
            <a:r>
              <a:rPr lang="en-US" sz="3700">
                <a:cs typeface="+mn-cs"/>
              </a:rPr>
              <a:t>Thymine</a:t>
            </a:r>
          </a:p>
          <a:p>
            <a:pPr>
              <a:defRPr/>
            </a:pPr>
            <a:r>
              <a:rPr lang="en-US" sz="3700">
                <a:cs typeface="+mn-cs"/>
              </a:rPr>
              <a:t>Guanine</a:t>
            </a:r>
          </a:p>
          <a:p>
            <a:pPr>
              <a:defRPr/>
            </a:pPr>
            <a:r>
              <a:rPr lang="en-US" sz="3700">
                <a:cs typeface="+mn-cs"/>
              </a:rPr>
              <a:t>Cytosine</a:t>
            </a:r>
          </a:p>
        </p:txBody>
      </p:sp>
      <p:sp>
        <p:nvSpPr>
          <p:cNvPr id="28682" name="Rectangle 10"/>
          <p:cNvSpPr>
            <a:spLocks noChangeArrowheads="1"/>
          </p:cNvSpPr>
          <p:nvPr/>
        </p:nvSpPr>
        <p:spPr bwMode="auto">
          <a:xfrm>
            <a:off x="2971800" y="50292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cs typeface="+mn-cs"/>
              </a:rPr>
              <a:t>Deoxyribose</a:t>
            </a:r>
          </a:p>
        </p:txBody>
      </p:sp>
      <p:sp>
        <p:nvSpPr>
          <p:cNvPr id="28683" name="Line 11"/>
          <p:cNvSpPr>
            <a:spLocks noChangeShapeType="1"/>
          </p:cNvSpPr>
          <p:nvPr/>
        </p:nvSpPr>
        <p:spPr bwMode="auto">
          <a:xfrm flipH="1" flipV="1">
            <a:off x="2362200" y="4800600"/>
            <a:ext cx="6858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3" name="Right Brace 2"/>
          <p:cNvSpPr/>
          <p:nvPr/>
        </p:nvSpPr>
        <p:spPr>
          <a:xfrm>
            <a:off x="7162800" y="3124200"/>
            <a:ext cx="609600" cy="914400"/>
          </a:xfrm>
          <a:prstGeom prst="rightBrace">
            <a:avLst/>
          </a:prstGeom>
        </p:spPr>
        <p:style>
          <a:lnRef idx="2">
            <a:schemeClr val="accent1"/>
          </a:lnRef>
          <a:fillRef idx="0">
            <a:schemeClr val="accent1"/>
          </a:fillRef>
          <a:effectRef idx="1">
            <a:schemeClr val="accent1"/>
          </a:effectRef>
          <a:fontRef idx="minor">
            <a:schemeClr val="tx1"/>
          </a:fontRef>
        </p:style>
        <p:txBody>
          <a:bodyPr lIns="91422" tIns="45711" rIns="91422" bIns="45711" anchor="ctr"/>
          <a:lstStyle/>
          <a:p>
            <a:pPr algn="ctr">
              <a:defRPr/>
            </a:pPr>
            <a:endParaRPr lang="en-US"/>
          </a:p>
        </p:txBody>
      </p:sp>
      <p:sp>
        <p:nvSpPr>
          <p:cNvPr id="13" name="Right Brace 12"/>
          <p:cNvSpPr/>
          <p:nvPr/>
        </p:nvSpPr>
        <p:spPr>
          <a:xfrm>
            <a:off x="7162800" y="4114800"/>
            <a:ext cx="609600" cy="914400"/>
          </a:xfrm>
          <a:prstGeom prst="rightBrace">
            <a:avLst/>
          </a:prstGeom>
        </p:spPr>
        <p:style>
          <a:lnRef idx="2">
            <a:schemeClr val="accent1"/>
          </a:lnRef>
          <a:fillRef idx="0">
            <a:schemeClr val="accent1"/>
          </a:fillRef>
          <a:effectRef idx="1">
            <a:schemeClr val="accent1"/>
          </a:effectRef>
          <a:fontRef idx="minor">
            <a:schemeClr val="tx1"/>
          </a:fontRef>
        </p:style>
        <p:txBody>
          <a:bodyPr lIns="91422" tIns="45711" rIns="91422" bIns="45711"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82"/>
                                        </p:tgtEl>
                                        <p:attrNameLst>
                                          <p:attrName>style.visibility</p:attrName>
                                        </p:attrNameLst>
                                      </p:cBhvr>
                                      <p:to>
                                        <p:strVal val="visible"/>
                                      </p:to>
                                    </p:set>
                                    <p:anim calcmode="lin" valueType="num">
                                      <p:cBhvr additive="base">
                                        <p:cTn id="13" dur="500" fill="hold"/>
                                        <p:tgtEl>
                                          <p:spTgt spid="28682"/>
                                        </p:tgtEl>
                                        <p:attrNameLst>
                                          <p:attrName>ppt_x</p:attrName>
                                        </p:attrNameLst>
                                      </p:cBhvr>
                                      <p:tavLst>
                                        <p:tav tm="0">
                                          <p:val>
                                            <p:strVal val="#ppt_x"/>
                                          </p:val>
                                        </p:tav>
                                        <p:tav tm="100000">
                                          <p:val>
                                            <p:strVal val="#ppt_x"/>
                                          </p:val>
                                        </p:tav>
                                      </p:tavLst>
                                    </p:anim>
                                    <p:anim calcmode="lin" valueType="num">
                                      <p:cBhvr additive="base">
                                        <p:cTn id="14"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500" fill="hold"/>
                                        <p:tgtEl>
                                          <p:spTgt spid="28679"/>
                                        </p:tgtEl>
                                        <p:attrNameLst>
                                          <p:attrName>ppt_x</p:attrName>
                                        </p:attrNameLst>
                                      </p:cBhvr>
                                      <p:tavLst>
                                        <p:tav tm="0">
                                          <p:val>
                                            <p:strVal val="1+#ppt_w/2"/>
                                          </p:val>
                                        </p:tav>
                                        <p:tav tm="100000">
                                          <p:val>
                                            <p:strVal val="#ppt_x"/>
                                          </p:val>
                                        </p:tav>
                                      </p:tavLst>
                                    </p:anim>
                                    <p:anim calcmode="lin" valueType="num">
                                      <p:cBhvr additive="base">
                                        <p:cTn id="20"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81"/>
                                        </p:tgtEl>
                                        <p:attrNameLst>
                                          <p:attrName>style.visibility</p:attrName>
                                        </p:attrNameLst>
                                      </p:cBhvr>
                                      <p:to>
                                        <p:strVal val="visible"/>
                                      </p:to>
                                    </p:set>
                                    <p:anim calcmode="lin" valueType="num">
                                      <p:cBhvr additive="base">
                                        <p:cTn id="25" dur="500" fill="hold"/>
                                        <p:tgtEl>
                                          <p:spTgt spid="28681"/>
                                        </p:tgtEl>
                                        <p:attrNameLst>
                                          <p:attrName>ppt_x</p:attrName>
                                        </p:attrNameLst>
                                      </p:cBhvr>
                                      <p:tavLst>
                                        <p:tav tm="0">
                                          <p:val>
                                            <p:strVal val="1+#ppt_w/2"/>
                                          </p:val>
                                        </p:tav>
                                        <p:tav tm="100000">
                                          <p:val>
                                            <p:strVal val="#ppt_x"/>
                                          </p:val>
                                        </p:tav>
                                      </p:tavLst>
                                    </p:anim>
                                    <p:anim calcmode="lin" valueType="num">
                                      <p:cBhvr additive="base">
                                        <p:cTn id="26" dur="500" fill="hold"/>
                                        <p:tgtEl>
                                          <p:spTgt spid="28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79" grpId="0" animBg="1" autoUpdateAnimBg="0"/>
      <p:bldP spid="28681" grpId="0" autoUpdateAnimBg="0"/>
      <p:bldP spid="2868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pPr eaLnBrk="1" hangingPunct="1">
              <a:defRPr/>
            </a:pPr>
            <a:r>
              <a:rPr lang="en-US" b="1">
                <a:solidFill>
                  <a:schemeClr val="accent2"/>
                </a:solidFill>
                <a:latin typeface="Times New Roman" charset="0"/>
                <a:cs typeface="+mj-cs"/>
              </a:rPr>
              <a:t>DNA Structure</a:t>
            </a:r>
          </a:p>
        </p:txBody>
      </p:sp>
      <p:pic>
        <p:nvPicPr>
          <p:cNvPr id="50192" name="Picture 16" descr="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10200" y="2233613"/>
            <a:ext cx="2590800" cy="2390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0185" name="Picture 9" descr="The double helix is built of a sugar phosphate backbone. The internal structure is composed of pairs of bases (A and T, C and G), linked across the cent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8200" y="2438400"/>
            <a:ext cx="3324225"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0189" name="Text Box 13"/>
          <p:cNvSpPr txBox="1">
            <a:spLocks noChangeArrowheads="1"/>
          </p:cNvSpPr>
          <p:nvPr/>
        </p:nvSpPr>
        <p:spPr bwMode="auto">
          <a:xfrm>
            <a:off x="838200" y="1371600"/>
            <a:ext cx="37496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defRPr/>
            </a:pPr>
            <a:r>
              <a:rPr lang="en-US" sz="4500" b="1">
                <a:cs typeface="+mn-cs"/>
              </a:rPr>
              <a:t>Double-Helix</a:t>
            </a:r>
          </a:p>
        </p:txBody>
      </p:sp>
      <p:sp>
        <p:nvSpPr>
          <p:cNvPr id="50190" name="Text Box 14"/>
          <p:cNvSpPr txBox="1">
            <a:spLocks noChangeArrowheads="1"/>
          </p:cNvSpPr>
          <p:nvPr/>
        </p:nvSpPr>
        <p:spPr bwMode="auto">
          <a:xfrm>
            <a:off x="3962400" y="4800600"/>
            <a:ext cx="527685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endParaRPr lang="en-US">
              <a:cs typeface="+mn-cs"/>
            </a:endParaRPr>
          </a:p>
          <a:p>
            <a:pPr algn="ctr">
              <a:defRPr/>
            </a:pPr>
            <a:r>
              <a:rPr lang="en-US" sz="3700">
                <a:cs typeface="+mn-cs"/>
              </a:rPr>
              <a:t>Nobel Prize work on DNA</a:t>
            </a:r>
          </a:p>
          <a:p>
            <a:pPr algn="ctr">
              <a:defRPr/>
            </a:pPr>
            <a:endParaRPr lang="en-US">
              <a:cs typeface="+mn-cs"/>
            </a:endParaRPr>
          </a:p>
        </p:txBody>
      </p:sp>
      <p:sp>
        <p:nvSpPr>
          <p:cNvPr id="50198" name="Text Box 22"/>
          <p:cNvSpPr txBox="1">
            <a:spLocks noChangeArrowheads="1"/>
          </p:cNvSpPr>
          <p:nvPr/>
        </p:nvSpPr>
        <p:spPr bwMode="auto">
          <a:xfrm>
            <a:off x="5067300" y="1447800"/>
            <a:ext cx="325755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700">
                <a:cs typeface="+mn-cs"/>
              </a:rPr>
              <a:t>Watson &amp; Crick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1143000"/>
          </a:xfrm>
        </p:spPr>
        <p:txBody>
          <a:bodyPr/>
          <a:lstStyle/>
          <a:p>
            <a:pPr eaLnBrk="1" hangingPunct="1">
              <a:defRPr/>
            </a:pPr>
            <a:r>
              <a:rPr lang="en-US" b="1">
                <a:solidFill>
                  <a:schemeClr val="accent2"/>
                </a:solidFill>
                <a:latin typeface="Times New Roman" charset="0"/>
                <a:cs typeface="+mj-cs"/>
              </a:rPr>
              <a:t>Cell Division</a:t>
            </a:r>
          </a:p>
        </p:txBody>
      </p:sp>
      <p:sp>
        <p:nvSpPr>
          <p:cNvPr id="79877" name="Rectangle 5"/>
          <p:cNvSpPr>
            <a:spLocks noGrp="1" noChangeArrowheads="1"/>
          </p:cNvSpPr>
          <p:nvPr>
            <p:ph idx="1"/>
          </p:nvPr>
        </p:nvSpPr>
        <p:spPr>
          <a:xfrm>
            <a:off x="457200" y="1600200"/>
            <a:ext cx="3657600" cy="4525963"/>
          </a:xfrm>
        </p:spPr>
        <p:txBody>
          <a:bodyPr/>
          <a:lstStyle/>
          <a:p>
            <a:pPr marL="342835" indent="-342835" eaLnBrk="1" hangingPunct="1">
              <a:lnSpc>
                <a:spcPct val="90000"/>
              </a:lnSpc>
              <a:defRPr/>
            </a:pPr>
            <a:r>
              <a:rPr lang="en-US" sz="3700">
                <a:latin typeface="Times New Roman" charset="0"/>
                <a:cs typeface="+mn-cs"/>
              </a:rPr>
              <a:t>Why do you think cells have to divide?</a:t>
            </a:r>
          </a:p>
          <a:p>
            <a:pPr marL="342835" indent="-342835" eaLnBrk="1" hangingPunct="1">
              <a:lnSpc>
                <a:spcPct val="90000"/>
              </a:lnSpc>
              <a:defRPr/>
            </a:pPr>
            <a:endParaRPr lang="en-US" sz="3700">
              <a:latin typeface="Times New Roman" charset="0"/>
              <a:cs typeface="+mn-cs"/>
            </a:endParaRPr>
          </a:p>
          <a:p>
            <a:pPr marL="342835" indent="-342835" eaLnBrk="1" hangingPunct="1">
              <a:lnSpc>
                <a:spcPct val="90000"/>
              </a:lnSpc>
              <a:defRPr/>
            </a:pPr>
            <a:r>
              <a:rPr lang="en-US" sz="3700">
                <a:latin typeface="Times New Roman" charset="0"/>
                <a:cs typeface="+mn-cs"/>
              </a:rPr>
              <a:t>Cells must divide in order to ________</a:t>
            </a:r>
            <a:r>
              <a:rPr lang="en-US" sz="3700" b="1">
                <a:latin typeface="Times New Roman" charset="0"/>
                <a:cs typeface="+mn-cs"/>
              </a:rPr>
              <a:t> </a:t>
            </a:r>
            <a:r>
              <a:rPr lang="en-US" sz="3700">
                <a:latin typeface="Times New Roman" charset="0"/>
                <a:cs typeface="+mn-cs"/>
              </a:rPr>
              <a:t>and _______ the body.</a:t>
            </a:r>
          </a:p>
        </p:txBody>
      </p:sp>
      <p:pic>
        <p:nvPicPr>
          <p:cNvPr id="83971" name="Picture 6" descr="0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148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7" descr="repai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762000"/>
            <a:ext cx="20240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810000"/>
            <a:ext cx="1838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6" descr="The process that is known as cell division or clon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00200"/>
            <a:ext cx="2055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0" name="Text Box 18"/>
          <p:cNvSpPr txBox="1">
            <a:spLocks noChangeArrowheads="1"/>
          </p:cNvSpPr>
          <p:nvPr/>
        </p:nvSpPr>
        <p:spPr bwMode="auto">
          <a:xfrm>
            <a:off x="1524000" y="4800600"/>
            <a:ext cx="1001713"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dirty="0">
                <a:solidFill>
                  <a:schemeClr val="accent2"/>
                </a:solidFill>
                <a:cs typeface="+mn-cs"/>
              </a:rPr>
              <a:t>grow</a:t>
            </a:r>
          </a:p>
        </p:txBody>
      </p:sp>
      <p:sp>
        <p:nvSpPr>
          <p:cNvPr id="79891" name="Text Box 19"/>
          <p:cNvSpPr txBox="1">
            <a:spLocks noChangeArrowheads="1"/>
          </p:cNvSpPr>
          <p:nvPr/>
        </p:nvSpPr>
        <p:spPr bwMode="auto">
          <a:xfrm>
            <a:off x="1905000" y="5410200"/>
            <a:ext cx="111125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dirty="0">
                <a:solidFill>
                  <a:schemeClr val="accent2"/>
                </a:solidFill>
                <a:cs typeface="+mn-cs"/>
              </a:rPr>
              <a:t>repair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0" grpId="0" autoUpdateAnimBg="0"/>
      <p:bldP spid="7989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defRPr/>
            </a:pPr>
            <a:r>
              <a:rPr lang="en-US" b="1" dirty="0">
                <a:solidFill>
                  <a:schemeClr val="accent2"/>
                </a:solidFill>
                <a:latin typeface="Times New Roman" charset="0"/>
                <a:cs typeface="+mj-cs"/>
              </a:rPr>
              <a:t>What does the DNA do before a cell divides?</a:t>
            </a:r>
          </a:p>
        </p:txBody>
      </p:sp>
      <p:pic>
        <p:nvPicPr>
          <p:cNvPr id="23574" name="Picture 22" descr="bluepr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4343400"/>
            <a:ext cx="3810000" cy="2362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4995" name="Picture 5" descr="The process that is known as cell division or clon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2295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Line 8"/>
          <p:cNvSpPr>
            <a:spLocks noChangeShapeType="1"/>
          </p:cNvSpPr>
          <p:nvPr/>
        </p:nvSpPr>
        <p:spPr bwMode="auto">
          <a:xfrm flipH="1">
            <a:off x="2286000" y="1752600"/>
            <a:ext cx="14478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3561" name="Text Box 9"/>
          <p:cNvSpPr txBox="1">
            <a:spLocks noChangeArrowheads="1"/>
          </p:cNvSpPr>
          <p:nvPr/>
        </p:nvSpPr>
        <p:spPr bwMode="auto">
          <a:xfrm>
            <a:off x="1905000" y="1143000"/>
            <a:ext cx="433705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lgn="ctr">
              <a:defRPr/>
            </a:pPr>
            <a:r>
              <a:rPr lang="en-US" sz="3700" b="1">
                <a:cs typeface="+mn-cs"/>
              </a:rPr>
              <a:t>Genetic Information</a:t>
            </a:r>
          </a:p>
          <a:p>
            <a:pPr algn="ctr">
              <a:defRPr/>
            </a:pPr>
            <a:r>
              <a:rPr lang="en-US" sz="3700" b="1">
                <a:cs typeface="+mn-cs"/>
              </a:rPr>
              <a:t>(DNA)</a:t>
            </a:r>
          </a:p>
        </p:txBody>
      </p:sp>
      <p:sp>
        <p:nvSpPr>
          <p:cNvPr id="23570" name="Text Box 18"/>
          <p:cNvSpPr txBox="1">
            <a:spLocks noChangeArrowheads="1"/>
          </p:cNvSpPr>
          <p:nvPr/>
        </p:nvSpPr>
        <p:spPr bwMode="auto">
          <a:xfrm>
            <a:off x="4572000" y="2133600"/>
            <a:ext cx="449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dirty="0">
                <a:cs typeface="+mn-cs"/>
              </a:rPr>
              <a:t>  </a:t>
            </a:r>
            <a:r>
              <a:rPr lang="en-US" sz="3700" dirty="0">
                <a:cs typeface="+mn-cs"/>
              </a:rPr>
              <a:t>DNA must replicate </a:t>
            </a:r>
          </a:p>
          <a:p>
            <a:pPr>
              <a:defRPr/>
            </a:pPr>
            <a:r>
              <a:rPr lang="en-US" sz="3700" dirty="0">
                <a:cs typeface="+mn-cs"/>
              </a:rPr>
              <a:t>before a cell divides.</a:t>
            </a:r>
          </a:p>
          <a:p>
            <a:pPr>
              <a:buFontTx/>
              <a:buChar char="•"/>
              <a:defRPr/>
            </a:pPr>
            <a:r>
              <a:rPr lang="en-US" sz="3700" dirty="0">
                <a:cs typeface="+mn-cs"/>
              </a:rPr>
              <a:t>  DNA is the </a:t>
            </a:r>
            <a:r>
              <a:rPr lang="ja-JP" altLang="en-US" sz="3700" dirty="0">
                <a:latin typeface="Arial"/>
                <a:cs typeface="+mn-cs"/>
              </a:rPr>
              <a:t>“</a:t>
            </a:r>
            <a:r>
              <a:rPr lang="en-US" sz="3700" dirty="0">
                <a:cs typeface="+mn-cs"/>
              </a:rPr>
              <a:t>Blueprint</a:t>
            </a:r>
            <a:r>
              <a:rPr lang="ja-JP" altLang="en-US" sz="3700" dirty="0">
                <a:latin typeface="Arial"/>
                <a:cs typeface="+mn-cs"/>
              </a:rPr>
              <a:t>”</a:t>
            </a:r>
            <a:r>
              <a:rPr lang="en-US" sz="3700" dirty="0">
                <a:cs typeface="+mn-cs"/>
              </a:rPr>
              <a:t> for all cell activities.  Each cell needs the entire </a:t>
            </a:r>
            <a:r>
              <a:rPr lang="ja-JP" altLang="en-US" sz="3700" dirty="0">
                <a:latin typeface="Arial"/>
                <a:cs typeface="+mn-cs"/>
              </a:rPr>
              <a:t>“</a:t>
            </a:r>
            <a:r>
              <a:rPr lang="en-US" sz="3700" dirty="0">
                <a:cs typeface="+mn-cs"/>
              </a:rPr>
              <a:t>Blueprint</a:t>
            </a:r>
            <a:r>
              <a:rPr lang="ja-JP" altLang="en-US" sz="3700" dirty="0">
                <a:latin typeface="Arial"/>
                <a:cs typeface="+mn-cs"/>
              </a:rPr>
              <a:t>”</a:t>
            </a:r>
            <a:r>
              <a:rPr lang="en-US" sz="3700" dirty="0">
                <a:cs typeface="+mn-cs"/>
              </a:rPr>
              <a:t> to function properly.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70"/>
                                        </p:tgtEl>
                                        <p:attrNameLst>
                                          <p:attrName>style.visibility</p:attrName>
                                        </p:attrNameLst>
                                      </p:cBhvr>
                                      <p:to>
                                        <p:strVal val="visible"/>
                                      </p:to>
                                    </p:set>
                                    <p:anim calcmode="lin" valueType="num">
                                      <p:cBhvr additive="base">
                                        <p:cTn id="7" dur="500" fill="hold"/>
                                        <p:tgtEl>
                                          <p:spTgt spid="23570"/>
                                        </p:tgtEl>
                                        <p:attrNameLst>
                                          <p:attrName>ppt_x</p:attrName>
                                        </p:attrNameLst>
                                      </p:cBhvr>
                                      <p:tavLst>
                                        <p:tav tm="0">
                                          <p:val>
                                            <p:strVal val="1+#ppt_w/2"/>
                                          </p:val>
                                        </p:tav>
                                        <p:tav tm="100000">
                                          <p:val>
                                            <p:strVal val="#ppt_x"/>
                                          </p:val>
                                        </p:tav>
                                      </p:tavLst>
                                    </p:anim>
                                    <p:anim calcmode="lin" valueType="num">
                                      <p:cBhvr additive="base">
                                        <p:cTn id="8"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eaLnBrk="1" hangingPunct="1">
              <a:defRPr/>
            </a:pPr>
            <a:r>
              <a:rPr lang="en-US" b="1">
                <a:solidFill>
                  <a:schemeClr val="accent2"/>
                </a:solidFill>
                <a:latin typeface="Times New Roman" charset="0"/>
                <a:cs typeface="+mj-cs"/>
              </a:rPr>
              <a:t>What are the Steps of DNA</a:t>
            </a:r>
            <a:br>
              <a:rPr lang="en-US" b="1">
                <a:solidFill>
                  <a:schemeClr val="accent2"/>
                </a:solidFill>
                <a:latin typeface="Times New Roman" charset="0"/>
                <a:cs typeface="+mj-cs"/>
              </a:rPr>
            </a:br>
            <a:r>
              <a:rPr lang="en-US" b="1">
                <a:solidFill>
                  <a:schemeClr val="accent2"/>
                </a:solidFill>
                <a:latin typeface="Times New Roman" charset="0"/>
                <a:cs typeface="+mj-cs"/>
              </a:rPr>
              <a:t>Replication?</a:t>
            </a:r>
          </a:p>
        </p:txBody>
      </p:sp>
      <p:sp>
        <p:nvSpPr>
          <p:cNvPr id="24579" name="Rectangle 3"/>
          <p:cNvSpPr>
            <a:spLocks noGrp="1" noChangeArrowheads="1"/>
          </p:cNvSpPr>
          <p:nvPr>
            <p:ph idx="1"/>
          </p:nvPr>
        </p:nvSpPr>
        <p:spPr>
          <a:xfrm>
            <a:off x="457200" y="2743200"/>
            <a:ext cx="2819400" cy="3886200"/>
          </a:xfrm>
        </p:spPr>
        <p:txBody>
          <a:bodyPr/>
          <a:lstStyle/>
          <a:p>
            <a:pPr marL="342835" indent="-342835" eaLnBrk="1" hangingPunct="1">
              <a:lnSpc>
                <a:spcPct val="90000"/>
              </a:lnSpc>
              <a:buFontTx/>
              <a:buNone/>
              <a:defRPr/>
            </a:pPr>
            <a:r>
              <a:rPr lang="en-US" sz="2700">
                <a:cs typeface="+mn-cs"/>
              </a:rPr>
              <a:t> </a:t>
            </a:r>
            <a:r>
              <a:rPr lang="en-US">
                <a:latin typeface="Times New Roman" charset="0"/>
                <a:cs typeface="+mn-cs"/>
              </a:rPr>
              <a:t>G - C</a:t>
            </a:r>
          </a:p>
          <a:p>
            <a:pPr marL="342835" indent="-342835" eaLnBrk="1" hangingPunct="1">
              <a:lnSpc>
                <a:spcPct val="90000"/>
              </a:lnSpc>
              <a:buFontTx/>
              <a:buNone/>
              <a:defRPr/>
            </a:pPr>
            <a:r>
              <a:rPr lang="en-US">
                <a:latin typeface="Times New Roman" charset="0"/>
                <a:cs typeface="+mn-cs"/>
              </a:rPr>
              <a:t> C - G</a:t>
            </a:r>
          </a:p>
          <a:p>
            <a:pPr marL="342835" indent="-342835" eaLnBrk="1" hangingPunct="1">
              <a:lnSpc>
                <a:spcPct val="90000"/>
              </a:lnSpc>
              <a:buFontTx/>
              <a:buNone/>
              <a:defRPr/>
            </a:pPr>
            <a:r>
              <a:rPr lang="en-US">
                <a:latin typeface="Times New Roman" charset="0"/>
                <a:cs typeface="+mn-cs"/>
              </a:rPr>
              <a:t> T - A</a:t>
            </a:r>
          </a:p>
          <a:p>
            <a:pPr marL="342835" indent="-342835" eaLnBrk="1" hangingPunct="1">
              <a:lnSpc>
                <a:spcPct val="90000"/>
              </a:lnSpc>
              <a:buFontTx/>
              <a:buNone/>
              <a:defRPr/>
            </a:pPr>
            <a:r>
              <a:rPr lang="en-US">
                <a:latin typeface="Times New Roman" charset="0"/>
                <a:cs typeface="+mn-cs"/>
              </a:rPr>
              <a:t> A - T</a:t>
            </a:r>
          </a:p>
          <a:p>
            <a:pPr marL="342835" indent="-342835" eaLnBrk="1" hangingPunct="1">
              <a:lnSpc>
                <a:spcPct val="90000"/>
              </a:lnSpc>
              <a:buFontTx/>
              <a:buNone/>
              <a:defRPr/>
            </a:pPr>
            <a:r>
              <a:rPr lang="en-US">
                <a:latin typeface="Times New Roman" charset="0"/>
                <a:cs typeface="+mn-cs"/>
              </a:rPr>
              <a:t> T - A</a:t>
            </a:r>
          </a:p>
          <a:p>
            <a:pPr marL="342835" indent="-342835" eaLnBrk="1" hangingPunct="1">
              <a:lnSpc>
                <a:spcPct val="90000"/>
              </a:lnSpc>
              <a:buFontTx/>
              <a:buNone/>
              <a:defRPr/>
            </a:pPr>
            <a:r>
              <a:rPr lang="en-US">
                <a:latin typeface="Times New Roman" charset="0"/>
                <a:cs typeface="+mn-cs"/>
              </a:rPr>
              <a:t>  </a:t>
            </a:r>
          </a:p>
          <a:p>
            <a:pPr marL="342835" indent="-342835" eaLnBrk="1" hangingPunct="1">
              <a:lnSpc>
                <a:spcPct val="90000"/>
              </a:lnSpc>
              <a:buFontTx/>
              <a:buNone/>
              <a:defRPr/>
            </a:pPr>
            <a:r>
              <a:rPr lang="en-US">
                <a:latin typeface="Times New Roman" charset="0"/>
                <a:cs typeface="+mn-cs"/>
              </a:rPr>
              <a:t>DNA Molecule</a:t>
            </a:r>
          </a:p>
        </p:txBody>
      </p:sp>
      <p:sp>
        <p:nvSpPr>
          <p:cNvPr id="24580" name="AutoShape 4"/>
          <p:cNvSpPr>
            <a:spLocks noChangeArrowheads="1"/>
          </p:cNvSpPr>
          <p:nvPr/>
        </p:nvSpPr>
        <p:spPr bwMode="auto">
          <a:xfrm>
            <a:off x="2286000" y="3048000"/>
            <a:ext cx="2209800" cy="1828800"/>
          </a:xfrm>
          <a:prstGeom prst="rightArrow">
            <a:avLst>
              <a:gd name="adj1" fmla="val 50000"/>
              <a:gd name="adj2" fmla="val 302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sz="3100">
                <a:cs typeface="+mn-cs"/>
              </a:rPr>
              <a:t>Bonds</a:t>
            </a:r>
          </a:p>
          <a:p>
            <a:pPr algn="ctr">
              <a:defRPr/>
            </a:pPr>
            <a:r>
              <a:rPr lang="en-US" sz="3100">
                <a:cs typeface="+mn-cs"/>
              </a:rPr>
              <a:t>Broken</a:t>
            </a:r>
          </a:p>
        </p:txBody>
      </p:sp>
      <p:sp>
        <p:nvSpPr>
          <p:cNvPr id="24584" name="Text Box 8"/>
          <p:cNvSpPr txBox="1">
            <a:spLocks noChangeArrowheads="1"/>
          </p:cNvSpPr>
          <p:nvPr/>
        </p:nvSpPr>
        <p:spPr bwMode="auto">
          <a:xfrm>
            <a:off x="4724400" y="2895600"/>
            <a:ext cx="38100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100">
                <a:cs typeface="+mn-cs"/>
              </a:rPr>
              <a:t>G                 C</a:t>
            </a:r>
          </a:p>
          <a:p>
            <a:pPr>
              <a:defRPr/>
            </a:pPr>
            <a:r>
              <a:rPr lang="en-US" sz="3100">
                <a:cs typeface="+mn-cs"/>
              </a:rPr>
              <a:t>C                 G</a:t>
            </a:r>
          </a:p>
          <a:p>
            <a:pPr>
              <a:defRPr/>
            </a:pPr>
            <a:r>
              <a:rPr lang="en-US" sz="3100">
                <a:cs typeface="+mn-cs"/>
              </a:rPr>
              <a:t>T                  A</a:t>
            </a:r>
          </a:p>
          <a:p>
            <a:pPr>
              <a:defRPr/>
            </a:pPr>
            <a:r>
              <a:rPr lang="en-US" sz="3100">
                <a:cs typeface="+mn-cs"/>
              </a:rPr>
              <a:t>A                  T</a:t>
            </a:r>
          </a:p>
          <a:p>
            <a:pPr>
              <a:defRPr/>
            </a:pPr>
            <a:r>
              <a:rPr lang="en-US" sz="3100">
                <a:cs typeface="+mn-cs"/>
              </a:rPr>
              <a:t>T                  A</a:t>
            </a:r>
          </a:p>
          <a:p>
            <a:pPr>
              <a:defRPr/>
            </a:pPr>
            <a:endParaRPr lang="en-US" sz="3100">
              <a:cs typeface="+mn-cs"/>
            </a:endParaRPr>
          </a:p>
          <a:p>
            <a:pPr>
              <a:defRPr/>
            </a:pPr>
            <a:r>
              <a:rPr lang="en-US" sz="3100">
                <a:cs typeface="+mn-cs"/>
              </a:rPr>
              <a:t>  2 Separate Strands</a:t>
            </a:r>
          </a:p>
        </p:txBody>
      </p:sp>
      <p:sp>
        <p:nvSpPr>
          <p:cNvPr id="24585" name="Text Box 9"/>
          <p:cNvSpPr txBox="1">
            <a:spLocks noChangeArrowheads="1"/>
          </p:cNvSpPr>
          <p:nvPr/>
        </p:nvSpPr>
        <p:spPr bwMode="auto">
          <a:xfrm>
            <a:off x="152400" y="1447800"/>
            <a:ext cx="8534400" cy="13382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2700" b="1" dirty="0">
                <a:cs typeface="+mn-cs"/>
              </a:rPr>
              <a:t>Step 1:  Bonds between the bases are broken</a:t>
            </a:r>
          </a:p>
          <a:p>
            <a:pPr>
              <a:defRPr/>
            </a:pPr>
            <a:r>
              <a:rPr lang="en-US" sz="2700" b="1" dirty="0">
                <a:cs typeface="+mn-cs"/>
              </a:rPr>
              <a:t>and the DNA Molecule is </a:t>
            </a:r>
            <a:r>
              <a:rPr lang="ja-JP" altLang="en-US" sz="2700" b="1" dirty="0">
                <a:latin typeface="Arial"/>
                <a:cs typeface="+mn-cs"/>
              </a:rPr>
              <a:t>“</a:t>
            </a:r>
            <a:r>
              <a:rPr lang="en-US" sz="2700" b="1" dirty="0">
                <a:cs typeface="+mn-cs"/>
              </a:rPr>
              <a:t>Unzipped</a:t>
            </a:r>
            <a:r>
              <a:rPr lang="ja-JP" altLang="en-US" sz="2700" b="1" dirty="0">
                <a:latin typeface="Arial"/>
                <a:cs typeface="+mn-cs"/>
              </a:rPr>
              <a:t>”</a:t>
            </a:r>
            <a:r>
              <a:rPr lang="en-US" sz="2700" b="1" dirty="0">
                <a:cs typeface="+mn-cs"/>
              </a:rPr>
              <a:t>, creating two separate strands.</a:t>
            </a:r>
          </a:p>
        </p:txBody>
      </p:sp>
      <p:sp>
        <p:nvSpPr>
          <p:cNvPr id="86022" name="Picture 12" descr="actsit">
            <a:hlinkClick r:id="rId2"/>
          </p:cNvPr>
          <p:cNvSpPr>
            <a:spLocks noChangeAspect="1" noChangeArrowheads="1"/>
          </p:cNvSpPr>
          <p:nvPr/>
        </p:nvSpPr>
        <p:spPr bwMode="auto">
          <a:xfrm>
            <a:off x="2286000" y="4572000"/>
            <a:ext cx="1524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023" name="Picture 13" descr="dna_review_5"/>
          <p:cNvPicPr>
            <a:picLocks noChangeAspect="1" noChangeArrowheads="1"/>
          </p:cNvPicPr>
          <p:nvPr/>
        </p:nvPicPr>
        <p:blipFill>
          <a:blip r:embed="rId3">
            <a:extLst>
              <a:ext uri="{28A0092B-C50C-407E-A947-70E740481C1C}">
                <a14:useLocalDpi xmlns:a14="http://schemas.microsoft.com/office/drawing/2010/main" val="0"/>
              </a:ext>
            </a:extLst>
          </a:blip>
          <a:srcRect l="27429" r="29143"/>
          <a:stretch>
            <a:fillRect/>
          </a:stretch>
        </p:blipFill>
        <p:spPr bwMode="auto">
          <a:xfrm>
            <a:off x="7848600" y="1524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Picture 14" descr="zipper"/>
          <p:cNvSpPr>
            <a:spLocks noChangeAspect="1" noChangeArrowheads="1"/>
          </p:cNvSpPr>
          <p:nvPr/>
        </p:nvSpPr>
        <p:spPr bwMode="auto">
          <a:xfrm>
            <a:off x="7391400" y="3048000"/>
            <a:ext cx="14811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6025" name="Picture 15" descr="dna_review_5"/>
          <p:cNvPicPr>
            <a:picLocks noChangeAspect="1" noChangeArrowheads="1"/>
          </p:cNvPicPr>
          <p:nvPr/>
        </p:nvPicPr>
        <p:blipFill>
          <a:blip r:embed="rId3">
            <a:extLst>
              <a:ext uri="{28A0092B-C50C-407E-A947-70E740481C1C}">
                <a14:useLocalDpi xmlns:a14="http://schemas.microsoft.com/office/drawing/2010/main" val="0"/>
              </a:ext>
            </a:extLst>
          </a:blip>
          <a:srcRect l="27429" r="29143"/>
          <a:stretch>
            <a:fillRect/>
          </a:stretch>
        </p:blipFill>
        <p:spPr bwMode="auto">
          <a:xfrm>
            <a:off x="304800" y="2286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1+#ppt_w/2"/>
                                          </p:val>
                                        </p:tav>
                                        <p:tav tm="100000">
                                          <p:val>
                                            <p:strVal val="#ppt_x"/>
                                          </p:val>
                                        </p:tav>
                                      </p:tavLst>
                                    </p:anim>
                                    <p:anim calcmode="lin" valueType="num">
                                      <p:cBhvr additive="base">
                                        <p:cTn id="8"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1143000"/>
          </a:xfrm>
        </p:spPr>
        <p:txBody>
          <a:bodyPr/>
          <a:lstStyle/>
          <a:p>
            <a:pPr eaLnBrk="1" hangingPunct="1">
              <a:defRPr/>
            </a:pPr>
            <a:r>
              <a:rPr lang="en-US" b="1" dirty="0">
                <a:solidFill>
                  <a:schemeClr val="accent2"/>
                </a:solidFill>
                <a:latin typeface="Times New Roman" charset="0"/>
                <a:cs typeface="+mj-cs"/>
              </a:rPr>
              <a:t>What are the Steps of DNA Replication?</a:t>
            </a:r>
          </a:p>
        </p:txBody>
      </p:sp>
      <p:sp>
        <p:nvSpPr>
          <p:cNvPr id="34821" name="Text Box 5"/>
          <p:cNvSpPr txBox="1">
            <a:spLocks noChangeArrowheads="1"/>
          </p:cNvSpPr>
          <p:nvPr/>
        </p:nvSpPr>
        <p:spPr bwMode="auto">
          <a:xfrm>
            <a:off x="381000" y="1524000"/>
            <a:ext cx="8382000" cy="13382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2700" b="1" dirty="0">
                <a:cs typeface="+mn-cs"/>
              </a:rPr>
              <a:t>Step 2:  Individual bases find their </a:t>
            </a:r>
            <a:r>
              <a:rPr lang="ja-JP" altLang="en-US" sz="2700" b="1" dirty="0">
                <a:latin typeface="Arial"/>
                <a:cs typeface="+mn-cs"/>
              </a:rPr>
              <a:t>“</a:t>
            </a:r>
            <a:r>
              <a:rPr lang="en-US" sz="2700" b="1" dirty="0">
                <a:cs typeface="+mn-cs"/>
              </a:rPr>
              <a:t>match</a:t>
            </a:r>
            <a:r>
              <a:rPr lang="ja-JP" altLang="en-US" sz="2700" b="1" dirty="0">
                <a:latin typeface="Arial"/>
                <a:cs typeface="+mn-cs"/>
              </a:rPr>
              <a:t>”</a:t>
            </a:r>
            <a:r>
              <a:rPr lang="en-US" sz="2700" b="1" dirty="0">
                <a:cs typeface="+mn-cs"/>
              </a:rPr>
              <a:t> on</a:t>
            </a:r>
          </a:p>
          <a:p>
            <a:pPr>
              <a:defRPr/>
            </a:pPr>
            <a:r>
              <a:rPr lang="en-US" sz="2700" b="1" dirty="0">
                <a:cs typeface="+mn-cs"/>
              </a:rPr>
              <a:t>each single strand of DNA.   Each strand is a </a:t>
            </a:r>
            <a:r>
              <a:rPr lang="en-US" sz="2700" b="1" i="1" dirty="0">
                <a:cs typeface="+mn-cs"/>
              </a:rPr>
              <a:t>template</a:t>
            </a:r>
            <a:r>
              <a:rPr lang="en-US" sz="2700" b="1" dirty="0">
                <a:cs typeface="+mn-cs"/>
              </a:rPr>
              <a:t> for the base pairing.</a:t>
            </a:r>
          </a:p>
        </p:txBody>
      </p:sp>
      <p:sp>
        <p:nvSpPr>
          <p:cNvPr id="34822" name="Rectangle 6"/>
          <p:cNvSpPr>
            <a:spLocks noChangeArrowheads="1"/>
          </p:cNvSpPr>
          <p:nvPr/>
        </p:nvSpPr>
        <p:spPr bwMode="auto">
          <a:xfrm>
            <a:off x="304800" y="3276600"/>
            <a:ext cx="35814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100">
                <a:cs typeface="+mn-cs"/>
              </a:rPr>
              <a:t>G                 C</a:t>
            </a:r>
          </a:p>
          <a:p>
            <a:pPr>
              <a:defRPr/>
            </a:pPr>
            <a:r>
              <a:rPr lang="en-US" sz="3100">
                <a:cs typeface="+mn-cs"/>
              </a:rPr>
              <a:t>C                 G</a:t>
            </a:r>
          </a:p>
          <a:p>
            <a:pPr>
              <a:defRPr/>
            </a:pPr>
            <a:r>
              <a:rPr lang="en-US" sz="3100">
                <a:cs typeface="+mn-cs"/>
              </a:rPr>
              <a:t>T                  A</a:t>
            </a:r>
          </a:p>
          <a:p>
            <a:pPr>
              <a:defRPr/>
            </a:pPr>
            <a:r>
              <a:rPr lang="en-US" sz="3100">
                <a:cs typeface="+mn-cs"/>
              </a:rPr>
              <a:t>A                  T</a:t>
            </a:r>
          </a:p>
          <a:p>
            <a:pPr>
              <a:defRPr/>
            </a:pPr>
            <a:r>
              <a:rPr lang="en-US" sz="3100">
                <a:cs typeface="+mn-cs"/>
              </a:rPr>
              <a:t>T                  A</a:t>
            </a:r>
          </a:p>
          <a:p>
            <a:pPr>
              <a:defRPr/>
            </a:pPr>
            <a:endParaRPr lang="en-US" sz="3100">
              <a:cs typeface="+mn-cs"/>
            </a:endParaRPr>
          </a:p>
          <a:p>
            <a:pPr>
              <a:defRPr/>
            </a:pPr>
            <a:r>
              <a:rPr lang="en-US" sz="3100">
                <a:cs typeface="+mn-cs"/>
              </a:rPr>
              <a:t>  2 Separate Strands</a:t>
            </a:r>
          </a:p>
        </p:txBody>
      </p:sp>
      <p:sp>
        <p:nvSpPr>
          <p:cNvPr id="34823" name="AutoShape 7"/>
          <p:cNvSpPr>
            <a:spLocks noChangeArrowheads="1"/>
          </p:cNvSpPr>
          <p:nvPr/>
        </p:nvSpPr>
        <p:spPr bwMode="auto">
          <a:xfrm>
            <a:off x="3124200" y="3352800"/>
            <a:ext cx="1433513" cy="20574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sz="3100">
                <a:cs typeface="+mn-cs"/>
              </a:rPr>
              <a:t>Base </a:t>
            </a:r>
          </a:p>
          <a:p>
            <a:pPr algn="ctr">
              <a:defRPr/>
            </a:pPr>
            <a:r>
              <a:rPr lang="en-US" sz="3100">
                <a:cs typeface="+mn-cs"/>
              </a:rPr>
              <a:t>Pairing</a:t>
            </a:r>
          </a:p>
        </p:txBody>
      </p:sp>
      <p:sp>
        <p:nvSpPr>
          <p:cNvPr id="34825" name="Text Box 9"/>
          <p:cNvSpPr txBox="1">
            <a:spLocks noChangeArrowheads="1"/>
          </p:cNvSpPr>
          <p:nvPr/>
        </p:nvSpPr>
        <p:spPr bwMode="auto">
          <a:xfrm>
            <a:off x="5105400" y="3230563"/>
            <a:ext cx="479425"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a:cs typeface="+mn-cs"/>
              </a:rPr>
              <a:t>G</a:t>
            </a:r>
          </a:p>
          <a:p>
            <a:pPr>
              <a:defRPr/>
            </a:pPr>
            <a:r>
              <a:rPr lang="en-US" sz="3100">
                <a:cs typeface="+mn-cs"/>
              </a:rPr>
              <a:t>C </a:t>
            </a:r>
          </a:p>
          <a:p>
            <a:pPr>
              <a:defRPr/>
            </a:pPr>
            <a:r>
              <a:rPr lang="en-US" sz="3100">
                <a:cs typeface="+mn-cs"/>
              </a:rPr>
              <a:t>T</a:t>
            </a:r>
          </a:p>
          <a:p>
            <a:pPr>
              <a:defRPr/>
            </a:pPr>
            <a:r>
              <a:rPr lang="en-US" sz="3100">
                <a:cs typeface="+mn-cs"/>
              </a:rPr>
              <a:t>A</a:t>
            </a:r>
          </a:p>
          <a:p>
            <a:pPr>
              <a:defRPr/>
            </a:pPr>
            <a:r>
              <a:rPr lang="en-US" sz="3100">
                <a:cs typeface="+mn-cs"/>
              </a:rPr>
              <a:t>T</a:t>
            </a:r>
          </a:p>
          <a:p>
            <a:pPr>
              <a:defRPr/>
            </a:pPr>
            <a:endParaRPr lang="en-US" sz="3100">
              <a:cs typeface="+mn-cs"/>
            </a:endParaRPr>
          </a:p>
        </p:txBody>
      </p:sp>
      <p:sp>
        <p:nvSpPr>
          <p:cNvPr id="34826" name="Text Box 10"/>
          <p:cNvSpPr txBox="1">
            <a:spLocks noChangeArrowheads="1"/>
          </p:cNvSpPr>
          <p:nvPr/>
        </p:nvSpPr>
        <p:spPr bwMode="auto">
          <a:xfrm>
            <a:off x="6400800" y="3048000"/>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endParaRPr lang="en-US">
              <a:cs typeface="+mn-cs"/>
            </a:endParaRPr>
          </a:p>
        </p:txBody>
      </p:sp>
      <p:sp>
        <p:nvSpPr>
          <p:cNvPr id="34827" name="Text Box 11"/>
          <p:cNvSpPr txBox="1">
            <a:spLocks noChangeArrowheads="1"/>
          </p:cNvSpPr>
          <p:nvPr/>
        </p:nvSpPr>
        <p:spPr bwMode="auto">
          <a:xfrm>
            <a:off x="5562600" y="3230563"/>
            <a:ext cx="571500"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2700">
                <a:solidFill>
                  <a:srgbClr val="0000CC"/>
                </a:solidFill>
                <a:cs typeface="+mn-cs"/>
              </a:rPr>
              <a:t> </a:t>
            </a:r>
            <a:r>
              <a:rPr lang="en-US" sz="3100">
                <a:solidFill>
                  <a:srgbClr val="0000CC"/>
                </a:solidFill>
                <a:cs typeface="+mn-cs"/>
              </a:rPr>
              <a:t>C</a:t>
            </a:r>
          </a:p>
          <a:p>
            <a:pPr>
              <a:defRPr/>
            </a:pPr>
            <a:r>
              <a:rPr lang="en-US" sz="3100">
                <a:solidFill>
                  <a:srgbClr val="0000CC"/>
                </a:solidFill>
                <a:cs typeface="+mn-cs"/>
              </a:rPr>
              <a:t> G</a:t>
            </a:r>
          </a:p>
          <a:p>
            <a:pPr>
              <a:defRPr/>
            </a:pPr>
            <a:r>
              <a:rPr lang="en-US" sz="3100">
                <a:solidFill>
                  <a:srgbClr val="0000CC"/>
                </a:solidFill>
                <a:cs typeface="+mn-cs"/>
              </a:rPr>
              <a:t> A</a:t>
            </a:r>
          </a:p>
          <a:p>
            <a:pPr>
              <a:defRPr/>
            </a:pPr>
            <a:r>
              <a:rPr lang="en-US" sz="3100">
                <a:solidFill>
                  <a:srgbClr val="0000CC"/>
                </a:solidFill>
                <a:cs typeface="+mn-cs"/>
              </a:rPr>
              <a:t> T</a:t>
            </a:r>
          </a:p>
          <a:p>
            <a:pPr>
              <a:defRPr/>
            </a:pPr>
            <a:r>
              <a:rPr lang="en-US" sz="3100">
                <a:solidFill>
                  <a:srgbClr val="0000CC"/>
                </a:solidFill>
                <a:cs typeface="+mn-cs"/>
              </a:rPr>
              <a:t> A</a:t>
            </a:r>
          </a:p>
        </p:txBody>
      </p:sp>
      <p:sp>
        <p:nvSpPr>
          <p:cNvPr id="34828" name="Text Box 12"/>
          <p:cNvSpPr txBox="1">
            <a:spLocks noChangeArrowheads="1"/>
          </p:cNvSpPr>
          <p:nvPr/>
        </p:nvSpPr>
        <p:spPr bwMode="auto">
          <a:xfrm>
            <a:off x="7162800" y="3230563"/>
            <a:ext cx="479425"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a:cs typeface="+mn-cs"/>
              </a:rPr>
              <a:t>C</a:t>
            </a:r>
          </a:p>
          <a:p>
            <a:pPr>
              <a:defRPr/>
            </a:pPr>
            <a:r>
              <a:rPr lang="en-US" sz="3100">
                <a:cs typeface="+mn-cs"/>
              </a:rPr>
              <a:t>G</a:t>
            </a:r>
          </a:p>
          <a:p>
            <a:pPr>
              <a:defRPr/>
            </a:pPr>
            <a:r>
              <a:rPr lang="en-US" sz="3100">
                <a:cs typeface="+mn-cs"/>
              </a:rPr>
              <a:t>A</a:t>
            </a:r>
          </a:p>
          <a:p>
            <a:pPr>
              <a:defRPr/>
            </a:pPr>
            <a:r>
              <a:rPr lang="en-US" sz="3100">
                <a:cs typeface="+mn-cs"/>
              </a:rPr>
              <a:t>T</a:t>
            </a:r>
          </a:p>
          <a:p>
            <a:pPr>
              <a:defRPr/>
            </a:pPr>
            <a:r>
              <a:rPr lang="en-US" sz="3100">
                <a:cs typeface="+mn-cs"/>
              </a:rPr>
              <a:t>A</a:t>
            </a:r>
          </a:p>
        </p:txBody>
      </p:sp>
      <p:sp>
        <p:nvSpPr>
          <p:cNvPr id="34829" name="Text Box 13"/>
          <p:cNvSpPr txBox="1">
            <a:spLocks noChangeArrowheads="1"/>
          </p:cNvSpPr>
          <p:nvPr/>
        </p:nvSpPr>
        <p:spPr bwMode="auto">
          <a:xfrm>
            <a:off x="6705600" y="3230563"/>
            <a:ext cx="479425"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a:solidFill>
                  <a:srgbClr val="0000CC"/>
                </a:solidFill>
                <a:cs typeface="+mn-cs"/>
              </a:rPr>
              <a:t>G</a:t>
            </a:r>
          </a:p>
          <a:p>
            <a:pPr>
              <a:defRPr/>
            </a:pPr>
            <a:r>
              <a:rPr lang="en-US" sz="3100">
                <a:solidFill>
                  <a:srgbClr val="0000CC"/>
                </a:solidFill>
                <a:cs typeface="+mn-cs"/>
              </a:rPr>
              <a:t>C</a:t>
            </a:r>
          </a:p>
          <a:p>
            <a:pPr>
              <a:defRPr/>
            </a:pPr>
            <a:r>
              <a:rPr lang="en-US" sz="3100">
                <a:solidFill>
                  <a:srgbClr val="0000CC"/>
                </a:solidFill>
                <a:cs typeface="+mn-cs"/>
              </a:rPr>
              <a:t>T</a:t>
            </a:r>
          </a:p>
          <a:p>
            <a:pPr>
              <a:defRPr/>
            </a:pPr>
            <a:r>
              <a:rPr lang="en-US" sz="3100">
                <a:solidFill>
                  <a:srgbClr val="0000CC"/>
                </a:solidFill>
                <a:cs typeface="+mn-cs"/>
              </a:rPr>
              <a:t>A</a:t>
            </a:r>
          </a:p>
          <a:p>
            <a:pPr>
              <a:defRPr/>
            </a:pPr>
            <a:r>
              <a:rPr lang="en-US" sz="3100">
                <a:solidFill>
                  <a:srgbClr val="0000CC"/>
                </a:solidFill>
                <a:cs typeface="+mn-cs"/>
              </a:rPr>
              <a:t>T</a:t>
            </a:r>
          </a:p>
        </p:txBody>
      </p:sp>
      <p:sp>
        <p:nvSpPr>
          <p:cNvPr id="34831" name="Text Box 15"/>
          <p:cNvSpPr txBox="1">
            <a:spLocks noChangeArrowheads="1"/>
          </p:cNvSpPr>
          <p:nvPr/>
        </p:nvSpPr>
        <p:spPr bwMode="auto">
          <a:xfrm>
            <a:off x="3200400" y="5257800"/>
            <a:ext cx="1265238"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a:cs typeface="+mn-cs"/>
              </a:rPr>
              <a:t>Enzymes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7">
                                            <p:txEl>
                                              <p:pRg st="0" end="0"/>
                                            </p:txEl>
                                          </p:spTgt>
                                        </p:tgtEl>
                                        <p:attrNameLst>
                                          <p:attrName>style.visibility</p:attrName>
                                        </p:attrNameLst>
                                      </p:cBhvr>
                                      <p:to>
                                        <p:strVal val="visible"/>
                                      </p:to>
                                    </p:set>
                                    <p:animEffect transition="in" filter="dissolve">
                                      <p:cBhvr>
                                        <p:cTn id="7" dur="500"/>
                                        <p:tgtEl>
                                          <p:spTgt spid="34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7">
                                            <p:txEl>
                                              <p:pRg st="1" end="1"/>
                                            </p:txEl>
                                          </p:spTgt>
                                        </p:tgtEl>
                                        <p:attrNameLst>
                                          <p:attrName>style.visibility</p:attrName>
                                        </p:attrNameLst>
                                      </p:cBhvr>
                                      <p:to>
                                        <p:strVal val="visible"/>
                                      </p:to>
                                    </p:set>
                                    <p:animEffect transition="in" filter="dissolve">
                                      <p:cBhvr>
                                        <p:cTn id="12" dur="500"/>
                                        <p:tgtEl>
                                          <p:spTgt spid="34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7">
                                            <p:txEl>
                                              <p:pRg st="2" end="2"/>
                                            </p:txEl>
                                          </p:spTgt>
                                        </p:tgtEl>
                                        <p:attrNameLst>
                                          <p:attrName>style.visibility</p:attrName>
                                        </p:attrNameLst>
                                      </p:cBhvr>
                                      <p:to>
                                        <p:strVal val="visible"/>
                                      </p:to>
                                    </p:set>
                                    <p:animEffect transition="in" filter="dissolve">
                                      <p:cBhvr>
                                        <p:cTn id="17" dur="500"/>
                                        <p:tgtEl>
                                          <p:spTgt spid="34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27">
                                            <p:txEl>
                                              <p:pRg st="3" end="3"/>
                                            </p:txEl>
                                          </p:spTgt>
                                        </p:tgtEl>
                                        <p:attrNameLst>
                                          <p:attrName>style.visibility</p:attrName>
                                        </p:attrNameLst>
                                      </p:cBhvr>
                                      <p:to>
                                        <p:strVal val="visible"/>
                                      </p:to>
                                    </p:set>
                                    <p:animEffect transition="in" filter="dissolve">
                                      <p:cBhvr>
                                        <p:cTn id="22" dur="500"/>
                                        <p:tgtEl>
                                          <p:spTgt spid="348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27">
                                            <p:txEl>
                                              <p:pRg st="4" end="4"/>
                                            </p:txEl>
                                          </p:spTgt>
                                        </p:tgtEl>
                                        <p:attrNameLst>
                                          <p:attrName>style.visibility</p:attrName>
                                        </p:attrNameLst>
                                      </p:cBhvr>
                                      <p:to>
                                        <p:strVal val="visible"/>
                                      </p:to>
                                    </p:set>
                                    <p:animEffect transition="in" filter="dissolve">
                                      <p:cBhvr>
                                        <p:cTn id="27" dur="500"/>
                                        <p:tgtEl>
                                          <p:spTgt spid="348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829">
                                            <p:txEl>
                                              <p:pRg st="0" end="0"/>
                                            </p:txEl>
                                          </p:spTgt>
                                        </p:tgtEl>
                                        <p:attrNameLst>
                                          <p:attrName>style.visibility</p:attrName>
                                        </p:attrNameLst>
                                      </p:cBhvr>
                                      <p:to>
                                        <p:strVal val="visible"/>
                                      </p:to>
                                    </p:set>
                                    <p:animEffect transition="in" filter="dissolve">
                                      <p:cBhvr>
                                        <p:cTn id="32" dur="500"/>
                                        <p:tgtEl>
                                          <p:spTgt spid="3482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4829">
                                            <p:txEl>
                                              <p:pRg st="1" end="1"/>
                                            </p:txEl>
                                          </p:spTgt>
                                        </p:tgtEl>
                                        <p:attrNameLst>
                                          <p:attrName>style.visibility</p:attrName>
                                        </p:attrNameLst>
                                      </p:cBhvr>
                                      <p:to>
                                        <p:strVal val="visible"/>
                                      </p:to>
                                    </p:set>
                                    <p:animEffect transition="in" filter="dissolve">
                                      <p:cBhvr>
                                        <p:cTn id="37" dur="500"/>
                                        <p:tgtEl>
                                          <p:spTgt spid="34829">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4829">
                                            <p:txEl>
                                              <p:pRg st="2" end="2"/>
                                            </p:txEl>
                                          </p:spTgt>
                                        </p:tgtEl>
                                        <p:attrNameLst>
                                          <p:attrName>style.visibility</p:attrName>
                                        </p:attrNameLst>
                                      </p:cBhvr>
                                      <p:to>
                                        <p:strVal val="visible"/>
                                      </p:to>
                                    </p:set>
                                    <p:animEffect transition="in" filter="dissolve">
                                      <p:cBhvr>
                                        <p:cTn id="42" dur="500"/>
                                        <p:tgtEl>
                                          <p:spTgt spid="34829">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4829">
                                            <p:txEl>
                                              <p:pRg st="3" end="3"/>
                                            </p:txEl>
                                          </p:spTgt>
                                        </p:tgtEl>
                                        <p:attrNameLst>
                                          <p:attrName>style.visibility</p:attrName>
                                        </p:attrNameLst>
                                      </p:cBhvr>
                                      <p:to>
                                        <p:strVal val="visible"/>
                                      </p:to>
                                    </p:set>
                                    <p:animEffect transition="in" filter="dissolve">
                                      <p:cBhvr>
                                        <p:cTn id="47" dur="500"/>
                                        <p:tgtEl>
                                          <p:spTgt spid="3482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829">
                                            <p:txEl>
                                              <p:pRg st="4" end="4"/>
                                            </p:txEl>
                                          </p:spTgt>
                                        </p:tgtEl>
                                        <p:attrNameLst>
                                          <p:attrName>style.visibility</p:attrName>
                                        </p:attrNameLst>
                                      </p:cBhvr>
                                      <p:to>
                                        <p:strVal val="visible"/>
                                      </p:to>
                                    </p:set>
                                    <p:animEffect transition="in" filter="dissolve">
                                      <p:cBhvr>
                                        <p:cTn id="52" dur="500"/>
                                        <p:tgtEl>
                                          <p:spTgt spid="348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build="p" autoUpdateAnimBg="0"/>
      <p:bldP spid="3482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defRPr/>
            </a:pPr>
            <a:r>
              <a:rPr lang="en-US" b="1" dirty="0">
                <a:solidFill>
                  <a:schemeClr val="accent2"/>
                </a:solidFill>
                <a:latin typeface="Times New Roman" charset="0"/>
                <a:cs typeface="+mj-cs"/>
              </a:rPr>
              <a:t>What are the Steps of DNA Replication?</a:t>
            </a:r>
          </a:p>
        </p:txBody>
      </p:sp>
      <p:sp>
        <p:nvSpPr>
          <p:cNvPr id="36868" name="Text Box 4"/>
          <p:cNvSpPr txBox="1">
            <a:spLocks noChangeArrowheads="1"/>
          </p:cNvSpPr>
          <p:nvPr/>
        </p:nvSpPr>
        <p:spPr bwMode="auto">
          <a:xfrm>
            <a:off x="457200" y="1676400"/>
            <a:ext cx="8229600" cy="9239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2700" b="1" dirty="0">
                <a:cs typeface="+mn-cs"/>
              </a:rPr>
              <a:t>Step 3:  The hydrogen bonds between the bases are formed.</a:t>
            </a:r>
          </a:p>
        </p:txBody>
      </p:sp>
      <p:sp>
        <p:nvSpPr>
          <p:cNvPr id="36869" name="Text Box 5"/>
          <p:cNvSpPr txBox="1">
            <a:spLocks noChangeArrowheads="1"/>
          </p:cNvSpPr>
          <p:nvPr/>
        </p:nvSpPr>
        <p:spPr bwMode="auto">
          <a:xfrm>
            <a:off x="593725" y="2503488"/>
            <a:ext cx="1841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endParaRPr lang="en-US" sz="2700">
              <a:cs typeface="+mn-cs"/>
            </a:endParaRPr>
          </a:p>
        </p:txBody>
      </p:sp>
      <p:sp>
        <p:nvSpPr>
          <p:cNvPr id="36870" name="Text Box 6"/>
          <p:cNvSpPr txBox="1">
            <a:spLocks noChangeArrowheads="1"/>
          </p:cNvSpPr>
          <p:nvPr/>
        </p:nvSpPr>
        <p:spPr bwMode="auto">
          <a:xfrm>
            <a:off x="381000" y="3581400"/>
            <a:ext cx="32766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100">
                <a:cs typeface="+mn-cs"/>
              </a:rPr>
              <a:t>G  </a:t>
            </a:r>
            <a:r>
              <a:rPr lang="en-US" sz="3100">
                <a:solidFill>
                  <a:srgbClr val="0000CC"/>
                </a:solidFill>
                <a:cs typeface="+mn-cs"/>
              </a:rPr>
              <a:t>C          G</a:t>
            </a:r>
            <a:r>
              <a:rPr lang="en-US" sz="3100">
                <a:solidFill>
                  <a:schemeClr val="folHlink"/>
                </a:solidFill>
                <a:cs typeface="+mn-cs"/>
              </a:rPr>
              <a:t>  </a:t>
            </a:r>
            <a:r>
              <a:rPr lang="en-US" sz="3100">
                <a:cs typeface="+mn-cs"/>
              </a:rPr>
              <a:t>C</a:t>
            </a:r>
          </a:p>
          <a:p>
            <a:pPr>
              <a:defRPr/>
            </a:pPr>
            <a:r>
              <a:rPr lang="en-US" sz="3100">
                <a:cs typeface="+mn-cs"/>
              </a:rPr>
              <a:t>C  </a:t>
            </a:r>
            <a:r>
              <a:rPr lang="en-US" sz="3100">
                <a:solidFill>
                  <a:srgbClr val="0000CC"/>
                </a:solidFill>
                <a:cs typeface="+mn-cs"/>
              </a:rPr>
              <a:t>G          C</a:t>
            </a:r>
            <a:r>
              <a:rPr lang="en-US" sz="3100">
                <a:solidFill>
                  <a:schemeClr val="folHlink"/>
                </a:solidFill>
                <a:cs typeface="+mn-cs"/>
              </a:rPr>
              <a:t>  </a:t>
            </a:r>
            <a:r>
              <a:rPr lang="en-US" sz="3100">
                <a:cs typeface="+mn-cs"/>
              </a:rPr>
              <a:t>G</a:t>
            </a:r>
          </a:p>
          <a:p>
            <a:pPr>
              <a:defRPr/>
            </a:pPr>
            <a:r>
              <a:rPr lang="en-US" sz="3100">
                <a:cs typeface="+mn-cs"/>
              </a:rPr>
              <a:t>T  </a:t>
            </a:r>
            <a:r>
              <a:rPr lang="en-US" sz="3100">
                <a:solidFill>
                  <a:srgbClr val="0000CC"/>
                </a:solidFill>
                <a:cs typeface="+mn-cs"/>
              </a:rPr>
              <a:t>A           T</a:t>
            </a:r>
            <a:r>
              <a:rPr lang="en-US" sz="3100">
                <a:solidFill>
                  <a:schemeClr val="folHlink"/>
                </a:solidFill>
                <a:cs typeface="+mn-cs"/>
              </a:rPr>
              <a:t>  </a:t>
            </a:r>
            <a:r>
              <a:rPr lang="en-US" sz="3100">
                <a:cs typeface="+mn-cs"/>
              </a:rPr>
              <a:t>A</a:t>
            </a:r>
            <a:endParaRPr lang="en-US" sz="3100">
              <a:solidFill>
                <a:schemeClr val="folHlink"/>
              </a:solidFill>
              <a:cs typeface="+mn-cs"/>
            </a:endParaRPr>
          </a:p>
          <a:p>
            <a:pPr>
              <a:defRPr/>
            </a:pPr>
            <a:r>
              <a:rPr lang="en-US" sz="3100">
                <a:cs typeface="+mn-cs"/>
              </a:rPr>
              <a:t>A  </a:t>
            </a:r>
            <a:r>
              <a:rPr lang="en-US" sz="3100">
                <a:solidFill>
                  <a:srgbClr val="0000CC"/>
                </a:solidFill>
                <a:cs typeface="+mn-cs"/>
              </a:rPr>
              <a:t>T           A</a:t>
            </a:r>
            <a:r>
              <a:rPr lang="en-US" sz="3100">
                <a:solidFill>
                  <a:schemeClr val="folHlink"/>
                </a:solidFill>
                <a:cs typeface="+mn-cs"/>
              </a:rPr>
              <a:t>  </a:t>
            </a:r>
            <a:r>
              <a:rPr lang="en-US" sz="3100">
                <a:cs typeface="+mn-cs"/>
              </a:rPr>
              <a:t>T</a:t>
            </a:r>
            <a:endParaRPr lang="en-US" sz="3100">
              <a:solidFill>
                <a:schemeClr val="folHlink"/>
              </a:solidFill>
              <a:cs typeface="+mn-cs"/>
            </a:endParaRPr>
          </a:p>
          <a:p>
            <a:pPr>
              <a:defRPr/>
            </a:pPr>
            <a:r>
              <a:rPr lang="en-US" sz="3100">
                <a:cs typeface="+mn-cs"/>
              </a:rPr>
              <a:t>T  </a:t>
            </a:r>
            <a:r>
              <a:rPr lang="en-US" sz="3100">
                <a:solidFill>
                  <a:srgbClr val="0000CC"/>
                </a:solidFill>
                <a:cs typeface="+mn-cs"/>
              </a:rPr>
              <a:t>A           T</a:t>
            </a:r>
            <a:r>
              <a:rPr lang="en-US" sz="3100">
                <a:solidFill>
                  <a:schemeClr val="folHlink"/>
                </a:solidFill>
                <a:cs typeface="+mn-cs"/>
              </a:rPr>
              <a:t>  </a:t>
            </a:r>
            <a:r>
              <a:rPr lang="en-US" sz="3100">
                <a:cs typeface="+mn-cs"/>
              </a:rPr>
              <a:t>A</a:t>
            </a:r>
            <a:endParaRPr lang="en-US" sz="3100">
              <a:solidFill>
                <a:schemeClr val="folHlink"/>
              </a:solidFill>
              <a:cs typeface="+mn-cs"/>
            </a:endParaRPr>
          </a:p>
        </p:txBody>
      </p:sp>
      <p:sp>
        <p:nvSpPr>
          <p:cNvPr id="36871" name="AutoShape 7"/>
          <p:cNvSpPr>
            <a:spLocks noChangeArrowheads="1"/>
          </p:cNvSpPr>
          <p:nvPr/>
        </p:nvSpPr>
        <p:spPr bwMode="auto">
          <a:xfrm>
            <a:off x="3429000" y="3962400"/>
            <a:ext cx="1524000" cy="19050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sz="3100">
                <a:cs typeface="+mn-cs"/>
              </a:rPr>
              <a:t>Bonds </a:t>
            </a:r>
          </a:p>
          <a:p>
            <a:pPr algn="ctr">
              <a:defRPr/>
            </a:pPr>
            <a:r>
              <a:rPr lang="en-US" sz="3100">
                <a:cs typeface="+mn-cs"/>
              </a:rPr>
              <a:t>Formed</a:t>
            </a:r>
          </a:p>
        </p:txBody>
      </p:sp>
      <p:sp>
        <p:nvSpPr>
          <p:cNvPr id="36872" name="Text Box 8"/>
          <p:cNvSpPr txBox="1">
            <a:spLocks noChangeArrowheads="1"/>
          </p:cNvSpPr>
          <p:nvPr/>
        </p:nvSpPr>
        <p:spPr bwMode="auto">
          <a:xfrm>
            <a:off x="5334000" y="3459163"/>
            <a:ext cx="2846388"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100">
                <a:cs typeface="+mn-cs"/>
              </a:rPr>
              <a:t>G </a:t>
            </a:r>
            <a:r>
              <a:rPr lang="en-US" sz="3100" b="1">
                <a:solidFill>
                  <a:srgbClr val="FF0000"/>
                </a:solidFill>
                <a:cs typeface="+mn-cs"/>
              </a:rPr>
              <a:t>-</a:t>
            </a:r>
            <a:r>
              <a:rPr lang="en-US" sz="3100">
                <a:cs typeface="+mn-cs"/>
              </a:rPr>
              <a:t> </a:t>
            </a:r>
            <a:r>
              <a:rPr lang="en-US" sz="3100">
                <a:solidFill>
                  <a:srgbClr val="0000CC"/>
                </a:solidFill>
                <a:cs typeface="+mn-cs"/>
              </a:rPr>
              <a:t>C         G</a:t>
            </a:r>
            <a:r>
              <a:rPr lang="en-US" sz="3100">
                <a:solidFill>
                  <a:schemeClr val="folHlink"/>
                </a:solidFill>
                <a:cs typeface="+mn-cs"/>
              </a:rPr>
              <a:t> </a:t>
            </a:r>
            <a:r>
              <a:rPr lang="en-US" sz="3100" b="1">
                <a:solidFill>
                  <a:srgbClr val="FF0000"/>
                </a:solidFill>
                <a:cs typeface="+mn-cs"/>
              </a:rPr>
              <a:t>-</a:t>
            </a:r>
            <a:r>
              <a:rPr lang="en-US" sz="3100">
                <a:solidFill>
                  <a:schemeClr val="folHlink"/>
                </a:solidFill>
                <a:cs typeface="+mn-cs"/>
              </a:rPr>
              <a:t> </a:t>
            </a:r>
            <a:r>
              <a:rPr lang="en-US" sz="3100">
                <a:cs typeface="+mn-cs"/>
              </a:rPr>
              <a:t>C</a:t>
            </a:r>
          </a:p>
          <a:p>
            <a:pPr>
              <a:defRPr/>
            </a:pPr>
            <a:r>
              <a:rPr lang="en-US" sz="3100">
                <a:cs typeface="+mn-cs"/>
              </a:rPr>
              <a:t>C </a:t>
            </a:r>
            <a:r>
              <a:rPr lang="en-US" sz="3100" b="1">
                <a:solidFill>
                  <a:srgbClr val="FF0000"/>
                </a:solidFill>
                <a:cs typeface="+mn-cs"/>
              </a:rPr>
              <a:t>-</a:t>
            </a:r>
            <a:r>
              <a:rPr lang="en-US" sz="3100">
                <a:cs typeface="+mn-cs"/>
              </a:rPr>
              <a:t> </a:t>
            </a:r>
            <a:r>
              <a:rPr lang="en-US" sz="3100">
                <a:solidFill>
                  <a:srgbClr val="0000CC"/>
                </a:solidFill>
                <a:cs typeface="+mn-cs"/>
              </a:rPr>
              <a:t>G         C</a:t>
            </a:r>
            <a:r>
              <a:rPr lang="en-US" sz="3100">
                <a:solidFill>
                  <a:schemeClr val="folHlink"/>
                </a:solidFill>
                <a:cs typeface="+mn-cs"/>
              </a:rPr>
              <a:t> </a:t>
            </a:r>
            <a:r>
              <a:rPr lang="en-US" sz="3100" b="1">
                <a:solidFill>
                  <a:srgbClr val="FF0000"/>
                </a:solidFill>
                <a:cs typeface="+mn-cs"/>
              </a:rPr>
              <a:t>-</a:t>
            </a:r>
            <a:r>
              <a:rPr lang="en-US" sz="3100">
                <a:solidFill>
                  <a:schemeClr val="folHlink"/>
                </a:solidFill>
                <a:cs typeface="+mn-cs"/>
              </a:rPr>
              <a:t> </a:t>
            </a:r>
            <a:r>
              <a:rPr lang="en-US" sz="3100">
                <a:cs typeface="+mn-cs"/>
              </a:rPr>
              <a:t>G</a:t>
            </a:r>
          </a:p>
          <a:p>
            <a:pPr>
              <a:defRPr/>
            </a:pPr>
            <a:r>
              <a:rPr lang="en-US" sz="3100">
                <a:cs typeface="+mn-cs"/>
              </a:rPr>
              <a:t>T </a:t>
            </a:r>
            <a:r>
              <a:rPr lang="en-US" sz="3100" b="1">
                <a:solidFill>
                  <a:srgbClr val="FF0000"/>
                </a:solidFill>
                <a:cs typeface="+mn-cs"/>
              </a:rPr>
              <a:t>-</a:t>
            </a:r>
            <a:r>
              <a:rPr lang="en-US" sz="3100">
                <a:cs typeface="+mn-cs"/>
              </a:rPr>
              <a:t> </a:t>
            </a:r>
            <a:r>
              <a:rPr lang="en-US" sz="3100">
                <a:solidFill>
                  <a:srgbClr val="0000CC"/>
                </a:solidFill>
                <a:cs typeface="+mn-cs"/>
              </a:rPr>
              <a:t>A          T</a:t>
            </a:r>
            <a:r>
              <a:rPr lang="en-US" sz="3100">
                <a:solidFill>
                  <a:schemeClr val="folHlink"/>
                </a:solidFill>
                <a:cs typeface="+mn-cs"/>
              </a:rPr>
              <a:t> </a:t>
            </a:r>
            <a:r>
              <a:rPr lang="en-US" sz="3100" b="1">
                <a:solidFill>
                  <a:srgbClr val="FF0000"/>
                </a:solidFill>
                <a:cs typeface="+mn-cs"/>
              </a:rPr>
              <a:t>-</a:t>
            </a:r>
            <a:r>
              <a:rPr lang="en-US" sz="3100">
                <a:solidFill>
                  <a:schemeClr val="folHlink"/>
                </a:solidFill>
                <a:cs typeface="+mn-cs"/>
              </a:rPr>
              <a:t> </a:t>
            </a:r>
            <a:r>
              <a:rPr lang="en-US" sz="3100">
                <a:cs typeface="+mn-cs"/>
              </a:rPr>
              <a:t>A</a:t>
            </a:r>
            <a:endParaRPr lang="en-US" sz="3100">
              <a:solidFill>
                <a:schemeClr val="folHlink"/>
              </a:solidFill>
              <a:cs typeface="+mn-cs"/>
            </a:endParaRPr>
          </a:p>
          <a:p>
            <a:pPr>
              <a:defRPr/>
            </a:pPr>
            <a:r>
              <a:rPr lang="en-US" sz="3100">
                <a:cs typeface="+mn-cs"/>
              </a:rPr>
              <a:t>A </a:t>
            </a:r>
            <a:r>
              <a:rPr lang="en-US" sz="3100" b="1">
                <a:solidFill>
                  <a:srgbClr val="FF0000"/>
                </a:solidFill>
                <a:cs typeface="+mn-cs"/>
              </a:rPr>
              <a:t>-</a:t>
            </a:r>
            <a:r>
              <a:rPr lang="en-US" sz="3100" b="1">
                <a:cs typeface="+mn-cs"/>
              </a:rPr>
              <a:t> </a:t>
            </a:r>
            <a:r>
              <a:rPr lang="en-US" sz="3100">
                <a:solidFill>
                  <a:srgbClr val="0000CC"/>
                </a:solidFill>
                <a:cs typeface="+mn-cs"/>
              </a:rPr>
              <a:t>T          A</a:t>
            </a:r>
            <a:r>
              <a:rPr lang="en-US" sz="3100">
                <a:solidFill>
                  <a:schemeClr val="folHlink"/>
                </a:solidFill>
                <a:cs typeface="+mn-cs"/>
              </a:rPr>
              <a:t> </a:t>
            </a:r>
            <a:r>
              <a:rPr lang="en-US" sz="3100" b="1">
                <a:solidFill>
                  <a:srgbClr val="FF0000"/>
                </a:solidFill>
                <a:cs typeface="+mn-cs"/>
              </a:rPr>
              <a:t>-</a:t>
            </a:r>
            <a:r>
              <a:rPr lang="en-US" sz="3100">
                <a:solidFill>
                  <a:schemeClr val="folHlink"/>
                </a:solidFill>
                <a:cs typeface="+mn-cs"/>
              </a:rPr>
              <a:t> </a:t>
            </a:r>
            <a:r>
              <a:rPr lang="en-US" sz="3100">
                <a:cs typeface="+mn-cs"/>
              </a:rPr>
              <a:t>T</a:t>
            </a:r>
            <a:endParaRPr lang="en-US" sz="3100">
              <a:solidFill>
                <a:schemeClr val="folHlink"/>
              </a:solidFill>
              <a:cs typeface="+mn-cs"/>
            </a:endParaRPr>
          </a:p>
          <a:p>
            <a:pPr>
              <a:defRPr/>
            </a:pPr>
            <a:r>
              <a:rPr lang="en-US" sz="3100">
                <a:cs typeface="+mn-cs"/>
              </a:rPr>
              <a:t>T </a:t>
            </a:r>
            <a:r>
              <a:rPr lang="en-US" sz="3100" b="1">
                <a:solidFill>
                  <a:srgbClr val="FF0000"/>
                </a:solidFill>
                <a:cs typeface="+mn-cs"/>
              </a:rPr>
              <a:t>-</a:t>
            </a:r>
            <a:r>
              <a:rPr lang="en-US" sz="3100">
                <a:cs typeface="+mn-cs"/>
              </a:rPr>
              <a:t> </a:t>
            </a:r>
            <a:r>
              <a:rPr lang="en-US" sz="3100">
                <a:solidFill>
                  <a:srgbClr val="0000CC"/>
                </a:solidFill>
                <a:cs typeface="+mn-cs"/>
              </a:rPr>
              <a:t>A          T</a:t>
            </a:r>
            <a:r>
              <a:rPr lang="en-US" sz="3100">
                <a:solidFill>
                  <a:schemeClr val="folHlink"/>
                </a:solidFill>
                <a:cs typeface="+mn-cs"/>
              </a:rPr>
              <a:t> </a:t>
            </a:r>
            <a:r>
              <a:rPr lang="en-US" sz="3100" b="1">
                <a:solidFill>
                  <a:srgbClr val="FF0000"/>
                </a:solidFill>
                <a:cs typeface="+mn-cs"/>
              </a:rPr>
              <a:t>-</a:t>
            </a:r>
            <a:r>
              <a:rPr lang="en-US" sz="3100">
                <a:solidFill>
                  <a:schemeClr val="folHlink"/>
                </a:solidFill>
                <a:cs typeface="+mn-cs"/>
              </a:rPr>
              <a:t> </a:t>
            </a:r>
            <a:r>
              <a:rPr lang="en-US" sz="3100">
                <a:cs typeface="+mn-cs"/>
              </a:rPr>
              <a:t>A</a:t>
            </a:r>
            <a:endParaRPr lang="en-US" sz="3100">
              <a:solidFill>
                <a:schemeClr val="folHlink"/>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additive="base">
                                        <p:cTn id="7" dur="500" fill="hold"/>
                                        <p:tgtEl>
                                          <p:spTgt spid="36872"/>
                                        </p:tgtEl>
                                        <p:attrNameLst>
                                          <p:attrName>ppt_x</p:attrName>
                                        </p:attrNameLst>
                                      </p:cBhvr>
                                      <p:tavLst>
                                        <p:tav tm="0">
                                          <p:val>
                                            <p:strVal val="#ppt_x"/>
                                          </p:val>
                                        </p:tav>
                                        <p:tav tm="100000">
                                          <p:val>
                                            <p:strVal val="#ppt_x"/>
                                          </p:val>
                                        </p:tav>
                                      </p:tavLst>
                                    </p:anim>
                                    <p:anim calcmode="lin" valueType="num">
                                      <p:cBhvr additive="base">
                                        <p:cTn id="8"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7" name="Picture 1029" descr="tra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0386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031" descr="trai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Rectangle 20"/>
          <p:cNvSpPr>
            <a:spLocks noGrp="1" noChangeArrowheads="1"/>
          </p:cNvSpPr>
          <p:nvPr>
            <p:ph type="title"/>
          </p:nvPr>
        </p:nvSpPr>
        <p:spPr>
          <a:xfrm>
            <a:off x="685800" y="0"/>
            <a:ext cx="7772400" cy="1143000"/>
          </a:xfrm>
        </p:spPr>
        <p:txBody>
          <a:bodyPr/>
          <a:lstStyle/>
          <a:p>
            <a:pPr eaLnBrk="1" hangingPunct="1">
              <a:defRPr/>
            </a:pPr>
            <a:r>
              <a:rPr lang="en-US" b="1">
                <a:cs typeface="+mj-cs"/>
              </a:rPr>
              <a:t>Traits</a:t>
            </a:r>
          </a:p>
        </p:txBody>
      </p:sp>
      <p:sp>
        <p:nvSpPr>
          <p:cNvPr id="4108" name="Rectangle 1036"/>
          <p:cNvSpPr>
            <a:spLocks noGrp="1" noChangeArrowheads="1"/>
          </p:cNvSpPr>
          <p:nvPr>
            <p:ph type="subTitle" idx="4294967295"/>
          </p:nvPr>
        </p:nvSpPr>
        <p:spPr>
          <a:xfrm>
            <a:off x="0" y="5105400"/>
            <a:ext cx="8305800" cy="1752600"/>
          </a:xfrm>
        </p:spPr>
        <p:txBody>
          <a:bodyPr/>
          <a:lstStyle/>
          <a:p>
            <a:pPr marL="0" indent="0" algn="ctr" eaLnBrk="1" hangingPunct="1">
              <a:lnSpc>
                <a:spcPct val="80000"/>
              </a:lnSpc>
              <a:defRPr/>
            </a:pPr>
            <a:r>
              <a:rPr lang="en-US" sz="3700">
                <a:cs typeface="+mn-cs"/>
              </a:rPr>
              <a:t> Traits</a:t>
            </a:r>
            <a:r>
              <a:rPr lang="en-US" sz="3700">
                <a:effectLst>
                  <a:outerShdw blurRad="38100" dist="38100" dir="2700000" algn="tl">
                    <a:srgbClr val="DDDDDD"/>
                  </a:outerShdw>
                </a:effectLst>
                <a:cs typeface="+mn-cs"/>
              </a:rPr>
              <a:t> </a:t>
            </a:r>
            <a:r>
              <a:rPr lang="en-US" sz="3700">
                <a:cs typeface="+mn-cs"/>
              </a:rPr>
              <a:t>are a person</a:t>
            </a:r>
            <a:r>
              <a:rPr lang="ja-JP" altLang="en-US" sz="3700">
                <a:latin typeface="Arial"/>
                <a:cs typeface="+mn-cs"/>
              </a:rPr>
              <a:t>’</a:t>
            </a:r>
            <a:r>
              <a:rPr lang="en-US" sz="3700">
                <a:cs typeface="+mn-cs"/>
              </a:rPr>
              <a:t>s physical characteristics  Ex: Eye color, hair color,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8">
                                            <p:txEl>
                                              <p:pRg st="0" end="0"/>
                                            </p:txEl>
                                          </p:spTgt>
                                        </p:tgtEl>
                                        <p:attrNameLst>
                                          <p:attrName>style.visibility</p:attrName>
                                        </p:attrNameLst>
                                      </p:cBhvr>
                                      <p:to>
                                        <p:strVal val="visible"/>
                                      </p:to>
                                    </p:set>
                                    <p:anim calcmode="lin" valueType="num">
                                      <p:cBhvr additive="base">
                                        <p:cTn id="7" dur="500" fill="hold"/>
                                        <p:tgtEl>
                                          <p:spTgt spid="4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b="1">
                <a:solidFill>
                  <a:schemeClr val="accent2"/>
                </a:solidFill>
                <a:latin typeface="Times New Roman" charset="0"/>
                <a:cs typeface="+mj-cs"/>
              </a:rPr>
              <a:t>DNA Replication Review</a:t>
            </a:r>
          </a:p>
        </p:txBody>
      </p:sp>
      <p:sp>
        <p:nvSpPr>
          <p:cNvPr id="2053" name="Text Box 5"/>
          <p:cNvSpPr txBox="1">
            <a:spLocks noChangeArrowheads="1"/>
          </p:cNvSpPr>
          <p:nvPr/>
        </p:nvSpPr>
        <p:spPr bwMode="auto">
          <a:xfrm>
            <a:off x="685800" y="1908175"/>
            <a:ext cx="1685925"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2700">
                <a:cs typeface="+mn-cs"/>
              </a:rPr>
              <a:t> </a:t>
            </a:r>
            <a:r>
              <a:rPr lang="en-US" sz="3100">
                <a:cs typeface="+mn-cs"/>
              </a:rPr>
              <a:t>G - C</a:t>
            </a:r>
          </a:p>
          <a:p>
            <a:pPr>
              <a:defRPr/>
            </a:pPr>
            <a:r>
              <a:rPr lang="en-US" sz="3100">
                <a:cs typeface="+mn-cs"/>
              </a:rPr>
              <a:t> C - G</a:t>
            </a:r>
          </a:p>
          <a:p>
            <a:pPr>
              <a:defRPr/>
            </a:pPr>
            <a:r>
              <a:rPr lang="en-US" sz="3100">
                <a:cs typeface="+mn-cs"/>
              </a:rPr>
              <a:t> T - A</a:t>
            </a:r>
          </a:p>
          <a:p>
            <a:pPr>
              <a:defRPr/>
            </a:pPr>
            <a:r>
              <a:rPr lang="en-US" sz="3100">
                <a:cs typeface="+mn-cs"/>
              </a:rPr>
              <a:t> A - T</a:t>
            </a:r>
          </a:p>
          <a:p>
            <a:pPr>
              <a:defRPr/>
            </a:pPr>
            <a:r>
              <a:rPr lang="en-US" sz="3100">
                <a:cs typeface="+mn-cs"/>
              </a:rPr>
              <a:t> T - A</a:t>
            </a:r>
          </a:p>
          <a:p>
            <a:pPr>
              <a:defRPr/>
            </a:pPr>
            <a:endParaRPr lang="en-US" sz="3100">
              <a:cs typeface="+mn-cs"/>
            </a:endParaRPr>
          </a:p>
          <a:p>
            <a:pPr>
              <a:defRPr/>
            </a:pPr>
            <a:endParaRPr lang="en-US" sz="3100">
              <a:cs typeface="+mn-cs"/>
            </a:endParaRPr>
          </a:p>
          <a:p>
            <a:pPr>
              <a:defRPr/>
            </a:pPr>
            <a:r>
              <a:rPr lang="en-US" sz="3100">
                <a:cs typeface="+mn-cs"/>
              </a:rPr>
              <a:t>   DNA</a:t>
            </a:r>
          </a:p>
          <a:p>
            <a:pPr>
              <a:defRPr/>
            </a:pPr>
            <a:r>
              <a:rPr lang="en-US" sz="3100">
                <a:cs typeface="+mn-cs"/>
              </a:rPr>
              <a:t>Molecule</a:t>
            </a:r>
          </a:p>
        </p:txBody>
      </p:sp>
      <p:sp>
        <p:nvSpPr>
          <p:cNvPr id="2054" name="Text Box 6"/>
          <p:cNvSpPr txBox="1">
            <a:spLocks noChangeArrowheads="1"/>
          </p:cNvSpPr>
          <p:nvPr/>
        </p:nvSpPr>
        <p:spPr bwMode="auto">
          <a:xfrm>
            <a:off x="3276600" y="1600200"/>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endParaRPr lang="en-US">
              <a:cs typeface="+mn-cs"/>
            </a:endParaRPr>
          </a:p>
        </p:txBody>
      </p:sp>
      <p:sp>
        <p:nvSpPr>
          <p:cNvPr id="2055" name="Rectangle 7"/>
          <p:cNvSpPr>
            <a:spLocks noChangeArrowheads="1"/>
          </p:cNvSpPr>
          <p:nvPr/>
        </p:nvSpPr>
        <p:spPr bwMode="auto">
          <a:xfrm>
            <a:off x="2971800" y="1905000"/>
            <a:ext cx="2667000"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2700">
                <a:cs typeface="+mn-cs"/>
              </a:rPr>
              <a:t> </a:t>
            </a:r>
            <a:r>
              <a:rPr lang="en-US" sz="3100">
                <a:cs typeface="+mn-cs"/>
              </a:rPr>
              <a:t>G        C </a:t>
            </a:r>
          </a:p>
          <a:p>
            <a:pPr>
              <a:defRPr/>
            </a:pPr>
            <a:r>
              <a:rPr lang="en-US" sz="3100">
                <a:cs typeface="+mn-cs"/>
              </a:rPr>
              <a:t> C        G</a:t>
            </a:r>
          </a:p>
          <a:p>
            <a:pPr>
              <a:defRPr/>
            </a:pPr>
            <a:r>
              <a:rPr lang="en-US" sz="3100">
                <a:cs typeface="+mn-cs"/>
              </a:rPr>
              <a:t> T         A</a:t>
            </a:r>
          </a:p>
          <a:p>
            <a:pPr>
              <a:defRPr/>
            </a:pPr>
            <a:r>
              <a:rPr lang="en-US" sz="3100">
                <a:cs typeface="+mn-cs"/>
              </a:rPr>
              <a:t> A         T</a:t>
            </a:r>
          </a:p>
          <a:p>
            <a:pPr>
              <a:defRPr/>
            </a:pPr>
            <a:r>
              <a:rPr lang="en-US" sz="3100">
                <a:cs typeface="+mn-cs"/>
              </a:rPr>
              <a:t> T         A</a:t>
            </a:r>
          </a:p>
          <a:p>
            <a:pPr>
              <a:defRPr/>
            </a:pPr>
            <a:endParaRPr lang="en-US" sz="3100">
              <a:cs typeface="+mn-cs"/>
            </a:endParaRPr>
          </a:p>
          <a:p>
            <a:pPr>
              <a:defRPr/>
            </a:pPr>
            <a:endParaRPr lang="en-US" sz="3100">
              <a:cs typeface="+mn-cs"/>
            </a:endParaRPr>
          </a:p>
          <a:p>
            <a:pPr>
              <a:defRPr/>
            </a:pPr>
            <a:r>
              <a:rPr lang="en-US" sz="3100">
                <a:cs typeface="+mn-cs"/>
              </a:rPr>
              <a:t>  2 Separate</a:t>
            </a:r>
          </a:p>
          <a:p>
            <a:pPr>
              <a:defRPr/>
            </a:pPr>
            <a:r>
              <a:rPr lang="en-US" sz="3100">
                <a:cs typeface="+mn-cs"/>
              </a:rPr>
              <a:t>   Strands </a:t>
            </a:r>
          </a:p>
        </p:txBody>
      </p:sp>
      <p:sp>
        <p:nvSpPr>
          <p:cNvPr id="2056" name="Text Box 8"/>
          <p:cNvSpPr txBox="1">
            <a:spLocks noChangeArrowheads="1"/>
          </p:cNvSpPr>
          <p:nvPr/>
        </p:nvSpPr>
        <p:spPr bwMode="auto">
          <a:xfrm>
            <a:off x="5943600" y="1905000"/>
            <a:ext cx="30480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100">
                <a:cs typeface="+mn-cs"/>
              </a:rPr>
              <a:t>G   </a:t>
            </a:r>
            <a:r>
              <a:rPr lang="en-US" sz="3100">
                <a:solidFill>
                  <a:srgbClr val="0000CC"/>
                </a:solidFill>
                <a:cs typeface="+mn-cs"/>
              </a:rPr>
              <a:t>C     G</a:t>
            </a:r>
            <a:r>
              <a:rPr lang="en-US" sz="3100">
                <a:solidFill>
                  <a:schemeClr val="folHlink"/>
                </a:solidFill>
                <a:cs typeface="+mn-cs"/>
              </a:rPr>
              <a:t> </a:t>
            </a:r>
            <a:r>
              <a:rPr lang="en-US" sz="3100">
                <a:cs typeface="+mn-cs"/>
              </a:rPr>
              <a:t>   C</a:t>
            </a:r>
          </a:p>
          <a:p>
            <a:pPr>
              <a:defRPr/>
            </a:pPr>
            <a:r>
              <a:rPr lang="en-US" sz="3100">
                <a:cs typeface="+mn-cs"/>
              </a:rPr>
              <a:t>C   </a:t>
            </a:r>
            <a:r>
              <a:rPr lang="en-US" sz="3100">
                <a:solidFill>
                  <a:srgbClr val="0000CC"/>
                </a:solidFill>
                <a:cs typeface="+mn-cs"/>
              </a:rPr>
              <a:t>G     C</a:t>
            </a:r>
            <a:r>
              <a:rPr lang="en-US" sz="3100">
                <a:solidFill>
                  <a:schemeClr val="folHlink"/>
                </a:solidFill>
                <a:cs typeface="+mn-cs"/>
              </a:rPr>
              <a:t> </a:t>
            </a:r>
            <a:r>
              <a:rPr lang="en-US" sz="3100">
                <a:cs typeface="+mn-cs"/>
              </a:rPr>
              <a:t>   G</a:t>
            </a:r>
          </a:p>
          <a:p>
            <a:pPr>
              <a:defRPr/>
            </a:pPr>
            <a:r>
              <a:rPr lang="en-US" sz="3100">
                <a:cs typeface="+mn-cs"/>
              </a:rPr>
              <a:t>T    </a:t>
            </a:r>
            <a:r>
              <a:rPr lang="en-US" sz="3100">
                <a:solidFill>
                  <a:srgbClr val="0000CC"/>
                </a:solidFill>
                <a:cs typeface="+mn-cs"/>
              </a:rPr>
              <a:t>A     T</a:t>
            </a:r>
            <a:r>
              <a:rPr lang="en-US" sz="3100">
                <a:solidFill>
                  <a:schemeClr val="folHlink"/>
                </a:solidFill>
                <a:cs typeface="+mn-cs"/>
              </a:rPr>
              <a:t> </a:t>
            </a:r>
            <a:r>
              <a:rPr lang="en-US" sz="3100">
                <a:cs typeface="+mn-cs"/>
              </a:rPr>
              <a:t>   A</a:t>
            </a:r>
          </a:p>
          <a:p>
            <a:pPr>
              <a:defRPr/>
            </a:pPr>
            <a:r>
              <a:rPr lang="en-US" sz="3100">
                <a:cs typeface="+mn-cs"/>
              </a:rPr>
              <a:t>A    </a:t>
            </a:r>
            <a:r>
              <a:rPr lang="en-US" sz="3100">
                <a:solidFill>
                  <a:srgbClr val="0000CC"/>
                </a:solidFill>
                <a:cs typeface="+mn-cs"/>
              </a:rPr>
              <a:t>T     A</a:t>
            </a:r>
            <a:r>
              <a:rPr lang="en-US" sz="3100">
                <a:solidFill>
                  <a:schemeClr val="folHlink"/>
                </a:solidFill>
                <a:cs typeface="+mn-cs"/>
              </a:rPr>
              <a:t> </a:t>
            </a:r>
            <a:r>
              <a:rPr lang="en-US" sz="3100">
                <a:cs typeface="+mn-cs"/>
              </a:rPr>
              <a:t>   T</a:t>
            </a:r>
          </a:p>
          <a:p>
            <a:pPr>
              <a:defRPr/>
            </a:pPr>
            <a:r>
              <a:rPr lang="en-US" sz="3100">
                <a:cs typeface="+mn-cs"/>
              </a:rPr>
              <a:t>T    </a:t>
            </a:r>
            <a:r>
              <a:rPr lang="en-US" sz="3100">
                <a:solidFill>
                  <a:srgbClr val="0000CC"/>
                </a:solidFill>
                <a:cs typeface="+mn-cs"/>
              </a:rPr>
              <a:t>A     T</a:t>
            </a:r>
            <a:r>
              <a:rPr lang="en-US" sz="3100">
                <a:solidFill>
                  <a:schemeClr val="folHlink"/>
                </a:solidFill>
                <a:cs typeface="+mn-cs"/>
              </a:rPr>
              <a:t> </a:t>
            </a:r>
            <a:r>
              <a:rPr lang="en-US" sz="3100">
                <a:cs typeface="+mn-cs"/>
              </a:rPr>
              <a:t>   A</a:t>
            </a:r>
          </a:p>
        </p:txBody>
      </p:sp>
      <p:sp>
        <p:nvSpPr>
          <p:cNvPr id="2057" name="AutoShape 9"/>
          <p:cNvSpPr>
            <a:spLocks noChangeArrowheads="1"/>
          </p:cNvSpPr>
          <p:nvPr/>
        </p:nvSpPr>
        <p:spPr bwMode="auto">
          <a:xfrm>
            <a:off x="1905000" y="2362200"/>
            <a:ext cx="1128713" cy="18288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cs typeface="+mn-cs"/>
              </a:rPr>
              <a:t>Bonds </a:t>
            </a:r>
          </a:p>
          <a:p>
            <a:pPr algn="ctr">
              <a:defRPr/>
            </a:pPr>
            <a:r>
              <a:rPr lang="en-US" b="1">
                <a:cs typeface="+mn-cs"/>
              </a:rPr>
              <a:t>Broken</a:t>
            </a:r>
          </a:p>
        </p:txBody>
      </p:sp>
      <p:sp>
        <p:nvSpPr>
          <p:cNvPr id="2058" name="AutoShape 10"/>
          <p:cNvSpPr>
            <a:spLocks noChangeArrowheads="1"/>
          </p:cNvSpPr>
          <p:nvPr/>
        </p:nvSpPr>
        <p:spPr bwMode="auto">
          <a:xfrm>
            <a:off x="4800600" y="2514600"/>
            <a:ext cx="1219200" cy="15240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b="1">
                <a:cs typeface="+mn-cs"/>
              </a:rPr>
              <a:t>Base</a:t>
            </a:r>
          </a:p>
          <a:p>
            <a:pPr algn="ctr">
              <a:defRPr/>
            </a:pPr>
            <a:r>
              <a:rPr lang="en-US" b="1">
                <a:cs typeface="+mn-cs"/>
              </a:rPr>
              <a:t>Pairing</a:t>
            </a:r>
          </a:p>
        </p:txBody>
      </p:sp>
      <p:sp>
        <p:nvSpPr>
          <p:cNvPr id="2062" name="Text Box 14"/>
          <p:cNvSpPr txBox="1">
            <a:spLocks noChangeArrowheads="1"/>
          </p:cNvSpPr>
          <p:nvPr/>
        </p:nvSpPr>
        <p:spPr bwMode="auto">
          <a:xfrm>
            <a:off x="6324600" y="1828800"/>
            <a:ext cx="533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2700">
                <a:solidFill>
                  <a:srgbClr val="FF0000"/>
                </a:solidFill>
                <a:cs typeface="+mn-cs"/>
              </a:rPr>
              <a:t>-</a:t>
            </a:r>
          </a:p>
          <a:p>
            <a:pPr>
              <a:spcBef>
                <a:spcPct val="50000"/>
              </a:spcBef>
              <a:defRPr/>
            </a:pPr>
            <a:r>
              <a:rPr lang="en-US" sz="2700">
                <a:solidFill>
                  <a:srgbClr val="FF0000"/>
                </a:solidFill>
                <a:cs typeface="+mn-cs"/>
              </a:rPr>
              <a:t>-</a:t>
            </a:r>
          </a:p>
          <a:p>
            <a:pPr>
              <a:spcBef>
                <a:spcPct val="50000"/>
              </a:spcBef>
              <a:defRPr/>
            </a:pPr>
            <a:r>
              <a:rPr lang="en-US" sz="2700">
                <a:solidFill>
                  <a:srgbClr val="FF0000"/>
                </a:solidFill>
                <a:cs typeface="+mn-cs"/>
              </a:rPr>
              <a:t>-</a:t>
            </a:r>
          </a:p>
          <a:p>
            <a:pPr>
              <a:spcBef>
                <a:spcPct val="50000"/>
              </a:spcBef>
              <a:defRPr/>
            </a:pPr>
            <a:r>
              <a:rPr lang="en-US" sz="2700">
                <a:solidFill>
                  <a:srgbClr val="FF0000"/>
                </a:solidFill>
                <a:cs typeface="+mn-cs"/>
              </a:rPr>
              <a:t>-</a:t>
            </a:r>
          </a:p>
        </p:txBody>
      </p:sp>
      <p:sp>
        <p:nvSpPr>
          <p:cNvPr id="2063" name="Text Box 15"/>
          <p:cNvSpPr txBox="1">
            <a:spLocks noChangeArrowheads="1"/>
          </p:cNvSpPr>
          <p:nvPr/>
        </p:nvSpPr>
        <p:spPr bwMode="auto">
          <a:xfrm>
            <a:off x="7848600" y="1981200"/>
            <a:ext cx="533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2700">
                <a:solidFill>
                  <a:srgbClr val="FF0000"/>
                </a:solidFill>
                <a:cs typeface="+mn-cs"/>
              </a:rPr>
              <a:t>-</a:t>
            </a:r>
          </a:p>
          <a:p>
            <a:pPr>
              <a:spcBef>
                <a:spcPct val="50000"/>
              </a:spcBef>
              <a:defRPr/>
            </a:pPr>
            <a:r>
              <a:rPr lang="en-US" sz="2700">
                <a:solidFill>
                  <a:srgbClr val="FF0000"/>
                </a:solidFill>
                <a:cs typeface="+mn-cs"/>
              </a:rPr>
              <a:t>-</a:t>
            </a:r>
          </a:p>
          <a:p>
            <a:pPr>
              <a:spcBef>
                <a:spcPct val="50000"/>
              </a:spcBef>
              <a:defRPr/>
            </a:pPr>
            <a:r>
              <a:rPr lang="en-US" sz="2700">
                <a:solidFill>
                  <a:srgbClr val="FF0000"/>
                </a:solidFill>
                <a:cs typeface="+mn-cs"/>
              </a:rPr>
              <a:t>-</a:t>
            </a:r>
          </a:p>
          <a:p>
            <a:pPr>
              <a:spcBef>
                <a:spcPct val="50000"/>
              </a:spcBef>
              <a:defRPr/>
            </a:pPr>
            <a:r>
              <a:rPr lang="en-US" sz="2700">
                <a:solidFill>
                  <a:srgbClr val="FF0000"/>
                </a:solidFill>
                <a:cs typeface="+mn-cs"/>
              </a:rPr>
              <a:t>-</a:t>
            </a:r>
          </a:p>
        </p:txBody>
      </p:sp>
      <p:sp>
        <p:nvSpPr>
          <p:cNvPr id="2064" name="Line 16"/>
          <p:cNvSpPr>
            <a:spLocks noChangeShapeType="1"/>
          </p:cNvSpPr>
          <p:nvPr/>
        </p:nvSpPr>
        <p:spPr bwMode="auto">
          <a:xfrm flipV="1">
            <a:off x="7391400" y="4267200"/>
            <a:ext cx="609600" cy="1066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065" name="Line 17"/>
          <p:cNvSpPr>
            <a:spLocks noChangeShapeType="1"/>
          </p:cNvSpPr>
          <p:nvPr/>
        </p:nvSpPr>
        <p:spPr bwMode="auto">
          <a:xfrm flipH="1" flipV="1">
            <a:off x="6477000" y="4191000"/>
            <a:ext cx="685800" cy="1143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2066" name="Text Box 18"/>
          <p:cNvSpPr txBox="1">
            <a:spLocks noChangeArrowheads="1"/>
          </p:cNvSpPr>
          <p:nvPr/>
        </p:nvSpPr>
        <p:spPr bwMode="auto">
          <a:xfrm>
            <a:off x="6324600" y="5181600"/>
            <a:ext cx="2209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100">
                <a:cs typeface="+mn-cs"/>
              </a:rPr>
              <a:t>Hydrogen Bond 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dissolve">
                                      <p:cBhvr>
                                        <p:cTn id="7" dur="500"/>
                                        <p:tgtEl>
                                          <p:spTgt spid="2057"/>
                                        </p:tgtEl>
                                      </p:cBhvr>
                                    </p:animEffect>
                                  </p:childTnLst>
                                </p:cTn>
                              </p:par>
                              <p:par>
                                <p:cTn id="8" presetID="9" presetClass="entr" presetSubtype="0" fill="hold" nodeType="withEffect">
                                  <p:stCondLst>
                                    <p:cond delay="0"/>
                                  </p:stCondLst>
                                  <p:childTnLst>
                                    <p:set>
                                      <p:cBhvr>
                                        <p:cTn id="9" dur="1" fill="hold">
                                          <p:stCondLst>
                                            <p:cond delay="0"/>
                                          </p:stCondLst>
                                        </p:cTn>
                                        <p:tgtEl>
                                          <p:spTgt spid="2055">
                                            <p:txEl>
                                              <p:pRg st="0" end="0"/>
                                            </p:txEl>
                                          </p:spTgt>
                                        </p:tgtEl>
                                        <p:attrNameLst>
                                          <p:attrName>style.visibility</p:attrName>
                                        </p:attrNameLst>
                                      </p:cBhvr>
                                      <p:to>
                                        <p:strVal val="visible"/>
                                      </p:to>
                                    </p:set>
                                    <p:animEffect transition="in" filter="dissolve">
                                      <p:cBhvr>
                                        <p:cTn id="10" dur="500"/>
                                        <p:tgtEl>
                                          <p:spTgt spid="205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animEffect transition="in" filter="dissolve">
                                      <p:cBhvr>
                                        <p:cTn id="13" dur="500"/>
                                        <p:tgtEl>
                                          <p:spTgt spid="2055">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055">
                                            <p:txEl>
                                              <p:pRg st="2" end="2"/>
                                            </p:txEl>
                                          </p:spTgt>
                                        </p:tgtEl>
                                        <p:attrNameLst>
                                          <p:attrName>style.visibility</p:attrName>
                                        </p:attrNameLst>
                                      </p:cBhvr>
                                      <p:to>
                                        <p:strVal val="visible"/>
                                      </p:to>
                                    </p:set>
                                    <p:animEffect transition="in" filter="dissolve">
                                      <p:cBhvr>
                                        <p:cTn id="16" dur="500"/>
                                        <p:tgtEl>
                                          <p:spTgt spid="2055">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055">
                                            <p:txEl>
                                              <p:pRg st="3" end="3"/>
                                            </p:txEl>
                                          </p:spTgt>
                                        </p:tgtEl>
                                        <p:attrNameLst>
                                          <p:attrName>style.visibility</p:attrName>
                                        </p:attrNameLst>
                                      </p:cBhvr>
                                      <p:to>
                                        <p:strVal val="visible"/>
                                      </p:to>
                                    </p:set>
                                    <p:animEffect transition="in" filter="dissolve">
                                      <p:cBhvr>
                                        <p:cTn id="19" dur="500"/>
                                        <p:tgtEl>
                                          <p:spTgt spid="2055">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055">
                                            <p:txEl>
                                              <p:pRg st="4" end="4"/>
                                            </p:txEl>
                                          </p:spTgt>
                                        </p:tgtEl>
                                        <p:attrNameLst>
                                          <p:attrName>style.visibility</p:attrName>
                                        </p:attrNameLst>
                                      </p:cBhvr>
                                      <p:to>
                                        <p:strVal val="visible"/>
                                      </p:to>
                                    </p:set>
                                    <p:animEffect transition="in" filter="dissolve">
                                      <p:cBhvr>
                                        <p:cTn id="22" dur="500"/>
                                        <p:tgtEl>
                                          <p:spTgt spid="2055">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055">
                                            <p:txEl>
                                              <p:pRg st="7" end="7"/>
                                            </p:txEl>
                                          </p:spTgt>
                                        </p:tgtEl>
                                        <p:attrNameLst>
                                          <p:attrName>style.visibility</p:attrName>
                                        </p:attrNameLst>
                                      </p:cBhvr>
                                      <p:to>
                                        <p:strVal val="visible"/>
                                      </p:to>
                                    </p:set>
                                    <p:animEffect transition="in" filter="dissolve">
                                      <p:cBhvr>
                                        <p:cTn id="25" dur="500"/>
                                        <p:tgtEl>
                                          <p:spTgt spid="2055">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055">
                                            <p:txEl>
                                              <p:pRg st="8" end="8"/>
                                            </p:txEl>
                                          </p:spTgt>
                                        </p:tgtEl>
                                        <p:attrNameLst>
                                          <p:attrName>style.visibility</p:attrName>
                                        </p:attrNameLst>
                                      </p:cBhvr>
                                      <p:to>
                                        <p:strVal val="visible"/>
                                      </p:to>
                                    </p:set>
                                    <p:animEffect transition="in" filter="dissolve">
                                      <p:cBhvr>
                                        <p:cTn id="28" dur="500"/>
                                        <p:tgtEl>
                                          <p:spTgt spid="2055">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58"/>
                                        </p:tgtEl>
                                        <p:attrNameLst>
                                          <p:attrName>style.visibility</p:attrName>
                                        </p:attrNameLst>
                                      </p:cBhvr>
                                      <p:to>
                                        <p:strVal val="visible"/>
                                      </p:to>
                                    </p:set>
                                    <p:animEffect transition="in" filter="dissolve">
                                      <p:cBhvr>
                                        <p:cTn id="33" dur="500"/>
                                        <p:tgtEl>
                                          <p:spTgt spid="20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056">
                                            <p:txEl>
                                              <p:pRg st="0" end="0"/>
                                            </p:txEl>
                                          </p:spTgt>
                                        </p:tgtEl>
                                        <p:attrNameLst>
                                          <p:attrName>style.visibility</p:attrName>
                                        </p:attrNameLst>
                                      </p:cBhvr>
                                      <p:to>
                                        <p:strVal val="visible"/>
                                      </p:to>
                                    </p:set>
                                    <p:animEffect transition="in" filter="dissolve">
                                      <p:cBhvr>
                                        <p:cTn id="38" dur="500"/>
                                        <p:tgtEl>
                                          <p:spTgt spid="2056">
                                            <p:txEl>
                                              <p:pRg st="0" end="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2056">
                                            <p:txEl>
                                              <p:pRg st="1" end="1"/>
                                            </p:txEl>
                                          </p:spTgt>
                                        </p:tgtEl>
                                        <p:attrNameLst>
                                          <p:attrName>style.visibility</p:attrName>
                                        </p:attrNameLst>
                                      </p:cBhvr>
                                      <p:to>
                                        <p:strVal val="visible"/>
                                      </p:to>
                                    </p:set>
                                    <p:animEffect transition="in" filter="dissolve">
                                      <p:cBhvr>
                                        <p:cTn id="41" dur="500"/>
                                        <p:tgtEl>
                                          <p:spTgt spid="2056">
                                            <p:txEl>
                                              <p:pRg st="1" end="1"/>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2056">
                                            <p:txEl>
                                              <p:pRg st="2" end="2"/>
                                            </p:txEl>
                                          </p:spTgt>
                                        </p:tgtEl>
                                        <p:attrNameLst>
                                          <p:attrName>style.visibility</p:attrName>
                                        </p:attrNameLst>
                                      </p:cBhvr>
                                      <p:to>
                                        <p:strVal val="visible"/>
                                      </p:to>
                                    </p:set>
                                    <p:animEffect transition="in" filter="dissolve">
                                      <p:cBhvr>
                                        <p:cTn id="44" dur="500"/>
                                        <p:tgtEl>
                                          <p:spTgt spid="2056">
                                            <p:txEl>
                                              <p:pRg st="2" end="2"/>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056">
                                            <p:txEl>
                                              <p:pRg st="3" end="3"/>
                                            </p:txEl>
                                          </p:spTgt>
                                        </p:tgtEl>
                                        <p:attrNameLst>
                                          <p:attrName>style.visibility</p:attrName>
                                        </p:attrNameLst>
                                      </p:cBhvr>
                                      <p:to>
                                        <p:strVal val="visible"/>
                                      </p:to>
                                    </p:set>
                                    <p:animEffect transition="in" filter="dissolve">
                                      <p:cBhvr>
                                        <p:cTn id="47" dur="500"/>
                                        <p:tgtEl>
                                          <p:spTgt spid="2056">
                                            <p:txEl>
                                              <p:pRg st="3" end="3"/>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056">
                                            <p:txEl>
                                              <p:pRg st="4" end="4"/>
                                            </p:txEl>
                                          </p:spTgt>
                                        </p:tgtEl>
                                        <p:attrNameLst>
                                          <p:attrName>style.visibility</p:attrName>
                                        </p:attrNameLst>
                                      </p:cBhvr>
                                      <p:to>
                                        <p:strVal val="visible"/>
                                      </p:to>
                                    </p:set>
                                    <p:animEffect transition="in" filter="dissolve">
                                      <p:cBhvr>
                                        <p:cTn id="50" dur="500"/>
                                        <p:tgtEl>
                                          <p:spTgt spid="2056">
                                            <p:txEl>
                                              <p:pRg st="4" end="4"/>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2062">
                                            <p:txEl>
                                              <p:pRg st="0" end="0"/>
                                            </p:txEl>
                                          </p:spTgt>
                                        </p:tgtEl>
                                        <p:attrNameLst>
                                          <p:attrName>style.visibility</p:attrName>
                                        </p:attrNameLst>
                                      </p:cBhvr>
                                      <p:to>
                                        <p:strVal val="visible"/>
                                      </p:to>
                                    </p:set>
                                    <p:animEffect transition="in" filter="diamond(in)">
                                      <p:cBhvr>
                                        <p:cTn id="53" dur="2000"/>
                                        <p:tgtEl>
                                          <p:spTgt spid="2062">
                                            <p:txEl>
                                              <p:pRg st="0" end="0"/>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2062">
                                            <p:txEl>
                                              <p:pRg st="1" end="1"/>
                                            </p:txEl>
                                          </p:spTgt>
                                        </p:tgtEl>
                                        <p:attrNameLst>
                                          <p:attrName>style.visibility</p:attrName>
                                        </p:attrNameLst>
                                      </p:cBhvr>
                                      <p:to>
                                        <p:strVal val="visible"/>
                                      </p:to>
                                    </p:set>
                                    <p:animEffect transition="in" filter="diamond(in)">
                                      <p:cBhvr>
                                        <p:cTn id="56" dur="2000"/>
                                        <p:tgtEl>
                                          <p:spTgt spid="2062">
                                            <p:txEl>
                                              <p:pRg st="1" end="1"/>
                                            </p:txEl>
                                          </p:spTgt>
                                        </p:tgtEl>
                                      </p:cBhvr>
                                    </p:animEffect>
                                  </p:childTnLst>
                                </p:cTn>
                              </p:par>
                              <p:par>
                                <p:cTn id="57" presetID="8" presetClass="entr" presetSubtype="16" fill="hold" nodeType="withEffect">
                                  <p:stCondLst>
                                    <p:cond delay="0"/>
                                  </p:stCondLst>
                                  <p:childTnLst>
                                    <p:set>
                                      <p:cBhvr>
                                        <p:cTn id="58" dur="1" fill="hold">
                                          <p:stCondLst>
                                            <p:cond delay="0"/>
                                          </p:stCondLst>
                                        </p:cTn>
                                        <p:tgtEl>
                                          <p:spTgt spid="2062">
                                            <p:txEl>
                                              <p:pRg st="2" end="2"/>
                                            </p:txEl>
                                          </p:spTgt>
                                        </p:tgtEl>
                                        <p:attrNameLst>
                                          <p:attrName>style.visibility</p:attrName>
                                        </p:attrNameLst>
                                      </p:cBhvr>
                                      <p:to>
                                        <p:strVal val="visible"/>
                                      </p:to>
                                    </p:set>
                                    <p:animEffect transition="in" filter="diamond(in)">
                                      <p:cBhvr>
                                        <p:cTn id="59" dur="2000"/>
                                        <p:tgtEl>
                                          <p:spTgt spid="2062">
                                            <p:txEl>
                                              <p:pRg st="2" end="2"/>
                                            </p:txEl>
                                          </p:spTgt>
                                        </p:tgtEl>
                                      </p:cBhvr>
                                    </p:animEffect>
                                  </p:childTnLst>
                                </p:cTn>
                              </p:par>
                              <p:par>
                                <p:cTn id="60" presetID="8" presetClass="entr" presetSubtype="16" fill="hold" nodeType="withEffect">
                                  <p:stCondLst>
                                    <p:cond delay="0"/>
                                  </p:stCondLst>
                                  <p:childTnLst>
                                    <p:set>
                                      <p:cBhvr>
                                        <p:cTn id="61" dur="1" fill="hold">
                                          <p:stCondLst>
                                            <p:cond delay="0"/>
                                          </p:stCondLst>
                                        </p:cTn>
                                        <p:tgtEl>
                                          <p:spTgt spid="2062">
                                            <p:txEl>
                                              <p:pRg st="3" end="3"/>
                                            </p:txEl>
                                          </p:spTgt>
                                        </p:tgtEl>
                                        <p:attrNameLst>
                                          <p:attrName>style.visibility</p:attrName>
                                        </p:attrNameLst>
                                      </p:cBhvr>
                                      <p:to>
                                        <p:strVal val="visible"/>
                                      </p:to>
                                    </p:set>
                                    <p:animEffect transition="in" filter="diamond(in)">
                                      <p:cBhvr>
                                        <p:cTn id="62" dur="2000"/>
                                        <p:tgtEl>
                                          <p:spTgt spid="2062">
                                            <p:txEl>
                                              <p:pRg st="3" end="3"/>
                                            </p:txEl>
                                          </p:spTgt>
                                        </p:tgtEl>
                                      </p:cBhvr>
                                    </p:animEffect>
                                  </p:childTnLst>
                                </p:cTn>
                              </p:par>
                              <p:par>
                                <p:cTn id="63" presetID="8" presetClass="entr" presetSubtype="16" fill="hold" nodeType="withEffect">
                                  <p:stCondLst>
                                    <p:cond delay="0"/>
                                  </p:stCondLst>
                                  <p:childTnLst>
                                    <p:set>
                                      <p:cBhvr>
                                        <p:cTn id="64" dur="1" fill="hold">
                                          <p:stCondLst>
                                            <p:cond delay="0"/>
                                          </p:stCondLst>
                                        </p:cTn>
                                        <p:tgtEl>
                                          <p:spTgt spid="2063">
                                            <p:txEl>
                                              <p:pRg st="0" end="0"/>
                                            </p:txEl>
                                          </p:spTgt>
                                        </p:tgtEl>
                                        <p:attrNameLst>
                                          <p:attrName>style.visibility</p:attrName>
                                        </p:attrNameLst>
                                      </p:cBhvr>
                                      <p:to>
                                        <p:strVal val="visible"/>
                                      </p:to>
                                    </p:set>
                                    <p:animEffect transition="in" filter="diamond(in)">
                                      <p:cBhvr>
                                        <p:cTn id="65" dur="2000"/>
                                        <p:tgtEl>
                                          <p:spTgt spid="2063">
                                            <p:txEl>
                                              <p:pRg st="0" end="0"/>
                                            </p:txEl>
                                          </p:spTgt>
                                        </p:tgtEl>
                                      </p:cBhvr>
                                    </p:animEffect>
                                  </p:childTnLst>
                                </p:cTn>
                              </p:par>
                              <p:par>
                                <p:cTn id="66" presetID="8" presetClass="entr" presetSubtype="16" fill="hold" nodeType="withEffect">
                                  <p:stCondLst>
                                    <p:cond delay="0"/>
                                  </p:stCondLst>
                                  <p:childTnLst>
                                    <p:set>
                                      <p:cBhvr>
                                        <p:cTn id="67" dur="1" fill="hold">
                                          <p:stCondLst>
                                            <p:cond delay="0"/>
                                          </p:stCondLst>
                                        </p:cTn>
                                        <p:tgtEl>
                                          <p:spTgt spid="2063">
                                            <p:txEl>
                                              <p:pRg st="1" end="1"/>
                                            </p:txEl>
                                          </p:spTgt>
                                        </p:tgtEl>
                                        <p:attrNameLst>
                                          <p:attrName>style.visibility</p:attrName>
                                        </p:attrNameLst>
                                      </p:cBhvr>
                                      <p:to>
                                        <p:strVal val="visible"/>
                                      </p:to>
                                    </p:set>
                                    <p:animEffect transition="in" filter="diamond(in)">
                                      <p:cBhvr>
                                        <p:cTn id="68" dur="2000"/>
                                        <p:tgtEl>
                                          <p:spTgt spid="2063">
                                            <p:txEl>
                                              <p:pRg st="1" end="1"/>
                                            </p:txEl>
                                          </p:spTgt>
                                        </p:tgtEl>
                                      </p:cBhvr>
                                    </p:animEffect>
                                  </p:childTnLst>
                                </p:cTn>
                              </p:par>
                              <p:par>
                                <p:cTn id="69" presetID="8" presetClass="entr" presetSubtype="16" fill="hold" nodeType="withEffect">
                                  <p:stCondLst>
                                    <p:cond delay="0"/>
                                  </p:stCondLst>
                                  <p:childTnLst>
                                    <p:set>
                                      <p:cBhvr>
                                        <p:cTn id="70" dur="1" fill="hold">
                                          <p:stCondLst>
                                            <p:cond delay="0"/>
                                          </p:stCondLst>
                                        </p:cTn>
                                        <p:tgtEl>
                                          <p:spTgt spid="2063">
                                            <p:txEl>
                                              <p:pRg st="2" end="2"/>
                                            </p:txEl>
                                          </p:spTgt>
                                        </p:tgtEl>
                                        <p:attrNameLst>
                                          <p:attrName>style.visibility</p:attrName>
                                        </p:attrNameLst>
                                      </p:cBhvr>
                                      <p:to>
                                        <p:strVal val="visible"/>
                                      </p:to>
                                    </p:set>
                                    <p:animEffect transition="in" filter="diamond(in)">
                                      <p:cBhvr>
                                        <p:cTn id="71" dur="2000"/>
                                        <p:tgtEl>
                                          <p:spTgt spid="2063">
                                            <p:txEl>
                                              <p:pRg st="2" end="2"/>
                                            </p:txEl>
                                          </p:spTgt>
                                        </p:tgtEl>
                                      </p:cBhvr>
                                    </p:animEffect>
                                  </p:childTnLst>
                                </p:cTn>
                              </p:par>
                              <p:par>
                                <p:cTn id="72" presetID="8" presetClass="entr" presetSubtype="16" fill="hold" nodeType="withEffect">
                                  <p:stCondLst>
                                    <p:cond delay="0"/>
                                  </p:stCondLst>
                                  <p:childTnLst>
                                    <p:set>
                                      <p:cBhvr>
                                        <p:cTn id="73" dur="1" fill="hold">
                                          <p:stCondLst>
                                            <p:cond delay="0"/>
                                          </p:stCondLst>
                                        </p:cTn>
                                        <p:tgtEl>
                                          <p:spTgt spid="2063">
                                            <p:txEl>
                                              <p:pRg st="3" end="3"/>
                                            </p:txEl>
                                          </p:spTgt>
                                        </p:tgtEl>
                                        <p:attrNameLst>
                                          <p:attrName>style.visibility</p:attrName>
                                        </p:attrNameLst>
                                      </p:cBhvr>
                                      <p:to>
                                        <p:strVal val="visible"/>
                                      </p:to>
                                    </p:set>
                                    <p:animEffect transition="in" filter="diamond(in)">
                                      <p:cBhvr>
                                        <p:cTn id="74" dur="2000"/>
                                        <p:tgtEl>
                                          <p:spTgt spid="2063">
                                            <p:txEl>
                                              <p:pRg st="3" end="3"/>
                                            </p:txEl>
                                          </p:spTgt>
                                        </p:tgtEl>
                                      </p:cBhvr>
                                    </p:animEffect>
                                  </p:childTnLst>
                                </p:cTn>
                              </p:par>
                              <p:par>
                                <p:cTn id="75" presetID="9" presetClass="entr" presetSubtype="0" fill="hold" nodeType="withEffect">
                                  <p:stCondLst>
                                    <p:cond delay="0"/>
                                  </p:stCondLst>
                                  <p:childTnLst>
                                    <p:set>
                                      <p:cBhvr>
                                        <p:cTn id="76" dur="1" fill="hold">
                                          <p:stCondLst>
                                            <p:cond delay="0"/>
                                          </p:stCondLst>
                                        </p:cTn>
                                        <p:tgtEl>
                                          <p:spTgt spid="2065"/>
                                        </p:tgtEl>
                                        <p:attrNameLst>
                                          <p:attrName>style.visibility</p:attrName>
                                        </p:attrNameLst>
                                      </p:cBhvr>
                                      <p:to>
                                        <p:strVal val="visible"/>
                                      </p:to>
                                    </p:set>
                                    <p:animEffect transition="in" filter="dissolve">
                                      <p:cBhvr>
                                        <p:cTn id="77" dur="500"/>
                                        <p:tgtEl>
                                          <p:spTgt spid="2065"/>
                                        </p:tgtEl>
                                      </p:cBhvr>
                                    </p:animEffect>
                                  </p:childTnLst>
                                </p:cTn>
                              </p:par>
                              <p:par>
                                <p:cTn id="78" presetID="9" presetClass="entr" presetSubtype="0" fill="hold" nodeType="withEffect">
                                  <p:stCondLst>
                                    <p:cond delay="0"/>
                                  </p:stCondLst>
                                  <p:childTnLst>
                                    <p:set>
                                      <p:cBhvr>
                                        <p:cTn id="79" dur="1" fill="hold">
                                          <p:stCondLst>
                                            <p:cond delay="0"/>
                                          </p:stCondLst>
                                        </p:cTn>
                                        <p:tgtEl>
                                          <p:spTgt spid="2064"/>
                                        </p:tgtEl>
                                        <p:attrNameLst>
                                          <p:attrName>style.visibility</p:attrName>
                                        </p:attrNameLst>
                                      </p:cBhvr>
                                      <p:to>
                                        <p:strVal val="visible"/>
                                      </p:to>
                                    </p:set>
                                    <p:animEffect transition="in" filter="dissolve">
                                      <p:cBhvr>
                                        <p:cTn id="80" dur="500"/>
                                        <p:tgtEl>
                                          <p:spTgt spid="2064"/>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066"/>
                                        </p:tgtEl>
                                        <p:attrNameLst>
                                          <p:attrName>style.visibility</p:attrName>
                                        </p:attrNameLst>
                                      </p:cBhvr>
                                      <p:to>
                                        <p:strVal val="visible"/>
                                      </p:to>
                                    </p:set>
                                    <p:animEffect transition="in" filter="dissolve">
                                      <p:cBhvr>
                                        <p:cTn id="83"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206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277813" y="2438400"/>
            <a:ext cx="8839200" cy="1219200"/>
          </a:xfrm>
        </p:spPr>
        <p:txBody>
          <a:bodyPr/>
          <a:lstStyle/>
          <a:p>
            <a:pPr eaLnBrk="1" hangingPunct="1">
              <a:defRPr/>
            </a:pPr>
            <a:r>
              <a:rPr lang="en-US" b="1">
                <a:latin typeface="Times New Roman" charset="0"/>
                <a:cs typeface="+mj-cs"/>
              </a:rPr>
              <a:t>Aim:</a:t>
            </a:r>
            <a:r>
              <a:rPr lang="en-US" sz="5400">
                <a:cs typeface="+mj-cs"/>
              </a:rPr>
              <a:t>  </a:t>
            </a:r>
            <a:r>
              <a:rPr lang="en-US" sz="3700">
                <a:latin typeface="Times New Roman" charset="0"/>
                <a:cs typeface="+mj-cs"/>
              </a:rPr>
              <a:t>How are proteins synthesized using the genetic code?</a:t>
            </a:r>
          </a:p>
        </p:txBody>
      </p:sp>
      <p:pic>
        <p:nvPicPr>
          <p:cNvPr id="90114" name="Picture 7" descr="Dna-sp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8" descr="bio_ch12_4139"/>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b="63898"/>
          <a:stretch>
            <a:fillRect/>
          </a:stretch>
        </p:blipFill>
        <p:spPr bwMode="auto">
          <a:xfrm>
            <a:off x="6705600" y="533400"/>
            <a:ext cx="21336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9" descr="transcription_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85800"/>
            <a:ext cx="213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10" descr="rnamonm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34340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0"/>
            <a:ext cx="7772400" cy="685800"/>
          </a:xfrm>
        </p:spPr>
        <p:txBody>
          <a:bodyPr/>
          <a:lstStyle/>
          <a:p>
            <a:pPr eaLnBrk="1" hangingPunct="1">
              <a:defRPr/>
            </a:pPr>
            <a:r>
              <a:rPr lang="en-US" b="1">
                <a:latin typeface="Times New Roman" charset="0"/>
                <a:cs typeface="+mj-cs"/>
              </a:rPr>
              <a:t>Morse Code</a:t>
            </a:r>
          </a:p>
        </p:txBody>
      </p:sp>
      <p:sp>
        <p:nvSpPr>
          <p:cNvPr id="14339" name="Rectangle 3"/>
          <p:cNvSpPr>
            <a:spLocks noGrp="1" noChangeArrowheads="1"/>
          </p:cNvSpPr>
          <p:nvPr>
            <p:ph type="subTitle" idx="1"/>
          </p:nvPr>
        </p:nvSpPr>
        <p:spPr>
          <a:xfrm>
            <a:off x="1066800" y="685800"/>
            <a:ext cx="7086600" cy="990600"/>
          </a:xfrm>
          <a:solidFill>
            <a:srgbClr val="FFFF00"/>
          </a:solidFill>
        </p:spPr>
        <p:txBody>
          <a:bodyPr/>
          <a:lstStyle/>
          <a:p>
            <a:pPr eaLnBrk="1" hangingPunct="1">
              <a:defRPr/>
            </a:pPr>
            <a:r>
              <a:rPr lang="en-US" sz="3700">
                <a:latin typeface="Times New Roman" charset="0"/>
                <a:cs typeface="+mn-cs"/>
              </a:rPr>
              <a:t>-.--   .-   -.   -.-   .   .   …  </a:t>
            </a:r>
          </a:p>
          <a:p>
            <a:pPr eaLnBrk="1" hangingPunct="1">
              <a:defRPr/>
            </a:pPr>
            <a:endParaRPr lang="en-US" sz="3700">
              <a:latin typeface="Times New Roman" charset="0"/>
              <a:cs typeface="+mn-cs"/>
            </a:endParaRPr>
          </a:p>
        </p:txBody>
      </p:sp>
      <p:pic>
        <p:nvPicPr>
          <p:cNvPr id="92163" name="Picture 5" descr="morse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44418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4" name="Group 14"/>
          <p:cNvGrpSpPr>
            <a:grpSpLocks/>
          </p:cNvGrpSpPr>
          <p:nvPr/>
        </p:nvGrpSpPr>
        <p:grpSpPr bwMode="auto">
          <a:xfrm>
            <a:off x="381000" y="4419600"/>
            <a:ext cx="3595688" cy="1524000"/>
            <a:chOff x="0" y="0"/>
            <a:chExt cx="2073" cy="576"/>
          </a:xfrm>
        </p:grpSpPr>
        <p:sp>
          <p:nvSpPr>
            <p:cNvPr id="14344" name="Rectangle 8"/>
            <p:cNvSpPr>
              <a:spLocks noChangeArrowheads="1"/>
            </p:cNvSpPr>
            <p:nvPr/>
          </p:nvSpPr>
          <p:spPr bwMode="auto">
            <a:xfrm>
              <a:off x="0" y="0"/>
              <a:ext cx="532"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700" b="1">
                  <a:cs typeface="+mn-cs"/>
                </a:rPr>
                <a:t>.</a:t>
              </a:r>
              <a:endParaRPr lang="en-US" sz="3700">
                <a:cs typeface="+mn-cs"/>
              </a:endParaRPr>
            </a:p>
          </p:txBody>
        </p:sp>
        <p:sp>
          <p:nvSpPr>
            <p:cNvPr id="14345" name="Rectangle 9"/>
            <p:cNvSpPr>
              <a:spLocks noChangeArrowheads="1"/>
            </p:cNvSpPr>
            <p:nvPr/>
          </p:nvSpPr>
          <p:spPr bwMode="auto">
            <a:xfrm>
              <a:off x="532" y="0"/>
              <a:ext cx="369"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600" b="1">
                  <a:cs typeface="Arial" charset="0"/>
                </a:rPr>
                <a:t>dot</a:t>
              </a:r>
              <a:endParaRPr lang="en-US" sz="1600" b="1">
                <a:cs typeface="+mn-cs"/>
              </a:endParaRPr>
            </a:p>
          </p:txBody>
        </p:sp>
        <p:sp>
          <p:nvSpPr>
            <p:cNvPr id="14346" name="Rectangle 10"/>
            <p:cNvSpPr>
              <a:spLocks noChangeArrowheads="1"/>
            </p:cNvSpPr>
            <p:nvPr/>
          </p:nvSpPr>
          <p:spPr bwMode="auto">
            <a:xfrm>
              <a:off x="901" y="0"/>
              <a:ext cx="1172"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a:cs typeface="Arial" charset="0"/>
                </a:rPr>
                <a:t>short sound</a:t>
              </a:r>
              <a:endParaRPr lang="en-US">
                <a:cs typeface="+mn-cs"/>
              </a:endParaRPr>
            </a:p>
          </p:txBody>
        </p:sp>
        <p:sp>
          <p:nvSpPr>
            <p:cNvPr id="14347" name="Rectangle 11"/>
            <p:cNvSpPr>
              <a:spLocks noChangeArrowheads="1"/>
            </p:cNvSpPr>
            <p:nvPr/>
          </p:nvSpPr>
          <p:spPr bwMode="auto">
            <a:xfrm>
              <a:off x="0" y="288"/>
              <a:ext cx="532"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700" b="1">
                  <a:cs typeface="+mn-cs"/>
                </a:rPr>
                <a:t>-</a:t>
              </a:r>
              <a:endParaRPr lang="en-US" sz="3700">
                <a:cs typeface="+mn-cs"/>
              </a:endParaRPr>
            </a:p>
          </p:txBody>
        </p:sp>
        <p:sp>
          <p:nvSpPr>
            <p:cNvPr id="14348" name="Rectangle 12"/>
            <p:cNvSpPr>
              <a:spLocks noChangeArrowheads="1"/>
            </p:cNvSpPr>
            <p:nvPr/>
          </p:nvSpPr>
          <p:spPr bwMode="auto">
            <a:xfrm>
              <a:off x="532" y="288"/>
              <a:ext cx="369"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600" b="1">
                  <a:cs typeface="Arial" charset="0"/>
                </a:rPr>
                <a:t>dash</a:t>
              </a:r>
              <a:endParaRPr lang="en-US" sz="1600" b="1">
                <a:cs typeface="+mn-cs"/>
              </a:endParaRPr>
            </a:p>
          </p:txBody>
        </p:sp>
        <p:sp>
          <p:nvSpPr>
            <p:cNvPr id="14349" name="Rectangle 13"/>
            <p:cNvSpPr>
              <a:spLocks noChangeArrowheads="1"/>
            </p:cNvSpPr>
            <p:nvPr/>
          </p:nvSpPr>
          <p:spPr bwMode="auto">
            <a:xfrm>
              <a:off x="901" y="288"/>
              <a:ext cx="1172"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a:cs typeface="Arial" charset="0"/>
                </a:rPr>
                <a:t>long sound</a:t>
              </a:r>
              <a:endParaRPr lang="en-US">
                <a:cs typeface="+mn-cs"/>
              </a:endParaRPr>
            </a:p>
          </p:txBody>
        </p:sp>
      </p:grpSp>
      <p:sp>
        <p:nvSpPr>
          <p:cNvPr id="14351" name="Rectangle 15"/>
          <p:cNvSpPr>
            <a:spLocks noChangeArrowheads="1"/>
          </p:cNvSpPr>
          <p:nvPr/>
        </p:nvSpPr>
        <p:spPr bwMode="auto">
          <a:xfrm>
            <a:off x="152400" y="6096000"/>
            <a:ext cx="4038600" cy="3841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1900">
                <a:cs typeface="+mn-cs"/>
                <a:hlinkClick r:id="rId4"/>
              </a:rPr>
              <a:t>http://www.philtulga.com/morse.html</a:t>
            </a:r>
            <a:endParaRPr lang="en-US" sz="1900">
              <a:cs typeface="+mn-cs"/>
            </a:endParaRPr>
          </a:p>
        </p:txBody>
      </p:sp>
      <p:sp>
        <p:nvSpPr>
          <p:cNvPr id="14352" name="Rectangle 16"/>
          <p:cNvSpPr>
            <a:spLocks noChangeArrowheads="1"/>
          </p:cNvSpPr>
          <p:nvPr/>
        </p:nvSpPr>
        <p:spPr bwMode="auto">
          <a:xfrm>
            <a:off x="457200" y="2895600"/>
            <a:ext cx="3581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spcBef>
                <a:spcPct val="20000"/>
              </a:spcBef>
              <a:defRPr/>
            </a:pPr>
            <a:r>
              <a:rPr lang="en-US" sz="3700">
                <a:cs typeface="+mn-cs"/>
              </a:rPr>
              <a:t>1</a:t>
            </a:r>
            <a:r>
              <a:rPr lang="en-US" sz="3700" baseline="30000">
                <a:cs typeface="+mn-cs"/>
              </a:rPr>
              <a:t>st</a:t>
            </a:r>
            <a:r>
              <a:rPr lang="en-US" sz="3700">
                <a:cs typeface="+mn-cs"/>
              </a:rPr>
              <a:t> Copy Code</a:t>
            </a:r>
          </a:p>
          <a:p>
            <a:pPr algn="ctr">
              <a:spcBef>
                <a:spcPct val="20000"/>
              </a:spcBef>
              <a:defRPr/>
            </a:pPr>
            <a:r>
              <a:rPr lang="en-US" sz="3700">
                <a:cs typeface="+mn-cs"/>
              </a:rPr>
              <a:t>2</a:t>
            </a:r>
            <a:r>
              <a:rPr lang="en-US" sz="3700" baseline="30000">
                <a:cs typeface="+mn-cs"/>
              </a:rPr>
              <a:t>nd</a:t>
            </a:r>
            <a:r>
              <a:rPr lang="en-US" sz="3700">
                <a:cs typeface="+mn-cs"/>
              </a:rPr>
              <a:t> Translate Code</a:t>
            </a:r>
          </a:p>
        </p:txBody>
      </p:sp>
      <p:sp>
        <p:nvSpPr>
          <p:cNvPr id="14353" name="Text Box 17"/>
          <p:cNvSpPr txBox="1">
            <a:spLocks noChangeArrowheads="1"/>
          </p:cNvSpPr>
          <p:nvPr/>
        </p:nvSpPr>
        <p:spPr bwMode="auto">
          <a:xfrm>
            <a:off x="152400" y="1828800"/>
            <a:ext cx="411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3700">
                <a:cs typeface="+mn-cs"/>
              </a:rPr>
              <a:t>How can you decode this message?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 calcmode="lin" valueType="num">
                                      <p:cBhvr additive="base">
                                        <p:cTn id="7" dur="500" fill="hold"/>
                                        <p:tgtEl>
                                          <p:spTgt spid="14352"/>
                                        </p:tgtEl>
                                        <p:attrNameLst>
                                          <p:attrName>ppt_x</p:attrName>
                                        </p:attrNameLst>
                                      </p:cBhvr>
                                      <p:tavLst>
                                        <p:tav tm="0">
                                          <p:val>
                                            <p:strVal val="0-#ppt_w/2"/>
                                          </p:val>
                                        </p:tav>
                                        <p:tav tm="100000">
                                          <p:val>
                                            <p:strVal val="#ppt_x"/>
                                          </p:val>
                                        </p:tav>
                                      </p:tavLst>
                                    </p:anim>
                                    <p:anim calcmode="lin" valueType="num">
                                      <p:cBhvr additive="base">
                                        <p:cTn id="8" dur="500" fill="hold"/>
                                        <p:tgtEl>
                                          <p:spTgt spid="14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152400"/>
            <a:ext cx="8763000" cy="1265238"/>
          </a:xfrm>
        </p:spPr>
        <p:txBody>
          <a:bodyPr/>
          <a:lstStyle/>
          <a:p>
            <a:pPr eaLnBrk="1" hangingPunct="1">
              <a:defRPr/>
            </a:pPr>
            <a:r>
              <a:rPr lang="en-US" b="1" dirty="0">
                <a:latin typeface="Times New Roman" charset="0"/>
                <a:cs typeface="+mj-cs"/>
              </a:rPr>
              <a:t>How  can we change DNA into a protein?</a:t>
            </a:r>
          </a:p>
        </p:txBody>
      </p:sp>
      <p:sp>
        <p:nvSpPr>
          <p:cNvPr id="43011" name="Rectangle 3"/>
          <p:cNvSpPr>
            <a:spLocks noGrp="1" noChangeArrowheads="1"/>
          </p:cNvSpPr>
          <p:nvPr>
            <p:ph idx="1"/>
          </p:nvPr>
        </p:nvSpPr>
        <p:spPr>
          <a:xfrm>
            <a:off x="266700" y="1447800"/>
            <a:ext cx="8610600" cy="2438400"/>
          </a:xfrm>
        </p:spPr>
        <p:txBody>
          <a:bodyPr/>
          <a:lstStyle/>
          <a:p>
            <a:pPr marL="342835" indent="-342835" eaLnBrk="1" hangingPunct="1">
              <a:lnSpc>
                <a:spcPct val="90000"/>
              </a:lnSpc>
              <a:defRPr/>
            </a:pPr>
            <a:r>
              <a:rPr lang="en-US" sz="3700" dirty="0">
                <a:latin typeface="Times New Roman" charset="0"/>
                <a:cs typeface="+mn-cs"/>
              </a:rPr>
              <a:t>First </a:t>
            </a:r>
            <a:r>
              <a:rPr lang="en-US" sz="3700" b="1" u="sng" dirty="0">
                <a:latin typeface="Times New Roman" charset="0"/>
                <a:cs typeface="+mn-cs"/>
              </a:rPr>
              <a:t>transcription</a:t>
            </a:r>
            <a:r>
              <a:rPr lang="en-US" sz="3700" dirty="0">
                <a:latin typeface="Times New Roman" charset="0"/>
                <a:cs typeface="+mn-cs"/>
              </a:rPr>
              <a:t> occurs - DNA is copied into mRNA. </a:t>
            </a:r>
          </a:p>
          <a:p>
            <a:pPr marL="0" indent="0" eaLnBrk="1" hangingPunct="1">
              <a:lnSpc>
                <a:spcPct val="90000"/>
              </a:lnSpc>
              <a:buFontTx/>
              <a:buNone/>
              <a:defRPr/>
            </a:pPr>
            <a:endParaRPr lang="en-US" sz="3700" dirty="0">
              <a:latin typeface="Times New Roman" charset="0"/>
              <a:cs typeface="+mn-cs"/>
            </a:endParaRPr>
          </a:p>
          <a:p>
            <a:pPr marL="342835" indent="-342835" eaLnBrk="1" hangingPunct="1">
              <a:lnSpc>
                <a:spcPct val="90000"/>
              </a:lnSpc>
              <a:defRPr/>
            </a:pPr>
            <a:r>
              <a:rPr lang="en-US" sz="3700" dirty="0">
                <a:latin typeface="Times New Roman" charset="0"/>
                <a:cs typeface="+mn-cs"/>
              </a:rPr>
              <a:t>Second </a:t>
            </a:r>
            <a:r>
              <a:rPr lang="en-US" sz="3700" b="1" u="sng" dirty="0">
                <a:latin typeface="Times New Roman" charset="0"/>
                <a:cs typeface="+mn-cs"/>
              </a:rPr>
              <a:t>translation</a:t>
            </a:r>
            <a:r>
              <a:rPr lang="en-US" sz="3700" dirty="0">
                <a:latin typeface="Times New Roman" charset="0"/>
                <a:cs typeface="+mn-cs"/>
              </a:rPr>
              <a:t> occurs - DNA is changed into proteins.</a:t>
            </a:r>
          </a:p>
        </p:txBody>
      </p:sp>
      <p:pic>
        <p:nvPicPr>
          <p:cNvPr id="94211" name="Picture 4" descr="Fig13_02_prokaryotic"/>
          <p:cNvPicPr>
            <a:picLocks noChangeAspect="1" noChangeArrowheads="1"/>
          </p:cNvPicPr>
          <p:nvPr/>
        </p:nvPicPr>
        <p:blipFill>
          <a:blip r:embed="rId3">
            <a:extLst>
              <a:ext uri="{28A0092B-C50C-407E-A947-70E740481C1C}">
                <a14:useLocalDpi xmlns:a14="http://schemas.microsoft.com/office/drawing/2010/main" val="0"/>
              </a:ext>
            </a:extLst>
          </a:blip>
          <a:srcRect t="18416" b="9592"/>
          <a:stretch>
            <a:fillRect/>
          </a:stretch>
        </p:blipFill>
        <p:spPr bwMode="auto">
          <a:xfrm>
            <a:off x="457200" y="4724400"/>
            <a:ext cx="830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3048000" y="5029200"/>
            <a:ext cx="914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1900" b="1">
                <a:solidFill>
                  <a:schemeClr val="accent2"/>
                </a:solidFill>
                <a:cs typeface="+mn-cs"/>
              </a:rPr>
              <a:t>COPY</a:t>
            </a:r>
          </a:p>
        </p:txBody>
      </p:sp>
      <p:sp>
        <p:nvSpPr>
          <p:cNvPr id="43014" name="Text Box 6"/>
          <p:cNvSpPr txBox="1">
            <a:spLocks noChangeArrowheads="1"/>
          </p:cNvSpPr>
          <p:nvPr/>
        </p:nvSpPr>
        <p:spPr bwMode="auto">
          <a:xfrm>
            <a:off x="5334000" y="5029200"/>
            <a:ext cx="1371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1900" b="1">
                <a:solidFill>
                  <a:schemeClr val="accent2"/>
                </a:solidFill>
                <a:cs typeface="+mn-cs"/>
              </a:rPr>
              <a:t>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228600"/>
            <a:ext cx="8534400" cy="1143000"/>
          </a:xfrm>
        </p:spPr>
        <p:txBody>
          <a:bodyPr/>
          <a:lstStyle/>
          <a:p>
            <a:pPr eaLnBrk="1" hangingPunct="1">
              <a:defRPr/>
            </a:pPr>
            <a:r>
              <a:rPr lang="en-US" b="1">
                <a:latin typeface="Times New Roman" charset="0"/>
                <a:cs typeface="+mj-cs"/>
              </a:rPr>
              <a:t>How is the genetic code TRANSCRIBED?</a:t>
            </a:r>
          </a:p>
        </p:txBody>
      </p:sp>
      <p:sp>
        <p:nvSpPr>
          <p:cNvPr id="15363" name="Rectangle 3"/>
          <p:cNvSpPr>
            <a:spLocks noGrp="1" noChangeArrowheads="1"/>
          </p:cNvSpPr>
          <p:nvPr>
            <p:ph type="subTitle" idx="1"/>
          </p:nvPr>
        </p:nvSpPr>
        <p:spPr>
          <a:xfrm>
            <a:off x="0" y="4953000"/>
            <a:ext cx="9144000" cy="1905000"/>
          </a:xfrm>
        </p:spPr>
        <p:txBody>
          <a:bodyPr/>
          <a:lstStyle/>
          <a:p>
            <a:pPr eaLnBrk="1" hangingPunct="1">
              <a:lnSpc>
                <a:spcPct val="90000"/>
              </a:lnSpc>
              <a:buFontTx/>
              <a:buChar char="•"/>
              <a:defRPr/>
            </a:pPr>
            <a:r>
              <a:rPr lang="en-US" sz="4100">
                <a:cs typeface="+mn-cs"/>
              </a:rPr>
              <a:t> </a:t>
            </a:r>
            <a:r>
              <a:rPr lang="en-US" sz="3700">
                <a:latin typeface="Times New Roman" charset="0"/>
                <a:cs typeface="+mn-cs"/>
              </a:rPr>
              <a:t>The DNA base sequence needs to get </a:t>
            </a:r>
            <a:r>
              <a:rPr lang="en-US" sz="3700" b="1">
                <a:solidFill>
                  <a:srgbClr val="000066"/>
                </a:solidFill>
                <a:latin typeface="Times New Roman" charset="0"/>
                <a:cs typeface="+mn-cs"/>
              </a:rPr>
              <a:t>copied</a:t>
            </a:r>
            <a:r>
              <a:rPr lang="en-US" sz="3700">
                <a:latin typeface="Times New Roman" charset="0"/>
                <a:cs typeface="+mn-cs"/>
              </a:rPr>
              <a:t> into </a:t>
            </a:r>
            <a:r>
              <a:rPr lang="en-US" sz="3700">
                <a:solidFill>
                  <a:srgbClr val="FF0000"/>
                </a:solidFill>
                <a:latin typeface="Times New Roman" charset="0"/>
                <a:cs typeface="+mn-cs"/>
              </a:rPr>
              <a:t>m</a:t>
            </a:r>
            <a:r>
              <a:rPr lang="en-US" sz="3700">
                <a:latin typeface="Times New Roman" charset="0"/>
                <a:cs typeface="+mn-cs"/>
              </a:rPr>
              <a:t>essenger </a:t>
            </a:r>
            <a:r>
              <a:rPr lang="en-US" sz="3700">
                <a:solidFill>
                  <a:srgbClr val="FF0000"/>
                </a:solidFill>
                <a:latin typeface="Times New Roman" charset="0"/>
                <a:cs typeface="+mn-cs"/>
              </a:rPr>
              <a:t>RNA (Ribonucleic Acid)</a:t>
            </a:r>
          </a:p>
        </p:txBody>
      </p:sp>
      <p:pic>
        <p:nvPicPr>
          <p:cNvPr id="96259" name="Picture 6" descr="DNA-RNA"/>
          <p:cNvPicPr>
            <a:picLocks noChangeAspect="1" noChangeArrowheads="1"/>
          </p:cNvPicPr>
          <p:nvPr/>
        </p:nvPicPr>
        <p:blipFill>
          <a:blip r:embed="rId3">
            <a:extLst>
              <a:ext uri="{28A0092B-C50C-407E-A947-70E740481C1C}">
                <a14:useLocalDpi xmlns:a14="http://schemas.microsoft.com/office/drawing/2010/main" val="0"/>
              </a:ext>
            </a:extLst>
          </a:blip>
          <a:srcRect t="-3148" b="45688"/>
          <a:stretch>
            <a:fillRect/>
          </a:stretch>
        </p:blipFill>
        <p:spPr bwMode="auto">
          <a:xfrm>
            <a:off x="685800" y="1524000"/>
            <a:ext cx="617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p:cNvSpPr>
            <a:spLocks noChangeArrowheads="1"/>
          </p:cNvSpPr>
          <p:nvPr/>
        </p:nvSpPr>
        <p:spPr bwMode="auto">
          <a:xfrm>
            <a:off x="533400" y="3886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spcBef>
                <a:spcPct val="20000"/>
              </a:spcBef>
              <a:defRPr/>
            </a:pPr>
            <a:r>
              <a:rPr lang="en-US" sz="2500" b="1">
                <a:cs typeface="+mn-cs"/>
              </a:rPr>
              <a:t>m</a:t>
            </a:r>
          </a:p>
        </p:txBody>
      </p:sp>
      <p:pic>
        <p:nvPicPr>
          <p:cNvPr id="96261" name="Picture 8" descr="bio_ch12_4135"/>
          <p:cNvPicPr>
            <a:picLocks noChangeAspect="1" noChangeArrowheads="1"/>
          </p:cNvPicPr>
          <p:nvPr/>
        </p:nvPicPr>
        <p:blipFill>
          <a:blip r:embed="rId4">
            <a:extLst>
              <a:ext uri="{28A0092B-C50C-407E-A947-70E740481C1C}">
                <a14:useLocalDpi xmlns:a14="http://schemas.microsoft.com/office/drawing/2010/main" val="0"/>
              </a:ext>
            </a:extLst>
          </a:blip>
          <a:srcRect l="10204" t="10069"/>
          <a:stretch>
            <a:fillRect/>
          </a:stretch>
        </p:blipFill>
        <p:spPr bwMode="auto">
          <a:xfrm>
            <a:off x="6172200" y="2819400"/>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1" descr="transcrtransl"/>
          <p:cNvPicPr>
            <a:picLocks noChangeAspect="1" noChangeArrowheads="1"/>
          </p:cNvPicPr>
          <p:nvPr/>
        </p:nvPicPr>
        <p:blipFill>
          <a:blip r:embed="rId3">
            <a:extLst>
              <a:ext uri="{28A0092B-C50C-407E-A947-70E740481C1C}">
                <a14:useLocalDpi xmlns:a14="http://schemas.microsoft.com/office/drawing/2010/main" val="0"/>
              </a:ext>
            </a:extLst>
          </a:blip>
          <a:srcRect l="3206" t="4320" r="3807" b="7022"/>
          <a:stretch>
            <a:fillRect/>
          </a:stretch>
        </p:blipFill>
        <p:spPr bwMode="auto">
          <a:xfrm>
            <a:off x="152400" y="1676400"/>
            <a:ext cx="358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685800" y="304800"/>
            <a:ext cx="8153400" cy="1143000"/>
          </a:xfrm>
        </p:spPr>
        <p:txBody>
          <a:bodyPr/>
          <a:lstStyle/>
          <a:p>
            <a:pPr eaLnBrk="1" hangingPunct="1">
              <a:defRPr/>
            </a:pPr>
            <a:r>
              <a:rPr lang="en-US" b="1" dirty="0">
                <a:latin typeface="Times New Roman" charset="0"/>
                <a:cs typeface="+mj-cs"/>
              </a:rPr>
              <a:t>Why is transcription an important process?</a:t>
            </a:r>
          </a:p>
        </p:txBody>
      </p:sp>
      <p:pic>
        <p:nvPicPr>
          <p:cNvPr id="98307" name="Picture 6" descr="bio_ch12_4139"/>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b="63898"/>
          <a:stretch>
            <a:fillRect/>
          </a:stretch>
        </p:blipFill>
        <p:spPr bwMode="auto">
          <a:xfrm>
            <a:off x="304800" y="525780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3886200" y="3429000"/>
            <a:ext cx="52578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dirty="0">
                <a:cs typeface="+mn-cs"/>
              </a:rPr>
              <a:t> </a:t>
            </a:r>
            <a:r>
              <a:rPr lang="en-US" sz="3700" dirty="0">
                <a:cs typeface="+mn-cs"/>
              </a:rPr>
              <a:t>It converts the double stranded DNA molecule into a single stranded mRNA molecule that can leave the nucleus</a:t>
            </a:r>
          </a:p>
        </p:txBody>
      </p:sp>
      <p:sp>
        <p:nvSpPr>
          <p:cNvPr id="20489" name="Text Box 9"/>
          <p:cNvSpPr txBox="1">
            <a:spLocks noChangeArrowheads="1"/>
          </p:cNvSpPr>
          <p:nvPr/>
        </p:nvSpPr>
        <p:spPr bwMode="auto">
          <a:xfrm>
            <a:off x="2057400" y="5410200"/>
            <a:ext cx="1295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dirty="0">
                <a:cs typeface="+mn-cs"/>
              </a:rPr>
              <a:t>mRNA</a:t>
            </a:r>
          </a:p>
        </p:txBody>
      </p:sp>
      <p:sp>
        <p:nvSpPr>
          <p:cNvPr id="20492" name="Text Box 12"/>
          <p:cNvSpPr txBox="1">
            <a:spLocks noChangeArrowheads="1"/>
          </p:cNvSpPr>
          <p:nvPr/>
        </p:nvSpPr>
        <p:spPr bwMode="auto">
          <a:xfrm>
            <a:off x="4724400" y="1981200"/>
            <a:ext cx="365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3700">
                <a:cs typeface="+mn-cs"/>
              </a:rPr>
              <a:t>Too Large to Leave the Nucleus</a:t>
            </a:r>
          </a:p>
        </p:txBody>
      </p:sp>
      <p:sp>
        <p:nvSpPr>
          <p:cNvPr id="20493" name="Line 13"/>
          <p:cNvSpPr>
            <a:spLocks noChangeShapeType="1"/>
          </p:cNvSpPr>
          <p:nvPr/>
        </p:nvSpPr>
        <p:spPr bwMode="auto">
          <a:xfrm flipH="1" flipV="1">
            <a:off x="3200400" y="2057400"/>
            <a:ext cx="1600200" cy="228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1+#ppt_w/2"/>
                                          </p:val>
                                        </p:tav>
                                        <p:tav tm="100000">
                                          <p:val>
                                            <p:strVal val="#ppt_x"/>
                                          </p:val>
                                        </p:tav>
                                      </p:tavLst>
                                    </p:anim>
                                    <p:anim calcmode="lin" valueType="num">
                                      <p:cBhvr additive="base">
                                        <p:cTn id="8"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228600"/>
            <a:ext cx="8382000" cy="1143000"/>
          </a:xfrm>
        </p:spPr>
        <p:txBody>
          <a:bodyPr/>
          <a:lstStyle/>
          <a:p>
            <a:pPr eaLnBrk="1" hangingPunct="1">
              <a:defRPr/>
            </a:pPr>
            <a:r>
              <a:rPr lang="en-US" b="1">
                <a:latin typeface="Times New Roman" charset="0"/>
                <a:cs typeface="+mj-cs"/>
              </a:rPr>
              <a:t>How is the genetic code TRANSLATED?</a:t>
            </a:r>
          </a:p>
        </p:txBody>
      </p:sp>
      <p:sp>
        <p:nvSpPr>
          <p:cNvPr id="16387" name="Rectangle 3"/>
          <p:cNvSpPr>
            <a:spLocks noGrp="1" noChangeArrowheads="1"/>
          </p:cNvSpPr>
          <p:nvPr>
            <p:ph type="subTitle" idx="1"/>
          </p:nvPr>
        </p:nvSpPr>
        <p:spPr>
          <a:xfrm>
            <a:off x="228600" y="1752600"/>
            <a:ext cx="5029200" cy="4800600"/>
          </a:xfrm>
        </p:spPr>
        <p:txBody>
          <a:bodyPr/>
          <a:lstStyle/>
          <a:p>
            <a:pPr algn="l" eaLnBrk="1" hangingPunct="1">
              <a:buFontTx/>
              <a:buChar char="•"/>
              <a:defRPr/>
            </a:pPr>
            <a:r>
              <a:rPr lang="en-US" sz="4100">
                <a:cs typeface="+mn-cs"/>
              </a:rPr>
              <a:t> </a:t>
            </a:r>
            <a:r>
              <a:rPr lang="en-US" sz="3700">
                <a:latin typeface="Times New Roman" charset="0"/>
                <a:cs typeface="+mn-cs"/>
              </a:rPr>
              <a:t>The mRNA copy needs to get </a:t>
            </a:r>
            <a:r>
              <a:rPr lang="en-US" sz="3700" b="1">
                <a:solidFill>
                  <a:srgbClr val="000066"/>
                </a:solidFill>
                <a:latin typeface="Times New Roman" charset="0"/>
                <a:cs typeface="+mn-cs"/>
              </a:rPr>
              <a:t>changed</a:t>
            </a:r>
            <a:r>
              <a:rPr lang="en-US" sz="3700">
                <a:latin typeface="Times New Roman" charset="0"/>
                <a:cs typeface="+mn-cs"/>
              </a:rPr>
              <a:t> into an </a:t>
            </a:r>
            <a:r>
              <a:rPr lang="en-US" sz="3700">
                <a:solidFill>
                  <a:srgbClr val="FF0000"/>
                </a:solidFill>
                <a:latin typeface="Times New Roman" charset="0"/>
                <a:cs typeface="+mn-cs"/>
              </a:rPr>
              <a:t>amino acid</a:t>
            </a:r>
            <a:r>
              <a:rPr lang="en-US" sz="3700">
                <a:latin typeface="Times New Roman" charset="0"/>
                <a:cs typeface="+mn-cs"/>
              </a:rPr>
              <a:t> sequence.</a:t>
            </a:r>
          </a:p>
          <a:p>
            <a:pPr algn="l" eaLnBrk="1" hangingPunct="1">
              <a:spcBef>
                <a:spcPct val="0"/>
              </a:spcBef>
              <a:defRPr/>
            </a:pPr>
            <a:endParaRPr lang="en-US" sz="3700">
              <a:solidFill>
                <a:schemeClr val="tx2"/>
              </a:solidFill>
              <a:latin typeface="Times New Roman" charset="0"/>
              <a:cs typeface="+mn-cs"/>
            </a:endParaRPr>
          </a:p>
          <a:p>
            <a:pPr algn="l" eaLnBrk="1" hangingPunct="1">
              <a:spcBef>
                <a:spcPct val="0"/>
              </a:spcBef>
              <a:buFontTx/>
              <a:buChar char="•"/>
              <a:defRPr/>
            </a:pPr>
            <a:r>
              <a:rPr lang="en-US" sz="3700">
                <a:solidFill>
                  <a:schemeClr val="tx2"/>
                </a:solidFill>
                <a:latin typeface="Times New Roman" charset="0"/>
                <a:cs typeface="+mn-cs"/>
              </a:rPr>
              <a:t> Amino Acids chained together make-up proteins.</a:t>
            </a:r>
            <a:endParaRPr lang="en-US" sz="3700">
              <a:latin typeface="Times New Roman" charset="0"/>
              <a:cs typeface="+mn-cs"/>
            </a:endParaRPr>
          </a:p>
        </p:txBody>
      </p:sp>
      <p:pic>
        <p:nvPicPr>
          <p:cNvPr id="100355" name="Picture 9" descr="DNA-RNA"/>
          <p:cNvPicPr>
            <a:picLocks noChangeAspect="1" noChangeArrowheads="1"/>
          </p:cNvPicPr>
          <p:nvPr/>
        </p:nvPicPr>
        <p:blipFill>
          <a:blip r:embed="rId3">
            <a:extLst>
              <a:ext uri="{28A0092B-C50C-407E-A947-70E740481C1C}">
                <a14:useLocalDpi xmlns:a14="http://schemas.microsoft.com/office/drawing/2010/main" val="0"/>
              </a:ext>
            </a:extLst>
          </a:blip>
          <a:srcRect t="40631" r="28395"/>
          <a:stretch>
            <a:fillRect/>
          </a:stretch>
        </p:blipFill>
        <p:spPr bwMode="auto">
          <a:xfrm>
            <a:off x="5257800" y="1752600"/>
            <a:ext cx="350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0"/>
          <p:cNvSpPr>
            <a:spLocks noChangeArrowheads="1"/>
          </p:cNvSpPr>
          <p:nvPr/>
        </p:nvSpPr>
        <p:spPr bwMode="auto">
          <a:xfrm>
            <a:off x="5181600" y="1828800"/>
            <a:ext cx="228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spcBef>
                <a:spcPct val="20000"/>
              </a:spcBef>
              <a:defRPr/>
            </a:pPr>
            <a:r>
              <a:rPr lang="en-US" sz="2500">
                <a:cs typeface="+mn-cs"/>
              </a:rPr>
              <a:t>m</a:t>
            </a:r>
          </a:p>
        </p:txBody>
      </p:sp>
      <p:sp>
        <p:nvSpPr>
          <p:cNvPr id="16396" name="Line 12"/>
          <p:cNvSpPr>
            <a:spLocks noChangeShapeType="1"/>
          </p:cNvSpPr>
          <p:nvPr/>
        </p:nvSpPr>
        <p:spPr bwMode="auto">
          <a:xfrm>
            <a:off x="4114800" y="29718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16397" name="Line 13"/>
          <p:cNvSpPr>
            <a:spLocks noChangeShapeType="1"/>
          </p:cNvSpPr>
          <p:nvPr/>
        </p:nvSpPr>
        <p:spPr bwMode="auto">
          <a:xfrm>
            <a:off x="4114800" y="29718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16399" name="Line 15"/>
          <p:cNvSpPr>
            <a:spLocks noChangeShapeType="1"/>
          </p:cNvSpPr>
          <p:nvPr/>
        </p:nvSpPr>
        <p:spPr bwMode="auto">
          <a:xfrm>
            <a:off x="4724400" y="4419600"/>
            <a:ext cx="18288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610600" cy="1143000"/>
          </a:xfrm>
        </p:spPr>
        <p:txBody>
          <a:bodyPr/>
          <a:lstStyle/>
          <a:p>
            <a:pPr eaLnBrk="1" hangingPunct="1">
              <a:defRPr/>
            </a:pPr>
            <a:r>
              <a:rPr lang="en-US" b="1">
                <a:latin typeface="Times New Roman" charset="0"/>
                <a:cs typeface="+mj-cs"/>
              </a:rPr>
              <a:t>How do DNA and mRNA Compare?</a:t>
            </a:r>
          </a:p>
        </p:txBody>
      </p:sp>
      <p:pic>
        <p:nvPicPr>
          <p:cNvPr id="102402" name="Picture 12" descr="DNA-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7244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14" descr="mRNA-colo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52600"/>
            <a:ext cx="43434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b="1" dirty="0">
                <a:latin typeface="Times New Roman" charset="0"/>
                <a:cs typeface="+mj-cs"/>
              </a:rPr>
              <a:t>DNA vs. RNA</a:t>
            </a:r>
          </a:p>
        </p:txBody>
      </p:sp>
      <p:sp>
        <p:nvSpPr>
          <p:cNvPr id="23555" name="Rectangle 3"/>
          <p:cNvSpPr>
            <a:spLocks noGrp="1" noChangeArrowheads="1"/>
          </p:cNvSpPr>
          <p:nvPr>
            <p:ph sz="half" idx="1"/>
          </p:nvPr>
        </p:nvSpPr>
        <p:spPr>
          <a:xfrm>
            <a:off x="304800" y="2362200"/>
            <a:ext cx="4191000" cy="4114800"/>
          </a:xfrm>
        </p:spPr>
        <p:txBody>
          <a:bodyPr/>
          <a:lstStyle/>
          <a:p>
            <a:pPr marL="342835" indent="-342835" eaLnBrk="1" hangingPunct="1">
              <a:lnSpc>
                <a:spcPct val="90000"/>
              </a:lnSpc>
              <a:defRPr/>
            </a:pPr>
            <a:r>
              <a:rPr lang="en-US" sz="3700" dirty="0">
                <a:latin typeface="Times New Roman" charset="0"/>
                <a:cs typeface="+mn-cs"/>
              </a:rPr>
              <a:t>DNA–main instructions</a:t>
            </a:r>
          </a:p>
          <a:p>
            <a:pPr marL="342835" indent="-342835" eaLnBrk="1" hangingPunct="1">
              <a:lnSpc>
                <a:spcPct val="90000"/>
              </a:lnSpc>
              <a:defRPr/>
            </a:pPr>
            <a:r>
              <a:rPr lang="en-US" sz="3700" dirty="0">
                <a:latin typeface="Times New Roman" charset="0"/>
                <a:cs typeface="+mn-cs"/>
              </a:rPr>
              <a:t>Double Helix</a:t>
            </a:r>
          </a:p>
          <a:p>
            <a:pPr marL="342835" indent="-342835" eaLnBrk="1" hangingPunct="1">
              <a:lnSpc>
                <a:spcPct val="90000"/>
              </a:lnSpc>
              <a:defRPr/>
            </a:pPr>
            <a:r>
              <a:rPr lang="en-US" sz="3700" dirty="0">
                <a:latin typeface="Times New Roman" charset="0"/>
                <a:cs typeface="+mn-cs"/>
              </a:rPr>
              <a:t>Sugar–</a:t>
            </a:r>
            <a:r>
              <a:rPr lang="en-US" sz="3700" dirty="0" err="1">
                <a:latin typeface="Times New Roman" charset="0"/>
                <a:cs typeface="+mn-cs"/>
              </a:rPr>
              <a:t>Deoxyribose</a:t>
            </a:r>
            <a:endParaRPr lang="en-US" sz="3700" dirty="0">
              <a:latin typeface="Times New Roman" charset="0"/>
              <a:cs typeface="+mn-cs"/>
            </a:endParaRPr>
          </a:p>
          <a:p>
            <a:pPr marL="342835" indent="-342835" eaLnBrk="1" hangingPunct="1">
              <a:lnSpc>
                <a:spcPct val="90000"/>
              </a:lnSpc>
              <a:defRPr/>
            </a:pPr>
            <a:r>
              <a:rPr lang="en-US" sz="3700" dirty="0">
                <a:latin typeface="Times New Roman" charset="0"/>
                <a:cs typeface="+mn-cs"/>
              </a:rPr>
              <a:t>Bases:</a:t>
            </a:r>
          </a:p>
          <a:p>
            <a:pPr marL="342835" indent="-342835" eaLnBrk="1" hangingPunct="1">
              <a:lnSpc>
                <a:spcPct val="90000"/>
              </a:lnSpc>
              <a:buFontTx/>
              <a:buNone/>
              <a:defRPr/>
            </a:pPr>
            <a:r>
              <a:rPr lang="en-US" sz="3700" dirty="0">
                <a:latin typeface="Times New Roman" charset="0"/>
                <a:cs typeface="+mn-cs"/>
              </a:rPr>
              <a:t>	Adenine–Thymine</a:t>
            </a:r>
          </a:p>
          <a:p>
            <a:pPr marL="342835" indent="-342835" eaLnBrk="1" hangingPunct="1">
              <a:lnSpc>
                <a:spcPct val="90000"/>
              </a:lnSpc>
              <a:buFontTx/>
              <a:buNone/>
              <a:defRPr/>
            </a:pPr>
            <a:r>
              <a:rPr lang="en-US" sz="3700" dirty="0">
                <a:latin typeface="Times New Roman" charset="0"/>
                <a:cs typeface="+mn-cs"/>
              </a:rPr>
              <a:t>	Guanine–Cytosine</a:t>
            </a:r>
          </a:p>
        </p:txBody>
      </p:sp>
      <p:sp>
        <p:nvSpPr>
          <p:cNvPr id="23556" name="Rectangle 4"/>
          <p:cNvSpPr>
            <a:spLocks noGrp="1" noChangeArrowheads="1"/>
          </p:cNvSpPr>
          <p:nvPr>
            <p:ph sz="half" idx="2"/>
          </p:nvPr>
        </p:nvSpPr>
        <p:spPr>
          <a:xfrm>
            <a:off x="4419600" y="2514600"/>
            <a:ext cx="4572000" cy="4114800"/>
          </a:xfrm>
        </p:spPr>
        <p:txBody>
          <a:bodyPr/>
          <a:lstStyle/>
          <a:p>
            <a:pPr marL="342835" indent="-342835" eaLnBrk="1" hangingPunct="1">
              <a:lnSpc>
                <a:spcPct val="90000"/>
              </a:lnSpc>
              <a:defRPr/>
            </a:pPr>
            <a:r>
              <a:rPr lang="en-US" sz="3700" dirty="0">
                <a:latin typeface="Times New Roman" charset="0"/>
                <a:cs typeface="+mn-cs"/>
              </a:rPr>
              <a:t>RNA–copy of instructions</a:t>
            </a:r>
          </a:p>
          <a:p>
            <a:pPr marL="342835" indent="-342835" eaLnBrk="1" hangingPunct="1">
              <a:lnSpc>
                <a:spcPct val="90000"/>
              </a:lnSpc>
              <a:defRPr/>
            </a:pPr>
            <a:r>
              <a:rPr lang="en-US" sz="3700" dirty="0">
                <a:latin typeface="Times New Roman" charset="0"/>
                <a:cs typeface="+mn-cs"/>
              </a:rPr>
              <a:t>Single Helix</a:t>
            </a:r>
          </a:p>
          <a:p>
            <a:pPr marL="342835" indent="-342835" eaLnBrk="1" hangingPunct="1">
              <a:lnSpc>
                <a:spcPct val="90000"/>
              </a:lnSpc>
              <a:defRPr/>
            </a:pPr>
            <a:r>
              <a:rPr lang="en-US" sz="3700" dirty="0">
                <a:latin typeface="Times New Roman" charset="0"/>
                <a:cs typeface="+mn-cs"/>
              </a:rPr>
              <a:t>Sugar–Ribose</a:t>
            </a:r>
          </a:p>
          <a:p>
            <a:pPr marL="342835" indent="-342835" eaLnBrk="1" hangingPunct="1">
              <a:lnSpc>
                <a:spcPct val="90000"/>
              </a:lnSpc>
              <a:defRPr/>
            </a:pPr>
            <a:r>
              <a:rPr lang="en-US" sz="3700" dirty="0">
                <a:latin typeface="Times New Roman" charset="0"/>
                <a:cs typeface="+mn-cs"/>
              </a:rPr>
              <a:t>Bases:</a:t>
            </a:r>
          </a:p>
          <a:p>
            <a:pPr marL="342835" indent="-342835" eaLnBrk="1" hangingPunct="1">
              <a:lnSpc>
                <a:spcPct val="90000"/>
              </a:lnSpc>
              <a:buFontTx/>
              <a:buNone/>
              <a:defRPr/>
            </a:pPr>
            <a:r>
              <a:rPr lang="en-US" sz="3700" dirty="0">
                <a:latin typeface="Times New Roman" charset="0"/>
                <a:cs typeface="+mn-cs"/>
              </a:rPr>
              <a:t>	Adenine–Uracil</a:t>
            </a:r>
          </a:p>
          <a:p>
            <a:pPr marL="342835" indent="-342835" eaLnBrk="1" hangingPunct="1">
              <a:lnSpc>
                <a:spcPct val="90000"/>
              </a:lnSpc>
              <a:buFontTx/>
              <a:buNone/>
              <a:defRPr/>
            </a:pPr>
            <a:r>
              <a:rPr lang="en-US" sz="3700" dirty="0">
                <a:latin typeface="Times New Roman" charset="0"/>
                <a:cs typeface="+mn-cs"/>
              </a:rPr>
              <a:t>	Guanine–Cytosine</a:t>
            </a:r>
          </a:p>
        </p:txBody>
      </p:sp>
      <p:pic>
        <p:nvPicPr>
          <p:cNvPr id="104452" name="Picture 7" descr="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14" descr="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304800" y="533400"/>
            <a:ext cx="8610600" cy="1524000"/>
          </a:xfrm>
        </p:spPr>
        <p:txBody>
          <a:bodyPr/>
          <a:lstStyle/>
          <a:p>
            <a:pPr eaLnBrk="1" hangingPunct="1">
              <a:defRPr/>
            </a:pPr>
            <a:r>
              <a:rPr lang="en-US" b="1" dirty="0">
                <a:cs typeface="+mj-cs"/>
              </a:rPr>
              <a:t>Aim:</a:t>
            </a:r>
            <a:r>
              <a:rPr lang="en-US" sz="5400" dirty="0">
                <a:cs typeface="+mj-cs"/>
              </a:rPr>
              <a:t>  </a:t>
            </a:r>
            <a:r>
              <a:rPr lang="en-US" sz="3700" dirty="0">
                <a:cs typeface="+mj-cs"/>
              </a:rPr>
              <a:t>Why do different cells produce different proteins?</a:t>
            </a:r>
          </a:p>
        </p:txBody>
      </p:sp>
      <p:pic>
        <p:nvPicPr>
          <p:cNvPr id="106498" name="Picture 8" descr="Different%20body%20cells"/>
          <p:cNvPicPr>
            <a:picLocks noChangeAspect="1" noChangeArrowheads="1"/>
          </p:cNvPicPr>
          <p:nvPr/>
        </p:nvPicPr>
        <p:blipFill>
          <a:blip r:embed="rId3">
            <a:extLst>
              <a:ext uri="{28A0092B-C50C-407E-A947-70E740481C1C}">
                <a14:useLocalDpi xmlns:a14="http://schemas.microsoft.com/office/drawing/2010/main" val="0"/>
              </a:ext>
            </a:extLst>
          </a:blip>
          <a:srcRect l="4347" t="11609" r="1450" b="5200"/>
          <a:stretch>
            <a:fillRect/>
          </a:stretch>
        </p:blipFill>
        <p:spPr bwMode="auto">
          <a:xfrm>
            <a:off x="6096000" y="2667000"/>
            <a:ext cx="2819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9" descr="replication"/>
          <p:cNvPicPr>
            <a:picLocks noChangeAspect="1" noChangeArrowheads="1"/>
          </p:cNvPicPr>
          <p:nvPr/>
        </p:nvPicPr>
        <p:blipFill>
          <a:blip r:embed="rId4">
            <a:extLst>
              <a:ext uri="{28A0092B-C50C-407E-A947-70E740481C1C}">
                <a14:useLocalDpi xmlns:a14="http://schemas.microsoft.com/office/drawing/2010/main" val="0"/>
              </a:ext>
            </a:extLst>
          </a:blip>
          <a:srcRect t="38461"/>
          <a:stretch>
            <a:fillRect/>
          </a:stretch>
        </p:blipFill>
        <p:spPr bwMode="auto">
          <a:xfrm>
            <a:off x="228600" y="28194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11" descr="HYD%20SERRATA%20PREZIO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8006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12" descr="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876800"/>
            <a:ext cx="25908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143000"/>
          </a:xfrm>
        </p:spPr>
        <p:txBody>
          <a:bodyPr/>
          <a:lstStyle/>
          <a:p>
            <a:pPr eaLnBrk="1" hangingPunct="1">
              <a:defRPr/>
            </a:pPr>
            <a:r>
              <a:rPr lang="en-US" b="1">
                <a:cs typeface="+mj-cs"/>
              </a:rPr>
              <a:t>Genes and Your Traits</a:t>
            </a:r>
          </a:p>
        </p:txBody>
      </p:sp>
      <p:pic>
        <p:nvPicPr>
          <p:cNvPr id="25602" name="Picture 3" descr="gene"/>
          <p:cNvPicPr>
            <a:picLocks noChangeAspect="1" noChangeArrowheads="1"/>
          </p:cNvPicPr>
          <p:nvPr/>
        </p:nvPicPr>
        <p:blipFill>
          <a:blip r:embed="rId2">
            <a:extLst>
              <a:ext uri="{28A0092B-C50C-407E-A947-70E740481C1C}">
                <a14:useLocalDpi xmlns:a14="http://schemas.microsoft.com/office/drawing/2010/main" val="0"/>
              </a:ext>
            </a:extLst>
          </a:blip>
          <a:srcRect l="48102" r="-1402"/>
          <a:stretch>
            <a:fillRect/>
          </a:stretch>
        </p:blipFill>
        <p:spPr bwMode="auto">
          <a:xfrm>
            <a:off x="304800" y="16002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1" descr="GAP%20low%20rise%20bootcut%20j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
            <a:ext cx="10429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3" descr="genes"/>
          <p:cNvPicPr>
            <a:picLocks noChangeAspect="1" noChangeArrowheads="1"/>
          </p:cNvPicPr>
          <p:nvPr/>
        </p:nvPicPr>
        <p:blipFill>
          <a:blip r:embed="rId4">
            <a:extLst>
              <a:ext uri="{28A0092B-C50C-407E-A947-70E740481C1C}">
                <a14:useLocalDpi xmlns:a14="http://schemas.microsoft.com/office/drawing/2010/main" val="0"/>
              </a:ext>
            </a:extLst>
          </a:blip>
          <a:srcRect r="64865" b="9920"/>
          <a:stretch>
            <a:fillRect/>
          </a:stretch>
        </p:blipFill>
        <p:spPr bwMode="auto">
          <a:xfrm>
            <a:off x="3048000" y="1752600"/>
            <a:ext cx="990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Oval 14"/>
          <p:cNvSpPr>
            <a:spLocks noChangeArrowheads="1"/>
          </p:cNvSpPr>
          <p:nvPr/>
        </p:nvSpPr>
        <p:spPr bwMode="auto">
          <a:xfrm>
            <a:off x="5029200" y="2743200"/>
            <a:ext cx="609600" cy="533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5136" name="Line 16"/>
          <p:cNvSpPr>
            <a:spLocks noChangeShapeType="1"/>
          </p:cNvSpPr>
          <p:nvPr/>
        </p:nvSpPr>
        <p:spPr bwMode="auto">
          <a:xfrm flipV="1">
            <a:off x="1905000" y="2362200"/>
            <a:ext cx="12954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5137" name="Text Box 17"/>
          <p:cNvSpPr txBox="1">
            <a:spLocks noChangeArrowheads="1"/>
          </p:cNvSpPr>
          <p:nvPr/>
        </p:nvSpPr>
        <p:spPr bwMode="auto">
          <a:xfrm>
            <a:off x="4495800" y="1981200"/>
            <a:ext cx="4038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4100">
                <a:cs typeface="+mn-cs"/>
              </a:rPr>
              <a:t> </a:t>
            </a:r>
            <a:r>
              <a:rPr lang="en-US" sz="3700">
                <a:cs typeface="+mn-cs"/>
              </a:rPr>
              <a:t>Genes appear as dark bands on the chromosomes and determine  your traits.</a:t>
            </a:r>
          </a:p>
        </p:txBody>
      </p:sp>
      <p:sp>
        <p:nvSpPr>
          <p:cNvPr id="5138" name="Rectangle 18"/>
          <p:cNvSpPr>
            <a:spLocks noChangeArrowheads="1"/>
          </p:cNvSpPr>
          <p:nvPr/>
        </p:nvSpPr>
        <p:spPr bwMode="auto">
          <a:xfrm>
            <a:off x="285750" y="5410200"/>
            <a:ext cx="908526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buFontTx/>
              <a:buChar char="•"/>
              <a:defRPr/>
            </a:pPr>
            <a:r>
              <a:rPr lang="en-US" sz="3100">
                <a:cs typeface="+mn-cs"/>
              </a:rPr>
              <a:t> </a:t>
            </a:r>
            <a:r>
              <a:rPr lang="en-US" sz="3700">
                <a:cs typeface="+mn-cs"/>
              </a:rPr>
              <a:t>How many genes does this chromosome</a:t>
            </a:r>
            <a:r>
              <a:rPr lang="en-US" sz="3100">
                <a:cs typeface="+mn-cs"/>
              </a:rPr>
              <a:t> have?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 calcmode="lin" valueType="num">
                                      <p:cBhvr additive="base">
                                        <p:cTn id="7" dur="500" fill="hold"/>
                                        <p:tgtEl>
                                          <p:spTgt spid="5138"/>
                                        </p:tgtEl>
                                        <p:attrNameLst>
                                          <p:attrName>ppt_x</p:attrName>
                                        </p:attrNameLst>
                                      </p:cBhvr>
                                      <p:tavLst>
                                        <p:tav tm="0">
                                          <p:val>
                                            <p:strVal val="#ppt_x"/>
                                          </p:val>
                                        </p:tav>
                                        <p:tav tm="100000">
                                          <p:val>
                                            <p:strVal val="#ppt_x"/>
                                          </p:val>
                                        </p:tav>
                                      </p:tavLst>
                                    </p:anim>
                                    <p:anim calcmode="lin" valueType="num">
                                      <p:cBhvr additive="base">
                                        <p:cTn id="8"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685800" y="152400"/>
            <a:ext cx="7772400" cy="914400"/>
          </a:xfrm>
        </p:spPr>
        <p:txBody>
          <a:bodyPr/>
          <a:lstStyle/>
          <a:p>
            <a:pPr eaLnBrk="1" hangingPunct="1">
              <a:defRPr/>
            </a:pPr>
            <a:r>
              <a:rPr lang="en-US" b="1" dirty="0">
                <a:cs typeface="+mj-cs"/>
              </a:rPr>
              <a:t>Cell Activity</a:t>
            </a:r>
          </a:p>
        </p:txBody>
      </p:sp>
      <p:grpSp>
        <p:nvGrpSpPr>
          <p:cNvPr id="108546" name="Group 6"/>
          <p:cNvGrpSpPr>
            <a:grpSpLocks/>
          </p:cNvGrpSpPr>
          <p:nvPr/>
        </p:nvGrpSpPr>
        <p:grpSpPr bwMode="auto">
          <a:xfrm>
            <a:off x="304800" y="1981200"/>
            <a:ext cx="4495800" cy="4572000"/>
            <a:chOff x="900" y="900"/>
            <a:chExt cx="10758" cy="13011"/>
          </a:xfrm>
        </p:grpSpPr>
        <p:grpSp>
          <p:nvGrpSpPr>
            <p:cNvPr id="108549" name="Group 7"/>
            <p:cNvGrpSpPr>
              <a:grpSpLocks/>
            </p:cNvGrpSpPr>
            <p:nvPr/>
          </p:nvGrpSpPr>
          <p:grpSpPr bwMode="auto">
            <a:xfrm>
              <a:off x="900" y="900"/>
              <a:ext cx="5138" cy="2402"/>
              <a:chOff x="1080" y="900"/>
              <a:chExt cx="5138" cy="2402"/>
            </a:xfrm>
          </p:grpSpPr>
          <p:pic>
            <p:nvPicPr>
              <p:cNvPr id="108577" name="Picture 8" descr="http://classes.aces.uiuc.edu/AnSci312/Muscle/Ber%207%2010%20Heart%20Nuclei.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80" y="900"/>
                <a:ext cx="3600" cy="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8" name="Picture 9" descr="http://www.medicinenet.com/images/illustrations/heart_attack.jpg"/>
              <p:cNvPicPr>
                <a:picLocks noChangeAspect="1" noChangeArrowheads="1"/>
              </p:cNvPicPr>
              <p:nvPr/>
            </p:nvPicPr>
            <p:blipFill>
              <a:blip r:embed="rId4" r:link="rId5">
                <a:extLst>
                  <a:ext uri="{28A0092B-C50C-407E-A947-70E740481C1C}">
                    <a14:useLocalDpi xmlns:a14="http://schemas.microsoft.com/office/drawing/2010/main" val="0"/>
                  </a:ext>
                </a:extLst>
              </a:blip>
              <a:srcRect l="36916"/>
              <a:stretch>
                <a:fillRect/>
              </a:stretch>
            </p:blipFill>
            <p:spPr bwMode="auto">
              <a:xfrm>
                <a:off x="4680" y="900"/>
                <a:ext cx="1538"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0" name="Group 10"/>
            <p:cNvGrpSpPr>
              <a:grpSpLocks/>
            </p:cNvGrpSpPr>
            <p:nvPr/>
          </p:nvGrpSpPr>
          <p:grpSpPr bwMode="auto">
            <a:xfrm>
              <a:off x="900" y="3600"/>
              <a:ext cx="5220" cy="2340"/>
              <a:chOff x="1080" y="3600"/>
              <a:chExt cx="5220" cy="2340"/>
            </a:xfrm>
          </p:grpSpPr>
          <p:pic>
            <p:nvPicPr>
              <p:cNvPr id="108575" name="Picture 11" descr="http://www.phoenixbiomolecular.com/images/Cosmetic/skin2%20copy.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80" y="3600"/>
                <a:ext cx="360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6" name="Picture 12" descr="http://www.infovisual.info/03/img_en/036%20Cross%20section%20of%20skin.jpg"/>
              <p:cNvPicPr>
                <a:picLocks noChangeAspect="1" noChangeArrowheads="1"/>
              </p:cNvPicPr>
              <p:nvPr/>
            </p:nvPicPr>
            <p:blipFill>
              <a:blip r:embed="rId8" r:link="rId9">
                <a:extLst>
                  <a:ext uri="{28A0092B-C50C-407E-A947-70E740481C1C}">
                    <a14:useLocalDpi xmlns:a14="http://schemas.microsoft.com/office/drawing/2010/main" val="0"/>
                  </a:ext>
                </a:extLst>
              </a:blip>
              <a:srcRect l="28572" r="28571" b="16280"/>
              <a:stretch>
                <a:fillRect/>
              </a:stretch>
            </p:blipFill>
            <p:spPr bwMode="auto">
              <a:xfrm>
                <a:off x="4680" y="3600"/>
                <a:ext cx="162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1" name="Group 13"/>
            <p:cNvGrpSpPr>
              <a:grpSpLocks/>
            </p:cNvGrpSpPr>
            <p:nvPr/>
          </p:nvGrpSpPr>
          <p:grpSpPr bwMode="auto">
            <a:xfrm>
              <a:off x="6300" y="900"/>
              <a:ext cx="5358" cy="2340"/>
              <a:chOff x="6300" y="900"/>
              <a:chExt cx="5358" cy="2340"/>
            </a:xfrm>
          </p:grpSpPr>
          <p:pic>
            <p:nvPicPr>
              <p:cNvPr id="108573" name="Picture 14" descr="http://coris.noaa.gov/glossary/syncytium_186.jpg"/>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300" y="900"/>
                <a:ext cx="360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4" name="Picture 15" descr="http://upload.wikimedia.org/wikipedia/commons/thumb/4/41/Arm_flex_supinate.jpg/160px-Arm_flex_supinate.jpg"/>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9900" y="900"/>
                <a:ext cx="1758"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2" name="Group 16"/>
            <p:cNvGrpSpPr>
              <a:grpSpLocks/>
            </p:cNvGrpSpPr>
            <p:nvPr/>
          </p:nvGrpSpPr>
          <p:grpSpPr bwMode="auto">
            <a:xfrm>
              <a:off x="6300" y="3600"/>
              <a:ext cx="5220" cy="2340"/>
              <a:chOff x="6300" y="3600"/>
              <a:chExt cx="5220" cy="2340"/>
            </a:xfrm>
          </p:grpSpPr>
          <p:pic>
            <p:nvPicPr>
              <p:cNvPr id="108571" name="Picture 17" descr="http://www.afip.org/Departments/edu/webed/vgi/hgss02/hg0016/case164.jpg"/>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6300" y="3600"/>
                <a:ext cx="360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2" name="Picture 18" descr="http://www.sciencebob.com/lab/bodyzone/stomach.gif"/>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9900" y="3600"/>
                <a:ext cx="162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3" name="Group 19"/>
            <p:cNvGrpSpPr>
              <a:grpSpLocks/>
            </p:cNvGrpSpPr>
            <p:nvPr/>
          </p:nvGrpSpPr>
          <p:grpSpPr bwMode="auto">
            <a:xfrm>
              <a:off x="900" y="6120"/>
              <a:ext cx="5295" cy="2340"/>
              <a:chOff x="900" y="6120"/>
              <a:chExt cx="5295" cy="2340"/>
            </a:xfrm>
          </p:grpSpPr>
          <p:pic>
            <p:nvPicPr>
              <p:cNvPr id="108569" name="Picture 20" descr="http://www.forschung3r.ch/imgs/bu13_02.jpg"/>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900" y="6120"/>
                <a:ext cx="360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0" name="Picture 21" descr="http://images.google.gr/images?q=tbn:t5hELx8UWEO34M:http://www.cogneuro.ox.ac.uk/images/brain.gif">
                <a:hlinkClick r:id="rId20"/>
              </p:cNvPr>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500" y="6120"/>
                <a:ext cx="169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4" name="Group 22"/>
            <p:cNvGrpSpPr>
              <a:grpSpLocks/>
            </p:cNvGrpSpPr>
            <p:nvPr/>
          </p:nvGrpSpPr>
          <p:grpSpPr bwMode="auto">
            <a:xfrm>
              <a:off x="6300" y="6120"/>
              <a:ext cx="5220" cy="2354"/>
              <a:chOff x="6300" y="6120"/>
              <a:chExt cx="5220" cy="2354"/>
            </a:xfrm>
          </p:grpSpPr>
          <p:pic>
            <p:nvPicPr>
              <p:cNvPr id="108567" name="Picture 23" descr="http://images.encarta.msn.com/xrefmedia/sharemed/targets/images/pho/35a5c/35A5C297.jpg"/>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6300" y="6120"/>
                <a:ext cx="3600" cy="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8" name="Picture 24" descr="http://memphis.redcross.org/images/blood%20drop.gif"/>
              <p:cNvPicPr>
                <a:picLocks noChangeAspect="1" noChangeArrowheads="1"/>
              </p:cNvPicPr>
              <p:nvPr/>
            </p:nvPicPr>
            <p:blipFill>
              <a:blip r:embed="rId25" r:link="rId26">
                <a:extLst>
                  <a:ext uri="{28A0092B-C50C-407E-A947-70E740481C1C}">
                    <a14:useLocalDpi xmlns:a14="http://schemas.microsoft.com/office/drawing/2010/main" val="0"/>
                  </a:ext>
                </a:extLst>
              </a:blip>
              <a:srcRect/>
              <a:stretch>
                <a:fillRect/>
              </a:stretch>
            </p:blipFill>
            <p:spPr bwMode="auto">
              <a:xfrm>
                <a:off x="9900" y="6120"/>
                <a:ext cx="162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5" name="Group 25"/>
            <p:cNvGrpSpPr>
              <a:grpSpLocks/>
            </p:cNvGrpSpPr>
            <p:nvPr/>
          </p:nvGrpSpPr>
          <p:grpSpPr bwMode="auto">
            <a:xfrm>
              <a:off x="900" y="8820"/>
              <a:ext cx="5040" cy="2340"/>
              <a:chOff x="900" y="8820"/>
              <a:chExt cx="5040" cy="2340"/>
            </a:xfrm>
          </p:grpSpPr>
          <p:pic>
            <p:nvPicPr>
              <p:cNvPr id="108565" name="Picture 26" descr="http://uwnews.washington.edu/ni/images/newsreleases/2000/August/20000809_pid3528_aid3527_eagle_w300.jpg"/>
              <p:cNvPicPr>
                <a:picLocks noChangeAspect="1" noChangeArrowheads="1"/>
              </p:cNvPicPr>
              <p:nvPr/>
            </p:nvPicPr>
            <p:blipFill>
              <a:blip r:embed="rId27" r:link="rId28">
                <a:extLst>
                  <a:ext uri="{28A0092B-C50C-407E-A947-70E740481C1C}">
                    <a14:useLocalDpi xmlns:a14="http://schemas.microsoft.com/office/drawing/2010/main" val="0"/>
                  </a:ext>
                </a:extLst>
              </a:blip>
              <a:srcRect/>
              <a:stretch>
                <a:fillRect/>
              </a:stretch>
            </p:blipFill>
            <p:spPr bwMode="auto">
              <a:xfrm>
                <a:off x="900" y="8820"/>
                <a:ext cx="360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6" name="Picture 27" descr="http://upload.wikimedia.org/wikipedia/commons/9/94/Illu_long_bone.jpg"/>
              <p:cNvPicPr>
                <a:picLocks noChangeAspect="1" noChangeArrowheads="1"/>
              </p:cNvPicPr>
              <p:nvPr/>
            </p:nvPicPr>
            <p:blipFill>
              <a:blip r:embed="rId29" r:link="rId30">
                <a:extLst>
                  <a:ext uri="{28A0092B-C50C-407E-A947-70E740481C1C}">
                    <a14:useLocalDpi xmlns:a14="http://schemas.microsoft.com/office/drawing/2010/main" val="0"/>
                  </a:ext>
                </a:extLst>
              </a:blip>
              <a:srcRect/>
              <a:stretch>
                <a:fillRect/>
              </a:stretch>
            </p:blipFill>
            <p:spPr bwMode="auto">
              <a:xfrm>
                <a:off x="4500" y="8820"/>
                <a:ext cx="14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6" name="Group 28"/>
            <p:cNvGrpSpPr>
              <a:grpSpLocks/>
            </p:cNvGrpSpPr>
            <p:nvPr/>
          </p:nvGrpSpPr>
          <p:grpSpPr bwMode="auto">
            <a:xfrm>
              <a:off x="6300" y="8820"/>
              <a:ext cx="5040" cy="2340"/>
              <a:chOff x="6300" y="8820"/>
              <a:chExt cx="5040" cy="2340"/>
            </a:xfrm>
          </p:grpSpPr>
          <p:pic>
            <p:nvPicPr>
              <p:cNvPr id="108563" name="Picture 29" descr="http://www.whatsnextnetwork.com/technology/media/eye_cells.jpg"/>
              <p:cNvPicPr>
                <a:picLocks noChangeAspect="1" noChangeArrowheads="1"/>
              </p:cNvPicPr>
              <p:nvPr/>
            </p:nvPicPr>
            <p:blipFill>
              <a:blip r:embed="rId31" r:link="rId32">
                <a:extLst>
                  <a:ext uri="{28A0092B-C50C-407E-A947-70E740481C1C}">
                    <a14:useLocalDpi xmlns:a14="http://schemas.microsoft.com/office/drawing/2010/main" val="0"/>
                  </a:ext>
                </a:extLst>
              </a:blip>
              <a:srcRect/>
              <a:stretch>
                <a:fillRect/>
              </a:stretch>
            </p:blipFill>
            <p:spPr bwMode="auto">
              <a:xfrm>
                <a:off x="6300" y="8820"/>
                <a:ext cx="360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4" name="Picture 30" descr="http://upload.wikimedia.org/wikipedia/en/thumb/7/70/HumanEye.JPG/250px-HumanEye.JPG"/>
              <p:cNvPicPr>
                <a:picLocks noChangeAspect="1" noChangeArrowheads="1"/>
              </p:cNvPicPr>
              <p:nvPr/>
            </p:nvPicPr>
            <p:blipFill>
              <a:blip r:embed="rId33" r:link="rId34">
                <a:extLst>
                  <a:ext uri="{28A0092B-C50C-407E-A947-70E740481C1C}">
                    <a14:useLocalDpi xmlns:a14="http://schemas.microsoft.com/office/drawing/2010/main" val="0"/>
                  </a:ext>
                </a:extLst>
              </a:blip>
              <a:srcRect/>
              <a:stretch>
                <a:fillRect/>
              </a:stretch>
            </p:blipFill>
            <p:spPr bwMode="auto">
              <a:xfrm>
                <a:off x="9900" y="8820"/>
                <a:ext cx="14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7" name="Group 31"/>
            <p:cNvGrpSpPr>
              <a:grpSpLocks/>
            </p:cNvGrpSpPr>
            <p:nvPr/>
          </p:nvGrpSpPr>
          <p:grpSpPr bwMode="auto">
            <a:xfrm>
              <a:off x="900" y="11520"/>
              <a:ext cx="5220" cy="2291"/>
              <a:chOff x="900" y="11520"/>
              <a:chExt cx="5220" cy="2291"/>
            </a:xfrm>
          </p:grpSpPr>
          <p:pic>
            <p:nvPicPr>
              <p:cNvPr id="108561" name="Picture 32" descr="http://faculty.clintoncc.suny.edu/faculty/Michael.Gregory/files/Bio%20102/Bio%20102%20lectures/animal%20cells%20and%20tissues/Image4.jpg"/>
              <p:cNvPicPr>
                <a:picLocks noChangeAspect="1" noChangeArrowheads="1"/>
              </p:cNvPicPr>
              <p:nvPr/>
            </p:nvPicPr>
            <p:blipFill>
              <a:blip r:embed="rId35" r:link="rId36">
                <a:extLst>
                  <a:ext uri="{28A0092B-C50C-407E-A947-70E740481C1C}">
                    <a14:useLocalDpi xmlns:a14="http://schemas.microsoft.com/office/drawing/2010/main" val="0"/>
                  </a:ext>
                </a:extLst>
              </a:blip>
              <a:srcRect/>
              <a:stretch>
                <a:fillRect/>
              </a:stretch>
            </p:blipFill>
            <p:spPr bwMode="auto">
              <a:xfrm>
                <a:off x="900" y="11520"/>
                <a:ext cx="3600" cy="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2" name="Picture 33" descr="http://www.uen.org/utahlink/tours/admin/tour/13125/13125smintestineapple.jpg"/>
              <p:cNvPicPr>
                <a:picLocks noChangeAspect="1" noChangeArrowheads="1"/>
              </p:cNvPicPr>
              <p:nvPr/>
            </p:nvPicPr>
            <p:blipFill>
              <a:blip r:embed="rId37" r:link="rId38">
                <a:extLst>
                  <a:ext uri="{28A0092B-C50C-407E-A947-70E740481C1C}">
                    <a14:useLocalDpi xmlns:a14="http://schemas.microsoft.com/office/drawing/2010/main" val="0"/>
                  </a:ext>
                </a:extLst>
              </a:blip>
              <a:srcRect/>
              <a:stretch>
                <a:fillRect/>
              </a:stretch>
            </p:blipFill>
            <p:spPr bwMode="auto">
              <a:xfrm>
                <a:off x="4500" y="11520"/>
                <a:ext cx="16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558" name="Group 34"/>
            <p:cNvGrpSpPr>
              <a:grpSpLocks/>
            </p:cNvGrpSpPr>
            <p:nvPr/>
          </p:nvGrpSpPr>
          <p:grpSpPr bwMode="auto">
            <a:xfrm>
              <a:off x="6300" y="11520"/>
              <a:ext cx="5040" cy="2391"/>
              <a:chOff x="6300" y="11520"/>
              <a:chExt cx="5040" cy="2391"/>
            </a:xfrm>
          </p:grpSpPr>
          <p:pic>
            <p:nvPicPr>
              <p:cNvPr id="108559" name="Picture 35" descr="http://www.sp.uconn.edu/~bi107vc/images/cell/sperm+egg.JPG"/>
              <p:cNvPicPr>
                <a:picLocks noChangeAspect="1" noChangeArrowheads="1"/>
              </p:cNvPicPr>
              <p:nvPr/>
            </p:nvPicPr>
            <p:blipFill>
              <a:blip r:embed="rId39" r:link="rId40">
                <a:extLst>
                  <a:ext uri="{28A0092B-C50C-407E-A947-70E740481C1C}">
                    <a14:useLocalDpi xmlns:a14="http://schemas.microsoft.com/office/drawing/2010/main" val="0"/>
                  </a:ext>
                </a:extLst>
              </a:blip>
              <a:srcRect b="18700"/>
              <a:stretch>
                <a:fillRect/>
              </a:stretch>
            </p:blipFill>
            <p:spPr bwMode="auto">
              <a:xfrm>
                <a:off x="6300" y="11520"/>
                <a:ext cx="3600" cy="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0" name="Picture 36" descr="http://images.google.gr/url?q=http://www.eadon.com/cartoons/vol1/adamconception_2.jpg&amp;usg=__a5MpLNtk1fPpTIHCmE2BN6Obekc="/>
              <p:cNvPicPr>
                <a:picLocks noChangeAspect="1" noChangeArrowheads="1"/>
              </p:cNvPicPr>
              <p:nvPr/>
            </p:nvPicPr>
            <p:blipFill>
              <a:blip r:embed="rId41" r:link="rId42">
                <a:extLst>
                  <a:ext uri="{28A0092B-C50C-407E-A947-70E740481C1C}">
                    <a14:useLocalDpi xmlns:a14="http://schemas.microsoft.com/office/drawing/2010/main" val="0"/>
                  </a:ext>
                </a:extLst>
              </a:blip>
              <a:srcRect/>
              <a:stretch>
                <a:fillRect/>
              </a:stretch>
            </p:blipFill>
            <p:spPr bwMode="auto">
              <a:xfrm>
                <a:off x="9900" y="11520"/>
                <a:ext cx="144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3045" name="Text Box 37"/>
          <p:cNvSpPr txBox="1">
            <a:spLocks noChangeArrowheads="1"/>
          </p:cNvSpPr>
          <p:nvPr/>
        </p:nvSpPr>
        <p:spPr bwMode="auto">
          <a:xfrm>
            <a:off x="4800600" y="2057400"/>
            <a:ext cx="4114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rabicPeriod"/>
              <a:defRPr/>
            </a:pPr>
            <a:r>
              <a:rPr lang="en-US" dirty="0">
                <a:cs typeface="+mn-cs"/>
              </a:rPr>
              <a:t>If these cells came form the SAME person, do they ALL have the SAME DNA?  Why or why not?</a:t>
            </a:r>
          </a:p>
        </p:txBody>
      </p:sp>
      <p:sp>
        <p:nvSpPr>
          <p:cNvPr id="43046" name="Text Box 38"/>
          <p:cNvSpPr txBox="1">
            <a:spLocks noChangeArrowheads="1"/>
          </p:cNvSpPr>
          <p:nvPr/>
        </p:nvSpPr>
        <p:spPr bwMode="auto">
          <a:xfrm>
            <a:off x="4876800" y="5029200"/>
            <a:ext cx="3962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rabicPeriod" startAt="3"/>
              <a:defRPr/>
            </a:pPr>
            <a:r>
              <a:rPr lang="en-US">
                <a:cs typeface="+mn-cs"/>
              </a:rPr>
              <a:t>If ALL these cells have the SAME DNA, why are they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46"/>
                                        </p:tgtEl>
                                        <p:attrNameLst>
                                          <p:attrName>style.visibility</p:attrName>
                                        </p:attrNameLst>
                                      </p:cBhvr>
                                      <p:to>
                                        <p:strVal val="visible"/>
                                      </p:to>
                                    </p:set>
                                    <p:animEffect transition="in" filter="dissolve">
                                      <p:cBhvr>
                                        <p:cTn id="7" dur="500"/>
                                        <p:tgtEl>
                                          <p:spTgt spid="43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304800" y="-304800"/>
            <a:ext cx="8686800" cy="1447800"/>
          </a:xfrm>
        </p:spPr>
        <p:txBody>
          <a:bodyPr/>
          <a:lstStyle/>
          <a:p>
            <a:pPr eaLnBrk="1" hangingPunct="1">
              <a:defRPr/>
            </a:pPr>
            <a:r>
              <a:rPr lang="en-US" b="1" dirty="0">
                <a:cs typeface="+mj-cs"/>
              </a:rPr>
              <a:t>Why are all our cells different?</a:t>
            </a:r>
          </a:p>
        </p:txBody>
      </p:sp>
      <p:pic>
        <p:nvPicPr>
          <p:cNvPr id="109570" name="Picture 4" descr="cell%20different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31838"/>
            <a:ext cx="4378325"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76200" y="1600200"/>
            <a:ext cx="4953000"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dirty="0">
                <a:cs typeface="+mn-cs"/>
              </a:rPr>
              <a:t> Cells are different from each other because they </a:t>
            </a:r>
            <a:r>
              <a:rPr lang="en-US" sz="3100" b="1" dirty="0">
                <a:cs typeface="+mn-cs"/>
              </a:rPr>
              <a:t>EXPRESS</a:t>
            </a:r>
            <a:r>
              <a:rPr lang="en-US" sz="3100" dirty="0">
                <a:cs typeface="+mn-cs"/>
              </a:rPr>
              <a:t> different portions of the genetic code (</a:t>
            </a:r>
            <a:r>
              <a:rPr lang="en-US" sz="3100" b="1" dirty="0">
                <a:cs typeface="+mn-cs"/>
              </a:rPr>
              <a:t>genes</a:t>
            </a:r>
            <a:r>
              <a:rPr lang="en-US" sz="3100" dirty="0">
                <a:cs typeface="+mn-cs"/>
              </a:rPr>
              <a:t>).  </a:t>
            </a:r>
          </a:p>
          <a:p>
            <a:pPr>
              <a:spcBef>
                <a:spcPct val="50000"/>
              </a:spcBef>
              <a:buFontTx/>
              <a:buChar char="•"/>
              <a:defRPr/>
            </a:pPr>
            <a:r>
              <a:rPr lang="en-US" sz="3100" dirty="0">
                <a:cs typeface="+mn-cs"/>
              </a:rPr>
              <a:t> This means that different proteins are made by different cells causing them to look and function differently.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0-#ppt_w/2"/>
                                          </p:val>
                                        </p:tav>
                                        <p:tav tm="100000">
                                          <p:val>
                                            <p:strVal val="#ppt_x"/>
                                          </p:val>
                                        </p:tav>
                                      </p:tavLst>
                                    </p:anim>
                                    <p:anim calcmode="lin" valueType="num">
                                      <p:cBhvr additive="base">
                                        <p:cTn id="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152400"/>
            <a:ext cx="8991600" cy="1143000"/>
          </a:xfrm>
        </p:spPr>
        <p:txBody>
          <a:bodyPr/>
          <a:lstStyle/>
          <a:p>
            <a:pPr eaLnBrk="1" hangingPunct="1">
              <a:defRPr/>
            </a:pPr>
            <a:r>
              <a:rPr lang="en-US" b="1">
                <a:cs typeface="+mj-cs"/>
              </a:rPr>
              <a:t>How does Gene Expression make our body cells different?</a:t>
            </a:r>
          </a:p>
        </p:txBody>
      </p:sp>
      <p:pic>
        <p:nvPicPr>
          <p:cNvPr id="111618" name="Picture 5" descr="gene_expression"/>
          <p:cNvPicPr>
            <a:picLocks noChangeAspect="1" noChangeArrowheads="1"/>
          </p:cNvPicPr>
          <p:nvPr/>
        </p:nvPicPr>
        <p:blipFill>
          <a:blip r:embed="rId3">
            <a:lum bright="-30000" contrast="100000"/>
            <a:extLst>
              <a:ext uri="{28A0092B-C50C-407E-A947-70E740481C1C}">
                <a14:useLocalDpi xmlns:a14="http://schemas.microsoft.com/office/drawing/2010/main" val="0"/>
              </a:ext>
            </a:extLst>
          </a:blip>
          <a:srcRect/>
          <a:stretch>
            <a:fillRect/>
          </a:stretch>
        </p:blipFill>
        <p:spPr bwMode="auto">
          <a:xfrm>
            <a:off x="4800600" y="1371600"/>
            <a:ext cx="36512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6" descr="Transkri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3733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533400" y="2971800"/>
            <a:ext cx="38862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700">
                <a:cs typeface="+mn-cs"/>
              </a:rPr>
              <a:t> Every cell in our body has the same 30,000 genes, but each cell selectively activates (</a:t>
            </a:r>
            <a:r>
              <a:rPr lang="ja-JP" altLang="en-US" sz="3700">
                <a:latin typeface="Arial"/>
                <a:cs typeface="+mn-cs"/>
              </a:rPr>
              <a:t>“</a:t>
            </a:r>
            <a:r>
              <a:rPr lang="en-US" sz="3700">
                <a:cs typeface="+mn-cs"/>
              </a:rPr>
              <a:t>turns on</a:t>
            </a:r>
            <a:r>
              <a:rPr lang="ja-JP" altLang="en-US" sz="3700">
                <a:latin typeface="Arial"/>
                <a:cs typeface="+mn-cs"/>
              </a:rPr>
              <a:t>”</a:t>
            </a:r>
            <a:r>
              <a:rPr lang="en-US" sz="3700">
                <a:cs typeface="+mn-cs"/>
              </a:rPr>
              <a:t>) certain genes.</a:t>
            </a:r>
          </a:p>
        </p:txBody>
      </p:sp>
      <p:sp>
        <p:nvSpPr>
          <p:cNvPr id="10248" name="Oval 8"/>
          <p:cNvSpPr>
            <a:spLocks noChangeArrowheads="1"/>
          </p:cNvSpPr>
          <p:nvPr/>
        </p:nvSpPr>
        <p:spPr bwMode="auto">
          <a:xfrm>
            <a:off x="1219200" y="2209800"/>
            <a:ext cx="838200" cy="685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0-#ppt_w/2"/>
                                          </p:val>
                                        </p:tav>
                                        <p:tav tm="100000">
                                          <p:val>
                                            <p:strVal val="#ppt_x"/>
                                          </p:val>
                                        </p:tav>
                                      </p:tavLst>
                                    </p:anim>
                                    <p:anim calcmode="lin" valueType="num">
                                      <p:cBhvr additive="base">
                                        <p:cTn id="8"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8600" y="228600"/>
            <a:ext cx="8686800" cy="1143000"/>
          </a:xfrm>
        </p:spPr>
        <p:txBody>
          <a:bodyPr/>
          <a:lstStyle/>
          <a:p>
            <a:pPr eaLnBrk="1" hangingPunct="1">
              <a:defRPr/>
            </a:pPr>
            <a:r>
              <a:rPr lang="en-US" b="1" dirty="0">
                <a:cs typeface="+mj-cs"/>
              </a:rPr>
              <a:t>How do you think a gene expresses itself?</a:t>
            </a:r>
          </a:p>
        </p:txBody>
      </p:sp>
      <p:pic>
        <p:nvPicPr>
          <p:cNvPr id="113666" name="Picture 6" descr="04gene_ex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3429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7" descr="gene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105400"/>
            <a:ext cx="4114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8"/>
          <p:cNvSpPr>
            <a:spLocks noChangeArrowheads="1"/>
          </p:cNvSpPr>
          <p:nvPr/>
        </p:nvSpPr>
        <p:spPr bwMode="auto">
          <a:xfrm>
            <a:off x="0" y="1460500"/>
            <a:ext cx="49530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a:cs typeface="+mn-cs"/>
              </a:rPr>
              <a:t> </a:t>
            </a:r>
            <a:r>
              <a:rPr lang="en-US" sz="3700">
                <a:cs typeface="+mn-cs"/>
              </a:rPr>
              <a:t>The Information on DNA (activated genes– those that are </a:t>
            </a:r>
            <a:r>
              <a:rPr lang="ja-JP" altLang="en-US" sz="3700">
                <a:latin typeface="Arial"/>
                <a:cs typeface="+mn-cs"/>
              </a:rPr>
              <a:t>“</a:t>
            </a:r>
            <a:r>
              <a:rPr lang="en-US" sz="3700">
                <a:cs typeface="+mn-cs"/>
              </a:rPr>
              <a:t>turned on</a:t>
            </a:r>
            <a:r>
              <a:rPr lang="ja-JP" altLang="en-US" sz="3700">
                <a:latin typeface="Arial"/>
                <a:cs typeface="+mn-cs"/>
              </a:rPr>
              <a:t>”</a:t>
            </a:r>
            <a:r>
              <a:rPr lang="en-US" sz="3700">
                <a:cs typeface="+mn-cs"/>
              </a:rPr>
              <a:t>) is translated into an organism's traits by producing specific proteins.  </a:t>
            </a:r>
          </a:p>
        </p:txBody>
      </p:sp>
      <p:sp>
        <p:nvSpPr>
          <p:cNvPr id="28675" name="Rectangle 3"/>
          <p:cNvSpPr>
            <a:spLocks noChangeArrowheads="1"/>
          </p:cNvSpPr>
          <p:nvPr/>
        </p:nvSpPr>
        <p:spPr bwMode="auto">
          <a:xfrm>
            <a:off x="5029200" y="6172200"/>
            <a:ext cx="182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lgn="ctr">
              <a:lnSpc>
                <a:spcPct val="90000"/>
              </a:lnSpc>
              <a:spcBef>
                <a:spcPct val="20000"/>
              </a:spcBef>
              <a:defRPr/>
            </a:pPr>
            <a:r>
              <a:rPr lang="en-US" sz="4100" b="1">
                <a:cs typeface="+mn-cs"/>
              </a:rPr>
              <a:t>Protein</a:t>
            </a:r>
          </a:p>
        </p:txBody>
      </p:sp>
      <p:sp>
        <p:nvSpPr>
          <p:cNvPr id="28676" name="AutoShape 4"/>
          <p:cNvSpPr>
            <a:spLocks noChangeArrowheads="1"/>
          </p:cNvSpPr>
          <p:nvPr/>
        </p:nvSpPr>
        <p:spPr bwMode="auto">
          <a:xfrm rot="-2070512">
            <a:off x="6400800" y="6019800"/>
            <a:ext cx="381000" cy="304800"/>
          </a:xfrm>
          <a:prstGeom prst="rightArrow">
            <a:avLst>
              <a:gd name="adj1" fmla="val 50000"/>
              <a:gd name="adj2" fmla="val 31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0-#ppt_w/2"/>
                                          </p:val>
                                        </p:tav>
                                        <p:tav tm="100000">
                                          <p:val>
                                            <p:strVal val="#ppt_x"/>
                                          </p:val>
                                        </p:tav>
                                      </p:tavLst>
                                    </p:anim>
                                    <p:anim calcmode="lin" valueType="num">
                                      <p:cBhvr additive="base">
                                        <p:cTn id="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90500" y="0"/>
            <a:ext cx="8763000" cy="990600"/>
          </a:xfrm>
        </p:spPr>
        <p:txBody>
          <a:bodyPr/>
          <a:lstStyle/>
          <a:p>
            <a:pPr eaLnBrk="1" hangingPunct="1">
              <a:defRPr/>
            </a:pPr>
            <a:r>
              <a:rPr lang="en-US" b="1">
                <a:cs typeface="+mj-cs"/>
              </a:rPr>
              <a:t>Why are twins </a:t>
            </a:r>
            <a:r>
              <a:rPr lang="ja-JP" altLang="en-US" b="1">
                <a:latin typeface="Arial"/>
                <a:cs typeface="+mj-cs"/>
              </a:rPr>
              <a:t>“</a:t>
            </a:r>
            <a:r>
              <a:rPr lang="en-US" b="1">
                <a:cs typeface="+mj-cs"/>
              </a:rPr>
              <a:t>not exactly</a:t>
            </a:r>
            <a:r>
              <a:rPr lang="ja-JP" altLang="en-US" b="1">
                <a:latin typeface="Arial"/>
                <a:cs typeface="+mj-cs"/>
              </a:rPr>
              <a:t>”</a:t>
            </a:r>
            <a:r>
              <a:rPr lang="en-US" b="1">
                <a:cs typeface="+mj-cs"/>
              </a:rPr>
              <a:t> alike?</a:t>
            </a:r>
          </a:p>
        </p:txBody>
      </p:sp>
      <p:sp>
        <p:nvSpPr>
          <p:cNvPr id="18435" name="Rectangle 3"/>
          <p:cNvSpPr>
            <a:spLocks noGrp="1" noChangeArrowheads="1"/>
          </p:cNvSpPr>
          <p:nvPr>
            <p:ph type="subTitle" idx="1"/>
          </p:nvPr>
        </p:nvSpPr>
        <p:spPr>
          <a:xfrm>
            <a:off x="0" y="1143000"/>
            <a:ext cx="4800600" cy="3352800"/>
          </a:xfrm>
        </p:spPr>
        <p:txBody>
          <a:bodyPr/>
          <a:lstStyle/>
          <a:p>
            <a:pPr algn="l" eaLnBrk="1" hangingPunct="1">
              <a:buFontTx/>
              <a:buChar char="•"/>
              <a:defRPr/>
            </a:pPr>
            <a:r>
              <a:rPr lang="en-US">
                <a:cs typeface="+mn-cs"/>
              </a:rPr>
              <a:t> </a:t>
            </a:r>
            <a:r>
              <a:rPr lang="en-US" sz="3700">
                <a:cs typeface="+mn-cs"/>
              </a:rPr>
              <a:t>Environmental factors such as temperature, pH, and availability of nutrients can influence the genes expressed in a cell.  </a:t>
            </a:r>
          </a:p>
          <a:p>
            <a:pPr algn="l" eaLnBrk="1" hangingPunct="1">
              <a:buFontTx/>
              <a:buChar char="•"/>
              <a:defRPr/>
            </a:pPr>
            <a:r>
              <a:rPr lang="en-US" sz="3700">
                <a:cs typeface="+mn-cs"/>
              </a:rPr>
              <a:t> Genes+Environment =Trait</a:t>
            </a:r>
          </a:p>
        </p:txBody>
      </p:sp>
      <p:sp>
        <p:nvSpPr>
          <p:cNvPr id="115715" name="AutoShape 10" descr="gene"/>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endParaRPr lang="en-US"/>
          </a:p>
        </p:txBody>
      </p:sp>
      <p:pic>
        <p:nvPicPr>
          <p:cNvPr id="115716" name="Picture 3" descr="olsentwins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2607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Olsens_050504_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86200"/>
            <a:ext cx="335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2400" y="0"/>
            <a:ext cx="8839200" cy="1143000"/>
          </a:xfrm>
        </p:spPr>
        <p:txBody>
          <a:bodyPr/>
          <a:lstStyle/>
          <a:p>
            <a:pPr eaLnBrk="1" hangingPunct="1">
              <a:defRPr/>
            </a:pPr>
            <a:r>
              <a:rPr lang="en-US" b="1">
                <a:cs typeface="+mj-cs"/>
              </a:rPr>
              <a:t>Gene Expression</a:t>
            </a:r>
          </a:p>
        </p:txBody>
      </p:sp>
      <p:sp>
        <p:nvSpPr>
          <p:cNvPr id="13315" name="Rectangle 3"/>
          <p:cNvSpPr>
            <a:spLocks noGrp="1" noChangeArrowheads="1"/>
          </p:cNvSpPr>
          <p:nvPr>
            <p:ph type="subTitle" idx="1"/>
          </p:nvPr>
        </p:nvSpPr>
        <p:spPr>
          <a:xfrm>
            <a:off x="4572000" y="990600"/>
            <a:ext cx="4572000" cy="4876800"/>
          </a:xfrm>
        </p:spPr>
        <p:txBody>
          <a:bodyPr/>
          <a:lstStyle/>
          <a:p>
            <a:pPr algn="l" eaLnBrk="1" hangingPunct="1">
              <a:buFontTx/>
              <a:buChar char="•"/>
              <a:defRPr/>
            </a:pPr>
            <a:r>
              <a:rPr lang="en-US">
                <a:cs typeface="+mn-cs"/>
              </a:rPr>
              <a:t> </a:t>
            </a:r>
            <a:r>
              <a:rPr lang="en-US" sz="3700">
                <a:cs typeface="+mn-cs"/>
              </a:rPr>
              <a:t>All the cells in our body have the exact same DNA because they all came from a single cell which </a:t>
            </a:r>
            <a:r>
              <a:rPr lang="en-US" sz="3700" b="1">
                <a:cs typeface="+mn-cs"/>
              </a:rPr>
              <a:t>replicated</a:t>
            </a:r>
            <a:r>
              <a:rPr lang="en-US" sz="3700">
                <a:cs typeface="+mn-cs"/>
              </a:rPr>
              <a:t> its DNA.</a:t>
            </a:r>
          </a:p>
          <a:p>
            <a:pPr algn="l" eaLnBrk="1" hangingPunct="1">
              <a:spcBef>
                <a:spcPct val="50000"/>
              </a:spcBef>
              <a:buFontTx/>
              <a:buChar char="•"/>
              <a:defRPr/>
            </a:pPr>
            <a:r>
              <a:rPr lang="en-US" sz="3700">
                <a:cs typeface="+mn-cs"/>
              </a:rPr>
              <a:t> Although every cell in your body has the same DNA, not all cells are the same.  Why?</a:t>
            </a:r>
          </a:p>
        </p:txBody>
      </p:sp>
      <p:pic>
        <p:nvPicPr>
          <p:cNvPr id="117763" name="Picture 9" descr="Different%20body%20cells"/>
          <p:cNvPicPr>
            <a:picLocks noChangeAspect="1" noChangeArrowheads="1"/>
          </p:cNvPicPr>
          <p:nvPr/>
        </p:nvPicPr>
        <p:blipFill>
          <a:blip r:embed="rId3">
            <a:extLst>
              <a:ext uri="{28A0092B-C50C-407E-A947-70E740481C1C}">
                <a14:useLocalDpi xmlns:a14="http://schemas.microsoft.com/office/drawing/2010/main" val="0"/>
              </a:ext>
            </a:extLst>
          </a:blip>
          <a:srcRect l="4347" t="11609" r="1450" b="5200"/>
          <a:stretch>
            <a:fillRect/>
          </a:stretch>
        </p:blipFill>
        <p:spPr bwMode="auto">
          <a:xfrm>
            <a:off x="228600" y="1219200"/>
            <a:ext cx="42386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143000"/>
          </a:xfrm>
        </p:spPr>
        <p:txBody>
          <a:bodyPr/>
          <a:lstStyle/>
          <a:p>
            <a:pPr eaLnBrk="1" hangingPunct="1">
              <a:defRPr/>
            </a:pPr>
            <a:r>
              <a:rPr lang="en-US" b="1">
                <a:cs typeface="+mj-cs"/>
              </a:rPr>
              <a:t>Hydrangea</a:t>
            </a:r>
          </a:p>
        </p:txBody>
      </p:sp>
      <p:pic>
        <p:nvPicPr>
          <p:cNvPr id="119810" name="Picture 5" descr="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2327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7" descr="294-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43400"/>
            <a:ext cx="3124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9" descr="HYD%20SERRATA%20PREZIO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43400"/>
            <a:ext cx="2052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11" descr="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95800"/>
            <a:ext cx="29718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12"/>
          <p:cNvSpPr txBox="1">
            <a:spLocks noChangeArrowheads="1"/>
          </p:cNvSpPr>
          <p:nvPr/>
        </p:nvSpPr>
        <p:spPr bwMode="auto">
          <a:xfrm>
            <a:off x="2971800" y="914400"/>
            <a:ext cx="5867400"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defRPr/>
            </a:pPr>
            <a:r>
              <a:rPr lang="en-US" sz="3700">
                <a:cs typeface="+mn-cs"/>
              </a:rPr>
              <a:t>How does the environment affect hydrangea growth?</a:t>
            </a:r>
          </a:p>
          <a:p>
            <a:pPr>
              <a:spcBef>
                <a:spcPct val="50000"/>
              </a:spcBef>
              <a:buFontTx/>
              <a:buChar char="•"/>
              <a:defRPr/>
            </a:pPr>
            <a:r>
              <a:rPr lang="en-US" sz="3700">
                <a:cs typeface="+mn-cs"/>
              </a:rPr>
              <a:t>Depending on the pH of the soil, Hydrangea can range in color from blue to pink.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8">
                                            <p:txEl>
                                              <p:pRg st="0" end="0"/>
                                            </p:txEl>
                                          </p:spTgt>
                                        </p:tgtEl>
                                        <p:attrNameLst>
                                          <p:attrName>style.visibility</p:attrName>
                                        </p:attrNameLst>
                                      </p:cBhvr>
                                      <p:to>
                                        <p:strVal val="visible"/>
                                      </p:to>
                                    </p:set>
                                    <p:animEffect transition="in" filter="dissolve">
                                      <p:cBhvr>
                                        <p:cTn id="7" dur="500"/>
                                        <p:tgtEl>
                                          <p:spTgt spid="194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68">
                                            <p:txEl>
                                              <p:pRg st="1" end="1"/>
                                            </p:txEl>
                                          </p:spTgt>
                                        </p:tgtEl>
                                        <p:attrNameLst>
                                          <p:attrName>style.visibility</p:attrName>
                                        </p:attrNameLst>
                                      </p:cBhvr>
                                      <p:to>
                                        <p:strVal val="visible"/>
                                      </p:to>
                                    </p:set>
                                    <p:animEffect transition="in" filter="dissolve">
                                      <p:cBhvr>
                                        <p:cTn id="12" dur="500"/>
                                        <p:tgtEl>
                                          <p:spTgt spid="19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685800" y="381000"/>
            <a:ext cx="7772400" cy="1143000"/>
          </a:xfrm>
        </p:spPr>
        <p:txBody>
          <a:bodyPr/>
          <a:lstStyle/>
          <a:p>
            <a:pPr eaLnBrk="1" hangingPunct="1">
              <a:defRPr/>
            </a:pPr>
            <a:r>
              <a:rPr lang="en-US" b="1">
                <a:cs typeface="+mj-cs"/>
              </a:rPr>
              <a:t>Himalayan Rabbits</a:t>
            </a:r>
          </a:p>
        </p:txBody>
      </p:sp>
      <p:pic>
        <p:nvPicPr>
          <p:cNvPr id="121858" name="Picture 5" descr="b-ra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6" descr="g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1963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7" descr="thermo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371600"/>
            <a:ext cx="115093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AutoShape 8"/>
          <p:cNvSpPr>
            <a:spLocks noChangeArrowheads="1"/>
          </p:cNvSpPr>
          <p:nvPr/>
        </p:nvSpPr>
        <p:spPr bwMode="auto">
          <a:xfrm>
            <a:off x="6705600" y="2743200"/>
            <a:ext cx="762000" cy="1066800"/>
          </a:xfrm>
          <a:prstGeom prst="down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25609" name="AutoShape 9"/>
          <p:cNvSpPr>
            <a:spLocks noChangeArrowheads="1"/>
          </p:cNvSpPr>
          <p:nvPr/>
        </p:nvSpPr>
        <p:spPr bwMode="auto">
          <a:xfrm>
            <a:off x="6705600" y="1828800"/>
            <a:ext cx="685800" cy="609600"/>
          </a:xfrm>
          <a:prstGeom prst="plus">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25610" name="Rectangle 10"/>
          <p:cNvSpPr>
            <a:spLocks noChangeArrowheads="1"/>
          </p:cNvSpPr>
          <p:nvPr/>
        </p:nvSpPr>
        <p:spPr bwMode="auto">
          <a:xfrm>
            <a:off x="304800" y="1828800"/>
            <a:ext cx="426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20000"/>
              </a:spcBef>
              <a:buFontTx/>
              <a:buChar char="•"/>
              <a:defRPr/>
            </a:pPr>
            <a:r>
              <a:rPr lang="en-US" sz="3700">
                <a:cs typeface="+mn-cs"/>
              </a:rPr>
              <a:t> If a small section of fur is shaved from a Himalayan Rabbit, the fur will grow back either white or black depending on the temperature of its environment . </a:t>
            </a:r>
          </a:p>
        </p:txBody>
      </p:sp>
      <p:sp>
        <p:nvSpPr>
          <p:cNvPr id="25611" name="Text Box 11"/>
          <p:cNvSpPr txBox="1">
            <a:spLocks noChangeArrowheads="1"/>
          </p:cNvSpPr>
          <p:nvPr/>
        </p:nvSpPr>
        <p:spPr bwMode="auto">
          <a:xfrm>
            <a:off x="7696200" y="5334000"/>
            <a:ext cx="1143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chemeClr val="accent2"/>
                </a:solidFill>
                <a:cs typeface="+mn-cs"/>
              </a:rPr>
              <a:t>COLD</a:t>
            </a:r>
          </a:p>
        </p:txBody>
      </p:sp>
      <p:sp>
        <p:nvSpPr>
          <p:cNvPr id="25612" name="Text Box 12"/>
          <p:cNvSpPr txBox="1">
            <a:spLocks noChangeArrowheads="1"/>
          </p:cNvSpPr>
          <p:nvPr/>
        </p:nvSpPr>
        <p:spPr bwMode="auto">
          <a:xfrm>
            <a:off x="5715000" y="5410200"/>
            <a:ext cx="1143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rgbClr val="FF3300"/>
                </a:solidFill>
                <a:cs typeface="+mn-cs"/>
              </a:rPr>
              <a:t>HOT</a:t>
            </a:r>
          </a:p>
        </p:txBody>
      </p:sp>
      <p:pic>
        <p:nvPicPr>
          <p:cNvPr id="121866" name="Picture 14" descr="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600"/>
            <a:ext cx="15240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152400"/>
            <a:ext cx="8229600" cy="6553200"/>
          </a:xfrm>
        </p:spPr>
        <p:txBody>
          <a:bodyPr/>
          <a:lstStyle/>
          <a:p>
            <a:pPr algn="l" eaLnBrk="1" hangingPunct="1">
              <a:defRPr/>
            </a:pPr>
            <a:r>
              <a:rPr lang="en-US" sz="5400" b="1" dirty="0">
                <a:latin typeface="Times New Roman" charset="0"/>
                <a:cs typeface="+mj-cs"/>
              </a:rPr>
              <a:t>Aim:</a:t>
            </a:r>
            <a:r>
              <a:rPr lang="en-US" sz="6600" dirty="0">
                <a:cs typeface="+mj-cs"/>
              </a:rPr>
              <a:t>  </a:t>
            </a:r>
            <a:r>
              <a:rPr lang="en-US" dirty="0">
                <a:latin typeface="Times New Roman" charset="0"/>
                <a:cs typeface="+mj-cs"/>
              </a:rPr>
              <a:t>How can mutations occur?</a:t>
            </a:r>
            <a:br>
              <a:rPr lang="en-US" dirty="0">
                <a:latin typeface="Times New Roman" charset="0"/>
                <a:cs typeface="+mj-cs"/>
              </a:rPr>
            </a:br>
            <a:br>
              <a:rPr lang="en-US" dirty="0">
                <a:latin typeface="Times New Roman" charset="0"/>
                <a:cs typeface="+mj-cs"/>
              </a:rPr>
            </a:br>
            <a:br>
              <a:rPr lang="en-US" dirty="0">
                <a:latin typeface="Times New Roman" charset="0"/>
                <a:cs typeface="+mj-cs"/>
              </a:rPr>
            </a:br>
            <a:br>
              <a:rPr lang="en-US" dirty="0">
                <a:latin typeface="Times New Roman" charset="0"/>
                <a:cs typeface="+mj-cs"/>
              </a:rPr>
            </a:br>
            <a:r>
              <a:rPr lang="en-US" b="1" dirty="0">
                <a:latin typeface="Times New Roman" charset="0"/>
                <a:cs typeface="+mj-cs"/>
              </a:rPr>
              <a:t>Do Now</a:t>
            </a:r>
            <a:r>
              <a:rPr lang="en-US" dirty="0">
                <a:latin typeface="Times New Roman" charset="0"/>
                <a:cs typeface="+mj-cs"/>
              </a:rPr>
              <a:t>:  </a:t>
            </a:r>
            <a:br>
              <a:rPr lang="en-US" dirty="0">
                <a:latin typeface="Times New Roman" charset="0"/>
                <a:cs typeface="+mj-cs"/>
              </a:rPr>
            </a:br>
            <a:r>
              <a:rPr lang="en-US" dirty="0">
                <a:latin typeface="Times New Roman" charset="0"/>
                <a:cs typeface="+mj-cs"/>
              </a:rPr>
              <a:t>1. Do all of your cells have the same DNA? </a:t>
            </a:r>
            <a:br>
              <a:rPr lang="en-US" dirty="0">
                <a:latin typeface="Times New Roman" charset="0"/>
                <a:cs typeface="+mj-cs"/>
              </a:rPr>
            </a:br>
            <a:r>
              <a:rPr lang="en-US" dirty="0">
                <a:latin typeface="Times New Roman" charset="0"/>
                <a:cs typeface="+mj-cs"/>
              </a:rPr>
              <a:t>2. What makes a blood cell different than a skin cell?</a:t>
            </a:r>
          </a:p>
        </p:txBody>
      </p:sp>
      <p:pic>
        <p:nvPicPr>
          <p:cNvPr id="123906" name="Picture 10" descr="chromosome"/>
          <p:cNvPicPr>
            <a:picLocks noChangeAspect="1" noChangeArrowheads="1"/>
          </p:cNvPicPr>
          <p:nvPr/>
        </p:nvPicPr>
        <p:blipFill>
          <a:blip r:embed="rId3">
            <a:extLst>
              <a:ext uri="{28A0092B-C50C-407E-A947-70E740481C1C}">
                <a14:useLocalDpi xmlns:a14="http://schemas.microsoft.com/office/drawing/2010/main" val="0"/>
              </a:ext>
            </a:extLst>
          </a:blip>
          <a:srcRect r="27272"/>
          <a:stretch>
            <a:fillRect/>
          </a:stretch>
        </p:blipFill>
        <p:spPr bwMode="auto">
          <a:xfrm>
            <a:off x="228600" y="1447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11" descr="dna_review_5"/>
          <p:cNvPicPr>
            <a:picLocks noChangeAspect="1" noChangeArrowheads="1"/>
          </p:cNvPicPr>
          <p:nvPr/>
        </p:nvPicPr>
        <p:blipFill>
          <a:blip r:embed="rId4">
            <a:extLst>
              <a:ext uri="{28A0092B-C50C-407E-A947-70E740481C1C}">
                <a14:useLocalDpi xmlns:a14="http://schemas.microsoft.com/office/drawing/2010/main" val="0"/>
              </a:ext>
            </a:extLst>
          </a:blip>
          <a:srcRect l="27429" r="29143"/>
          <a:stretch>
            <a:fillRect/>
          </a:stretch>
        </p:blipFill>
        <p:spPr bwMode="auto">
          <a:xfrm>
            <a:off x="7391400" y="15240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14" descr="af2_1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76400"/>
            <a:ext cx="320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8600" y="381000"/>
            <a:ext cx="8763000" cy="1143000"/>
          </a:xfrm>
        </p:spPr>
        <p:txBody>
          <a:bodyPr/>
          <a:lstStyle/>
          <a:p>
            <a:pPr eaLnBrk="1" hangingPunct="1">
              <a:defRPr/>
            </a:pPr>
            <a:r>
              <a:rPr lang="en-US" b="1">
                <a:latin typeface="Times New Roman" charset="0"/>
                <a:cs typeface="+mj-cs"/>
              </a:rPr>
              <a:t>How can we define the term </a:t>
            </a:r>
            <a:r>
              <a:rPr lang="ja-JP" altLang="en-US" b="1">
                <a:latin typeface="Arial"/>
                <a:cs typeface="+mj-cs"/>
              </a:rPr>
              <a:t>“</a:t>
            </a:r>
            <a:r>
              <a:rPr lang="en-US" b="1">
                <a:latin typeface="Times New Roman" charset="0"/>
                <a:cs typeface="+mj-cs"/>
              </a:rPr>
              <a:t>mutation</a:t>
            </a:r>
            <a:r>
              <a:rPr lang="ja-JP" altLang="en-US" b="1">
                <a:latin typeface="Arial"/>
                <a:cs typeface="+mj-cs"/>
              </a:rPr>
              <a:t>”</a:t>
            </a:r>
            <a:r>
              <a:rPr lang="en-US" b="1">
                <a:latin typeface="Times New Roman" charset="0"/>
                <a:cs typeface="+mj-cs"/>
              </a:rPr>
              <a:t>?</a:t>
            </a:r>
          </a:p>
        </p:txBody>
      </p:sp>
      <p:pic>
        <p:nvPicPr>
          <p:cNvPr id="125954" name="Picture 4" descr="dna_mu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2004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3810000" y="2343150"/>
            <a:ext cx="48768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700" dirty="0">
                <a:cs typeface="+mn-cs"/>
              </a:rPr>
              <a:t> A mutation is a mistake in the DNA (base pair sequence) that can result in changes to the organism.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1+#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
            <a:ext cx="7772400" cy="1143000"/>
          </a:xfrm>
        </p:spPr>
        <p:txBody>
          <a:bodyPr/>
          <a:lstStyle/>
          <a:p>
            <a:pPr eaLnBrk="1" hangingPunct="1">
              <a:defRPr/>
            </a:pPr>
            <a:r>
              <a:rPr lang="en-US" b="1">
                <a:cs typeface="+mj-cs"/>
              </a:rPr>
              <a:t>Inheritance</a:t>
            </a:r>
          </a:p>
        </p:txBody>
      </p:sp>
      <p:sp>
        <p:nvSpPr>
          <p:cNvPr id="10243" name="Rectangle 3"/>
          <p:cNvSpPr>
            <a:spLocks noGrp="1" noChangeArrowheads="1"/>
          </p:cNvSpPr>
          <p:nvPr>
            <p:ph type="body" sz="half" idx="1"/>
          </p:nvPr>
        </p:nvSpPr>
        <p:spPr>
          <a:xfrm>
            <a:off x="152400" y="1143000"/>
            <a:ext cx="8839200" cy="1600200"/>
          </a:xfrm>
        </p:spPr>
        <p:txBody>
          <a:bodyPr/>
          <a:lstStyle/>
          <a:p>
            <a:pPr marL="342835" indent="-342835" eaLnBrk="1" hangingPunct="1">
              <a:lnSpc>
                <a:spcPct val="90000"/>
              </a:lnSpc>
              <a:defRPr/>
            </a:pPr>
            <a:r>
              <a:rPr lang="en-US" sz="3700">
                <a:cs typeface="+mn-cs"/>
              </a:rPr>
              <a:t>During Fertilization each parent</a:t>
            </a:r>
            <a:r>
              <a:rPr lang="ja-JP" altLang="en-US" sz="3700">
                <a:latin typeface="Arial"/>
                <a:cs typeface="+mn-cs"/>
              </a:rPr>
              <a:t>’</a:t>
            </a:r>
            <a:r>
              <a:rPr lang="en-US" sz="3700">
                <a:cs typeface="+mn-cs"/>
              </a:rPr>
              <a:t>s sex cell (gamete) contributes half the chromosomes to the offspring.</a:t>
            </a:r>
          </a:p>
        </p:txBody>
      </p:sp>
      <p:pic>
        <p:nvPicPr>
          <p:cNvPr id="10250" name="Picture 10" descr="sperm_meets_egg_paste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133600" y="2819400"/>
            <a:ext cx="4876800" cy="3554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251" name="Oval 11"/>
          <p:cNvSpPr>
            <a:spLocks noChangeArrowheads="1"/>
          </p:cNvSpPr>
          <p:nvPr/>
        </p:nvSpPr>
        <p:spPr bwMode="auto">
          <a:xfrm>
            <a:off x="4953000" y="4114800"/>
            <a:ext cx="914400" cy="685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a:cs typeface="+mn-cs"/>
              </a:rPr>
              <a:t>23</a:t>
            </a:r>
          </a:p>
        </p:txBody>
      </p:sp>
      <p:sp>
        <p:nvSpPr>
          <p:cNvPr id="10252" name="Oval 12"/>
          <p:cNvSpPr>
            <a:spLocks noChangeArrowheads="1"/>
          </p:cNvSpPr>
          <p:nvPr/>
        </p:nvSpPr>
        <p:spPr bwMode="auto">
          <a:xfrm>
            <a:off x="4038600" y="5181600"/>
            <a:ext cx="4572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a:cs typeface="+mn-cs"/>
              </a:rPr>
              <a:t>23</a:t>
            </a:r>
          </a:p>
        </p:txBody>
      </p:sp>
      <p:pic>
        <p:nvPicPr>
          <p:cNvPr id="26630" name="Picture 14" descr="ho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13223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Line 15"/>
          <p:cNvSpPr>
            <a:spLocks noChangeShapeType="1"/>
          </p:cNvSpPr>
          <p:nvPr/>
        </p:nvSpPr>
        <p:spPr bwMode="auto">
          <a:xfrm>
            <a:off x="914400" y="3962400"/>
            <a:ext cx="25146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pic>
        <p:nvPicPr>
          <p:cNvPr id="26632" name="Picture 17" descr="1058506987_OtherM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443163"/>
            <a:ext cx="98901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Line 18"/>
          <p:cNvSpPr>
            <a:spLocks noChangeShapeType="1"/>
          </p:cNvSpPr>
          <p:nvPr/>
        </p:nvSpPr>
        <p:spPr bwMode="auto">
          <a:xfrm flipH="1">
            <a:off x="5638800" y="4191000"/>
            <a:ext cx="16764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pic>
        <p:nvPicPr>
          <p:cNvPr id="10260" name="Picture 20" descr="bartsimp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613" y="3048000"/>
            <a:ext cx="21367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2" descr="Chromoso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419600"/>
            <a:ext cx="8572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3" descr="Chromoso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419600"/>
            <a:ext cx="800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MARTINK"/>
          <p:cNvSpPr/>
          <p:nvPr/>
        </p:nvSpPr>
        <p:spPr>
          <a:xfrm>
            <a:off x="8378825" y="6276975"/>
            <a:ext cx="98425" cy="0"/>
          </a:xfrm>
          <a:custGeom>
            <a:avLst/>
            <a:gdLst/>
            <a:ahLst/>
            <a:cxnLst/>
            <a:rect l="0" t="0" r="0" b="0"/>
            <a:pathLst>
              <a:path w="97791" h="1">
                <a:moveTo>
                  <a:pt x="0" y="0"/>
                </a:moveTo>
                <a:lnTo>
                  <a:pt x="26670" y="0"/>
                </a:lnTo>
                <a:lnTo>
                  <a:pt x="59690" y="0"/>
                </a:lnTo>
                <a:lnTo>
                  <a:pt x="91440" y="0"/>
                </a:lnTo>
                <a:lnTo>
                  <a:pt x="97790"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SMARTINK"/>
          <p:cNvSpPr/>
          <p:nvPr/>
        </p:nvSpPr>
        <p:spPr>
          <a:xfrm>
            <a:off x="7707313" y="5741988"/>
            <a:ext cx="815975" cy="449262"/>
          </a:xfrm>
          <a:custGeom>
            <a:avLst/>
            <a:gdLst/>
            <a:ahLst/>
            <a:cxnLst/>
            <a:rect l="0" t="0" r="0" b="0"/>
            <a:pathLst>
              <a:path w="815341" h="449581">
                <a:moveTo>
                  <a:pt x="0" y="58420"/>
                </a:moveTo>
                <a:lnTo>
                  <a:pt x="25400" y="38100"/>
                </a:lnTo>
                <a:lnTo>
                  <a:pt x="45720" y="31750"/>
                </a:lnTo>
                <a:lnTo>
                  <a:pt x="71120" y="25400"/>
                </a:lnTo>
                <a:lnTo>
                  <a:pt x="91440" y="25400"/>
                </a:lnTo>
                <a:lnTo>
                  <a:pt x="110490" y="19050"/>
                </a:lnTo>
                <a:lnTo>
                  <a:pt x="129540" y="19050"/>
                </a:lnTo>
                <a:lnTo>
                  <a:pt x="162560" y="12700"/>
                </a:lnTo>
                <a:lnTo>
                  <a:pt x="189230" y="12700"/>
                </a:lnTo>
                <a:lnTo>
                  <a:pt x="220980" y="6350"/>
                </a:lnTo>
                <a:lnTo>
                  <a:pt x="247650" y="0"/>
                </a:lnTo>
                <a:lnTo>
                  <a:pt x="260350" y="0"/>
                </a:lnTo>
                <a:lnTo>
                  <a:pt x="247650" y="19050"/>
                </a:lnTo>
                <a:lnTo>
                  <a:pt x="220980" y="31750"/>
                </a:lnTo>
                <a:lnTo>
                  <a:pt x="201930" y="52070"/>
                </a:lnTo>
                <a:lnTo>
                  <a:pt x="208280" y="64770"/>
                </a:lnTo>
                <a:lnTo>
                  <a:pt x="228600" y="83820"/>
                </a:lnTo>
                <a:lnTo>
                  <a:pt x="260350" y="97790"/>
                </a:lnTo>
                <a:lnTo>
                  <a:pt x="293370" y="116840"/>
                </a:lnTo>
                <a:lnTo>
                  <a:pt x="320040" y="129540"/>
                </a:lnTo>
                <a:lnTo>
                  <a:pt x="345440" y="143510"/>
                </a:lnTo>
                <a:lnTo>
                  <a:pt x="378460" y="156210"/>
                </a:lnTo>
                <a:lnTo>
                  <a:pt x="391160" y="168910"/>
                </a:lnTo>
                <a:lnTo>
                  <a:pt x="397510" y="189230"/>
                </a:lnTo>
                <a:lnTo>
                  <a:pt x="372110" y="228600"/>
                </a:lnTo>
                <a:lnTo>
                  <a:pt x="372110" y="247650"/>
                </a:lnTo>
                <a:lnTo>
                  <a:pt x="378460" y="260350"/>
                </a:lnTo>
                <a:lnTo>
                  <a:pt x="411480" y="220980"/>
                </a:lnTo>
                <a:lnTo>
                  <a:pt x="436880" y="189230"/>
                </a:lnTo>
                <a:lnTo>
                  <a:pt x="469900" y="168910"/>
                </a:lnTo>
                <a:lnTo>
                  <a:pt x="495300" y="156210"/>
                </a:lnTo>
                <a:lnTo>
                  <a:pt x="509270" y="162560"/>
                </a:lnTo>
                <a:lnTo>
                  <a:pt x="509270" y="175260"/>
                </a:lnTo>
                <a:lnTo>
                  <a:pt x="502920" y="208280"/>
                </a:lnTo>
                <a:lnTo>
                  <a:pt x="509270" y="195580"/>
                </a:lnTo>
                <a:lnTo>
                  <a:pt x="509270" y="182880"/>
                </a:lnTo>
                <a:lnTo>
                  <a:pt x="488950" y="189230"/>
                </a:lnTo>
                <a:lnTo>
                  <a:pt x="457200" y="195580"/>
                </a:lnTo>
                <a:lnTo>
                  <a:pt x="430530" y="201930"/>
                </a:lnTo>
                <a:lnTo>
                  <a:pt x="403860" y="220980"/>
                </a:lnTo>
                <a:lnTo>
                  <a:pt x="384810" y="234950"/>
                </a:lnTo>
                <a:lnTo>
                  <a:pt x="384810" y="247650"/>
                </a:lnTo>
                <a:lnTo>
                  <a:pt x="411480" y="254000"/>
                </a:lnTo>
                <a:lnTo>
                  <a:pt x="436880" y="254000"/>
                </a:lnTo>
                <a:lnTo>
                  <a:pt x="469900" y="254000"/>
                </a:lnTo>
                <a:lnTo>
                  <a:pt x="476250" y="241300"/>
                </a:lnTo>
                <a:lnTo>
                  <a:pt x="443230" y="228600"/>
                </a:lnTo>
                <a:lnTo>
                  <a:pt x="430530" y="214630"/>
                </a:lnTo>
                <a:lnTo>
                  <a:pt x="430530" y="201930"/>
                </a:lnTo>
                <a:lnTo>
                  <a:pt x="436880" y="189230"/>
                </a:lnTo>
                <a:lnTo>
                  <a:pt x="436880" y="175260"/>
                </a:lnTo>
                <a:lnTo>
                  <a:pt x="449580" y="175260"/>
                </a:lnTo>
                <a:lnTo>
                  <a:pt x="482600" y="182880"/>
                </a:lnTo>
                <a:lnTo>
                  <a:pt x="509270" y="182880"/>
                </a:lnTo>
                <a:lnTo>
                  <a:pt x="534670" y="189230"/>
                </a:lnTo>
                <a:lnTo>
                  <a:pt x="554990" y="189230"/>
                </a:lnTo>
                <a:lnTo>
                  <a:pt x="586740" y="189230"/>
                </a:lnTo>
                <a:lnTo>
                  <a:pt x="613410" y="195580"/>
                </a:lnTo>
                <a:lnTo>
                  <a:pt x="646430" y="195580"/>
                </a:lnTo>
                <a:lnTo>
                  <a:pt x="671830" y="201930"/>
                </a:lnTo>
                <a:lnTo>
                  <a:pt x="698500" y="201930"/>
                </a:lnTo>
                <a:lnTo>
                  <a:pt x="704850" y="220980"/>
                </a:lnTo>
                <a:lnTo>
                  <a:pt x="704850" y="234950"/>
                </a:lnTo>
                <a:lnTo>
                  <a:pt x="704850" y="247650"/>
                </a:lnTo>
                <a:lnTo>
                  <a:pt x="717550" y="254000"/>
                </a:lnTo>
                <a:lnTo>
                  <a:pt x="704850" y="260350"/>
                </a:lnTo>
                <a:lnTo>
                  <a:pt x="692150" y="254000"/>
                </a:lnTo>
                <a:lnTo>
                  <a:pt x="692150" y="241300"/>
                </a:lnTo>
                <a:lnTo>
                  <a:pt x="711200" y="274320"/>
                </a:lnTo>
                <a:lnTo>
                  <a:pt x="744220" y="306070"/>
                </a:lnTo>
                <a:lnTo>
                  <a:pt x="769620" y="332740"/>
                </a:lnTo>
                <a:lnTo>
                  <a:pt x="789940" y="351790"/>
                </a:lnTo>
                <a:lnTo>
                  <a:pt x="796290" y="378460"/>
                </a:lnTo>
                <a:lnTo>
                  <a:pt x="796290" y="391160"/>
                </a:lnTo>
                <a:lnTo>
                  <a:pt x="808990" y="397510"/>
                </a:lnTo>
                <a:lnTo>
                  <a:pt x="815340" y="411480"/>
                </a:lnTo>
                <a:lnTo>
                  <a:pt x="815340" y="430530"/>
                </a:lnTo>
                <a:lnTo>
                  <a:pt x="796290" y="449580"/>
                </a:lnTo>
                <a:lnTo>
                  <a:pt x="763270" y="436880"/>
                </a:lnTo>
                <a:lnTo>
                  <a:pt x="737870" y="417830"/>
                </a:lnTo>
                <a:lnTo>
                  <a:pt x="723900" y="411480"/>
                </a:lnTo>
                <a:lnTo>
                  <a:pt x="711200" y="384810"/>
                </a:lnTo>
                <a:lnTo>
                  <a:pt x="704850" y="372110"/>
                </a:lnTo>
                <a:lnTo>
                  <a:pt x="685800" y="345440"/>
                </a:lnTo>
                <a:lnTo>
                  <a:pt x="659130" y="326390"/>
                </a:lnTo>
                <a:lnTo>
                  <a:pt x="632460" y="306070"/>
                </a:lnTo>
                <a:lnTo>
                  <a:pt x="607060" y="287020"/>
                </a:lnTo>
                <a:lnTo>
                  <a:pt x="586740" y="274320"/>
                </a:lnTo>
                <a:lnTo>
                  <a:pt x="574040" y="274320"/>
                </a:lnTo>
                <a:lnTo>
                  <a:pt x="580390" y="254000"/>
                </a:lnTo>
                <a:lnTo>
                  <a:pt x="580390" y="228600"/>
                </a:lnTo>
                <a:lnTo>
                  <a:pt x="580390" y="201930"/>
                </a:lnTo>
                <a:lnTo>
                  <a:pt x="574040" y="189230"/>
                </a:lnTo>
                <a:lnTo>
                  <a:pt x="561340" y="189230"/>
                </a:lnTo>
                <a:lnTo>
                  <a:pt x="548640" y="201930"/>
                </a:lnTo>
                <a:lnTo>
                  <a:pt x="541020" y="214630"/>
                </a:lnTo>
                <a:lnTo>
                  <a:pt x="574040" y="220980"/>
                </a:lnTo>
                <a:lnTo>
                  <a:pt x="580390" y="22860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60"/>
                                        </p:tgtEl>
                                        <p:attrNameLst>
                                          <p:attrName>style.visibility</p:attrName>
                                        </p:attrNameLst>
                                      </p:cBhvr>
                                      <p:to>
                                        <p:strVal val="visible"/>
                                      </p:to>
                                    </p:set>
                                    <p:anim calcmode="lin" valueType="num">
                                      <p:cBhvr additive="base">
                                        <p:cTn id="7" dur="500" fill="hold"/>
                                        <p:tgtEl>
                                          <p:spTgt spid="10260"/>
                                        </p:tgtEl>
                                        <p:attrNameLst>
                                          <p:attrName>ppt_x</p:attrName>
                                        </p:attrNameLst>
                                      </p:cBhvr>
                                      <p:tavLst>
                                        <p:tav tm="0">
                                          <p:val>
                                            <p:strVal val="0-#ppt_w/2"/>
                                          </p:val>
                                        </p:tav>
                                        <p:tav tm="100000">
                                          <p:val>
                                            <p:strVal val="#ppt_x"/>
                                          </p:val>
                                        </p:tav>
                                      </p:tavLst>
                                    </p:anim>
                                    <p:anim calcmode="lin" valueType="num">
                                      <p:cBhvr additive="base">
                                        <p:cTn id="8" dur="500" fill="hold"/>
                                        <p:tgtEl>
                                          <p:spTgt spid="102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52400" y="0"/>
            <a:ext cx="8839200" cy="1524000"/>
          </a:xfrm>
        </p:spPr>
        <p:txBody>
          <a:bodyPr/>
          <a:lstStyle/>
          <a:p>
            <a:pPr eaLnBrk="1" hangingPunct="1">
              <a:defRPr/>
            </a:pPr>
            <a:r>
              <a:rPr lang="en-US" b="1">
                <a:latin typeface="Times New Roman" charset="0"/>
                <a:cs typeface="+mj-cs"/>
              </a:rPr>
              <a:t>Why do mistakes in replication lead to mutations?</a:t>
            </a:r>
          </a:p>
        </p:txBody>
      </p:sp>
      <p:sp>
        <p:nvSpPr>
          <p:cNvPr id="43011" name="Rectangle 3"/>
          <p:cNvSpPr>
            <a:spLocks noGrp="1" noChangeArrowheads="1"/>
          </p:cNvSpPr>
          <p:nvPr>
            <p:ph type="subTitle" idx="1"/>
          </p:nvPr>
        </p:nvSpPr>
        <p:spPr>
          <a:xfrm>
            <a:off x="152400" y="3962400"/>
            <a:ext cx="8763000" cy="2590800"/>
          </a:xfrm>
          <a:solidFill>
            <a:srgbClr val="CCCCFF"/>
          </a:solidFill>
        </p:spPr>
        <p:txBody>
          <a:bodyPr/>
          <a:lstStyle/>
          <a:p>
            <a:pPr eaLnBrk="1" hangingPunct="1">
              <a:buFontTx/>
              <a:buChar char="•"/>
              <a:defRPr/>
            </a:pPr>
            <a:r>
              <a:rPr lang="en-US" dirty="0">
                <a:cs typeface="+mn-cs"/>
              </a:rPr>
              <a:t> </a:t>
            </a:r>
            <a:r>
              <a:rPr lang="en-US" sz="3700" dirty="0">
                <a:latin typeface="Times New Roman" charset="0"/>
                <a:cs typeface="+mn-cs"/>
              </a:rPr>
              <a:t>Because each nucleotide base sequence (GENE) that is replicated codes for one protein, which then make-up our traits (characteristics).</a:t>
            </a:r>
            <a:endParaRPr lang="en-US" sz="3700" b="1" dirty="0">
              <a:latin typeface="Times New Roman" charset="0"/>
              <a:cs typeface="+mn-cs"/>
            </a:endParaRPr>
          </a:p>
        </p:txBody>
      </p:sp>
      <p:pic>
        <p:nvPicPr>
          <p:cNvPr id="128003" name="Picture 4" descr="DNA-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38862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4648200" y="1524000"/>
            <a:ext cx="1752600" cy="6619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1 gene </a:t>
            </a:r>
          </a:p>
        </p:txBody>
      </p:sp>
      <p:sp>
        <p:nvSpPr>
          <p:cNvPr id="43014" name="Rectangle 6"/>
          <p:cNvSpPr>
            <a:spLocks noChangeArrowheads="1"/>
          </p:cNvSpPr>
          <p:nvPr/>
        </p:nvSpPr>
        <p:spPr bwMode="auto">
          <a:xfrm>
            <a:off x="4572000" y="2667000"/>
            <a:ext cx="2133600" cy="53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sz="3700">
                <a:cs typeface="+mn-cs"/>
              </a:rPr>
              <a:t>1 Protein</a:t>
            </a:r>
          </a:p>
        </p:txBody>
      </p:sp>
      <p:sp>
        <p:nvSpPr>
          <p:cNvPr id="43015" name="Line 7"/>
          <p:cNvSpPr>
            <a:spLocks noChangeShapeType="1"/>
          </p:cNvSpPr>
          <p:nvPr/>
        </p:nvSpPr>
        <p:spPr bwMode="auto">
          <a:xfrm flipH="1">
            <a:off x="3962400" y="1828800"/>
            <a:ext cx="533400" cy="76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
        <p:nvSpPr>
          <p:cNvPr id="43016" name="Line 8"/>
          <p:cNvSpPr>
            <a:spLocks noChangeShapeType="1"/>
          </p:cNvSpPr>
          <p:nvPr/>
        </p:nvSpPr>
        <p:spPr bwMode="auto">
          <a:xfrm flipH="1">
            <a:off x="1905000" y="2895600"/>
            <a:ext cx="259080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9144000" cy="1143000"/>
          </a:xfrm>
        </p:spPr>
        <p:txBody>
          <a:bodyPr/>
          <a:lstStyle/>
          <a:p>
            <a:pPr eaLnBrk="1" hangingPunct="1">
              <a:defRPr/>
            </a:pPr>
            <a:r>
              <a:rPr lang="en-US" b="1">
                <a:latin typeface="Times New Roman" charset="0"/>
                <a:cs typeface="+mj-cs"/>
              </a:rPr>
              <a:t>When do you think most mutations occur?  Why?</a:t>
            </a:r>
          </a:p>
        </p:txBody>
      </p:sp>
      <p:pic>
        <p:nvPicPr>
          <p:cNvPr id="130050" name="Picture 3" descr="DNAsplit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534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381000" y="5105400"/>
            <a:ext cx="8382000" cy="12303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buFontTx/>
              <a:buChar char="•"/>
              <a:defRPr/>
            </a:pPr>
            <a:r>
              <a:rPr lang="en-US" sz="3700" dirty="0">
                <a:cs typeface="+mn-cs"/>
              </a:rPr>
              <a:t> Mutations most commonly occur when DNA is being replicated.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7772400" cy="1143000"/>
          </a:xfrm>
        </p:spPr>
        <p:txBody>
          <a:bodyPr/>
          <a:lstStyle/>
          <a:p>
            <a:pPr eaLnBrk="1" hangingPunct="1">
              <a:defRPr/>
            </a:pPr>
            <a:r>
              <a:rPr lang="en-US" b="1">
                <a:solidFill>
                  <a:schemeClr val="tx1"/>
                </a:solidFill>
                <a:latin typeface="Times New Roman" charset="0"/>
                <a:cs typeface="+mj-cs"/>
              </a:rPr>
              <a:t>How can a mutation</a:t>
            </a:r>
            <a:r>
              <a:rPr lang="en-US" b="1">
                <a:latin typeface="Times New Roman" charset="0"/>
                <a:cs typeface="+mj-cs"/>
              </a:rPr>
              <a:t> affect an organism?</a:t>
            </a:r>
          </a:p>
        </p:txBody>
      </p:sp>
      <p:pic>
        <p:nvPicPr>
          <p:cNvPr id="4101" name="Picture 5" descr="Frogs deformed because of combination of pesticides and parasites (AP)"/>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562600" y="3810000"/>
            <a:ext cx="2598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7" descr="frog"/>
          <p:cNvPicPr>
            <a:picLocks noChangeAspect="1" noChangeArrowheads="1"/>
          </p:cNvPicPr>
          <p:nvPr/>
        </p:nvPicPr>
        <p:blipFill>
          <a:blip r:embed="rId4">
            <a:extLst>
              <a:ext uri="{28A0092B-C50C-407E-A947-70E740481C1C}">
                <a14:useLocalDpi xmlns:a14="http://schemas.microsoft.com/office/drawing/2010/main" val="0"/>
              </a:ext>
            </a:extLst>
          </a:blip>
          <a:srcRect l="32425" t="37213" r="28032" b="20978"/>
          <a:stretch>
            <a:fillRect/>
          </a:stretch>
        </p:blipFill>
        <p:spPr bwMode="auto">
          <a:xfrm>
            <a:off x="990600" y="3810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990600" y="3352800"/>
            <a:ext cx="274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spcBef>
                <a:spcPct val="50000"/>
              </a:spcBef>
              <a:defRPr/>
            </a:pPr>
            <a:r>
              <a:rPr lang="en-US" sz="2700" b="1">
                <a:cs typeface="+mn-cs"/>
              </a:rPr>
              <a:t>Normal Frog</a:t>
            </a:r>
          </a:p>
        </p:txBody>
      </p:sp>
      <p:sp>
        <p:nvSpPr>
          <p:cNvPr id="4105" name="Rectangle 9"/>
          <p:cNvSpPr>
            <a:spLocks noChangeArrowheads="1"/>
          </p:cNvSpPr>
          <p:nvPr/>
        </p:nvSpPr>
        <p:spPr bwMode="auto">
          <a:xfrm>
            <a:off x="762000" y="1447800"/>
            <a:ext cx="7848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lgn="ctr">
              <a:buFontTx/>
              <a:buChar char="•"/>
              <a:defRPr/>
            </a:pPr>
            <a:r>
              <a:rPr lang="en-US" sz="4100" dirty="0">
                <a:solidFill>
                  <a:schemeClr val="tx2"/>
                </a:solidFill>
                <a:cs typeface="+mn-cs"/>
              </a:rPr>
              <a:t> </a:t>
            </a:r>
            <a:r>
              <a:rPr lang="en-US" sz="3700" dirty="0">
                <a:solidFill>
                  <a:schemeClr val="tx2"/>
                </a:solidFill>
                <a:cs typeface="+mn-cs"/>
              </a:rPr>
              <a:t>It changes the physical characteristic of the organism.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0-#ppt_w/2"/>
                                          </p:val>
                                        </p:tav>
                                        <p:tav tm="100000">
                                          <p:val>
                                            <p:strVal val="#ppt_x"/>
                                          </p:val>
                                        </p:tav>
                                      </p:tavLst>
                                    </p:anim>
                                    <p:anim calcmode="lin" valueType="num">
                                      <p:cBhvr additive="base">
                                        <p:cTn id="8"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1+#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5000" y="228600"/>
            <a:ext cx="5867400" cy="1143000"/>
          </a:xfrm>
        </p:spPr>
        <p:txBody>
          <a:bodyPr/>
          <a:lstStyle/>
          <a:p>
            <a:pPr eaLnBrk="1" hangingPunct="1">
              <a:defRPr/>
            </a:pPr>
            <a:r>
              <a:rPr lang="en-US" b="1">
                <a:latin typeface="Times New Roman" charset="0"/>
                <a:cs typeface="+mj-cs"/>
              </a:rPr>
              <a:t>Hemophilia</a:t>
            </a:r>
          </a:p>
        </p:txBody>
      </p:sp>
      <p:pic>
        <p:nvPicPr>
          <p:cNvPr id="134146" name="Picture 4" descr="hex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2133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8" descr="gene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3400"/>
            <a:ext cx="30480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10" descr="gene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2971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1"/>
          <p:cNvSpPr txBox="1">
            <a:spLocks noChangeArrowheads="1"/>
          </p:cNvSpPr>
          <p:nvPr/>
        </p:nvSpPr>
        <p:spPr bwMode="auto">
          <a:xfrm>
            <a:off x="3352800" y="2286000"/>
            <a:ext cx="5562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dirty="0">
                <a:cs typeface="+mn-cs"/>
              </a:rPr>
              <a:t> Is </a:t>
            </a:r>
            <a:r>
              <a:rPr lang="en-US" sz="3700" dirty="0">
                <a:cs typeface="+mn-cs"/>
              </a:rPr>
              <a:t>a genetic disorder (mutations in a gene for clotting factors) of the circulatory system where your blood does not clot.</a:t>
            </a:r>
          </a:p>
          <a:p>
            <a:pPr>
              <a:spcBef>
                <a:spcPct val="50000"/>
              </a:spcBef>
              <a:buFontTx/>
              <a:buChar char="•"/>
              <a:defRPr/>
            </a:pPr>
            <a:r>
              <a:rPr lang="en-US" sz="3700" dirty="0">
                <a:cs typeface="+mn-cs"/>
              </a:rPr>
              <a:t> How can this be a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500" fill="hold"/>
                                        <p:tgtEl>
                                          <p:spTgt spid="18443"/>
                                        </p:tgtEl>
                                        <p:attrNameLst>
                                          <p:attrName>ppt_x</p:attrName>
                                        </p:attrNameLst>
                                      </p:cBhvr>
                                      <p:tavLst>
                                        <p:tav tm="0">
                                          <p:val>
                                            <p:strVal val="1+#ppt_w/2"/>
                                          </p:val>
                                        </p:tav>
                                        <p:tav tm="100000">
                                          <p:val>
                                            <p:strVal val="#ppt_x"/>
                                          </p:val>
                                        </p:tav>
                                      </p:tavLst>
                                    </p:anim>
                                    <p:anim calcmode="lin" valueType="num">
                                      <p:cBhvr additive="base">
                                        <p:cTn id="8" dur="500" fill="hold"/>
                                        <p:tgtEl>
                                          <p:spTgt spid="184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76200"/>
            <a:ext cx="8229600" cy="1143000"/>
          </a:xfrm>
        </p:spPr>
        <p:txBody>
          <a:bodyPr/>
          <a:lstStyle/>
          <a:p>
            <a:pPr eaLnBrk="1" hangingPunct="1">
              <a:defRPr/>
            </a:pPr>
            <a:r>
              <a:rPr lang="en-US" b="1">
                <a:latin typeface="Times New Roman" charset="0"/>
                <a:cs typeface="+mj-cs"/>
              </a:rPr>
              <a:t>Are you color blind?</a:t>
            </a:r>
          </a:p>
        </p:txBody>
      </p:sp>
      <p:pic>
        <p:nvPicPr>
          <p:cNvPr id="136194" name="Picture 3" descr="Color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9" descr="Color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14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196" name="Group 14"/>
          <p:cNvGrpSpPr>
            <a:grpSpLocks/>
          </p:cNvGrpSpPr>
          <p:nvPr/>
        </p:nvGrpSpPr>
        <p:grpSpPr bwMode="auto">
          <a:xfrm>
            <a:off x="0" y="1371600"/>
            <a:ext cx="9156700" cy="450850"/>
            <a:chOff x="-3" y="-3"/>
            <a:chExt cx="5768" cy="284"/>
          </a:xfrm>
        </p:grpSpPr>
        <p:grpSp>
          <p:nvGrpSpPr>
            <p:cNvPr id="136204" name="Group 12"/>
            <p:cNvGrpSpPr>
              <a:grpSpLocks/>
            </p:cNvGrpSpPr>
            <p:nvPr/>
          </p:nvGrpSpPr>
          <p:grpSpPr bwMode="auto">
            <a:xfrm>
              <a:off x="0" y="0"/>
              <a:ext cx="5762" cy="281"/>
              <a:chOff x="0" y="0"/>
              <a:chExt cx="5762" cy="281"/>
            </a:xfrm>
          </p:grpSpPr>
          <p:sp>
            <p:nvSpPr>
              <p:cNvPr id="2058" name="Rectangle 10"/>
              <p:cNvSpPr>
                <a:spLocks noChangeArrowheads="1"/>
              </p:cNvSpPr>
              <p:nvPr/>
            </p:nvSpPr>
            <p:spPr bwMode="auto">
              <a:xfrm>
                <a:off x="0" y="0"/>
                <a:ext cx="576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2059" name="Rectangle 11"/>
              <p:cNvSpPr>
                <a:spLocks noChangeArrowheads="1"/>
              </p:cNvSpPr>
              <p:nvPr/>
            </p:nvSpPr>
            <p:spPr bwMode="auto">
              <a:xfrm>
                <a:off x="0" y="0"/>
                <a:ext cx="5762" cy="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061" name="Rectangle 13"/>
            <p:cNvSpPr>
              <a:spLocks noChangeArrowheads="1"/>
            </p:cNvSpPr>
            <p:nvPr/>
          </p:nvSpPr>
          <p:spPr bwMode="auto">
            <a:xfrm>
              <a:off x="-3" y="-3"/>
              <a:ext cx="5768" cy="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pic>
        <p:nvPicPr>
          <p:cNvPr id="136197" name="Picture 15" descr="Color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838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198" name="Group 20"/>
          <p:cNvGrpSpPr>
            <a:grpSpLocks/>
          </p:cNvGrpSpPr>
          <p:nvPr/>
        </p:nvGrpSpPr>
        <p:grpSpPr bwMode="auto">
          <a:xfrm>
            <a:off x="-12700" y="1371600"/>
            <a:ext cx="9156700" cy="450850"/>
            <a:chOff x="-3" y="-3"/>
            <a:chExt cx="5768" cy="284"/>
          </a:xfrm>
        </p:grpSpPr>
        <p:grpSp>
          <p:nvGrpSpPr>
            <p:cNvPr id="136200" name="Group 18"/>
            <p:cNvGrpSpPr>
              <a:grpSpLocks/>
            </p:cNvGrpSpPr>
            <p:nvPr/>
          </p:nvGrpSpPr>
          <p:grpSpPr bwMode="auto">
            <a:xfrm>
              <a:off x="0" y="0"/>
              <a:ext cx="5762" cy="281"/>
              <a:chOff x="0" y="0"/>
              <a:chExt cx="5762" cy="281"/>
            </a:xfrm>
          </p:grpSpPr>
          <p:sp>
            <p:nvSpPr>
              <p:cNvPr id="2064" name="Rectangle 16"/>
              <p:cNvSpPr>
                <a:spLocks noChangeArrowheads="1"/>
              </p:cNvSpPr>
              <p:nvPr/>
            </p:nvSpPr>
            <p:spPr bwMode="auto">
              <a:xfrm>
                <a:off x="0" y="0"/>
                <a:ext cx="576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2065" name="Rectangle 17"/>
              <p:cNvSpPr>
                <a:spLocks noChangeArrowheads="1"/>
              </p:cNvSpPr>
              <p:nvPr/>
            </p:nvSpPr>
            <p:spPr bwMode="auto">
              <a:xfrm>
                <a:off x="0" y="0"/>
                <a:ext cx="5762" cy="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067" name="Rectangle 19"/>
            <p:cNvSpPr>
              <a:spLocks noChangeArrowheads="1"/>
            </p:cNvSpPr>
            <p:nvPr/>
          </p:nvSpPr>
          <p:spPr bwMode="auto">
            <a:xfrm>
              <a:off x="-3" y="-3"/>
              <a:ext cx="5768" cy="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069" name="Text Box 21"/>
          <p:cNvSpPr txBox="1">
            <a:spLocks noChangeArrowheads="1"/>
          </p:cNvSpPr>
          <p:nvPr/>
        </p:nvSpPr>
        <p:spPr bwMode="auto">
          <a:xfrm>
            <a:off x="0" y="3429000"/>
            <a:ext cx="9144000"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dirty="0">
                <a:cs typeface="+mn-cs"/>
              </a:rPr>
              <a:t> </a:t>
            </a:r>
            <a:r>
              <a:rPr lang="en-US" sz="3700" dirty="0">
                <a:cs typeface="+mn-cs"/>
              </a:rPr>
              <a:t>Colorblindness (a condition where you can</a:t>
            </a:r>
            <a:r>
              <a:rPr lang="ja-JP" altLang="en-US" sz="3700" dirty="0">
                <a:latin typeface="Arial"/>
                <a:cs typeface="+mn-cs"/>
              </a:rPr>
              <a:t>’</a:t>
            </a:r>
            <a:r>
              <a:rPr lang="en-US" sz="3700" dirty="0">
                <a:cs typeface="+mn-cs"/>
              </a:rPr>
              <a:t>t see certain colors) is another genetic disorder caused by a mutation in a gene.</a:t>
            </a:r>
          </a:p>
          <a:p>
            <a:pPr>
              <a:spcBef>
                <a:spcPct val="50000"/>
              </a:spcBef>
              <a:buFontTx/>
              <a:buChar char="•"/>
              <a:defRPr/>
            </a:pPr>
            <a:r>
              <a:rPr lang="en-US" sz="3700" dirty="0">
                <a:cs typeface="+mn-cs"/>
              </a:rPr>
              <a:t> A mutation occurs in the gene for special cells called cones that help you see color.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dissolve">
                                      <p:cBhvr>
                                        <p:cTn id="7"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304800"/>
            <a:ext cx="8839200" cy="1143000"/>
          </a:xfrm>
        </p:spPr>
        <p:txBody>
          <a:bodyPr/>
          <a:lstStyle/>
          <a:p>
            <a:pPr eaLnBrk="1" hangingPunct="1">
              <a:defRPr/>
            </a:pPr>
            <a:r>
              <a:rPr lang="en-US" b="1" dirty="0">
                <a:latin typeface="Times New Roman" charset="0"/>
                <a:cs typeface="+mj-cs"/>
              </a:rPr>
              <a:t>Can you identify any environmental sources that may lead to a mutation?</a:t>
            </a:r>
          </a:p>
        </p:txBody>
      </p:sp>
      <p:sp>
        <p:nvSpPr>
          <p:cNvPr id="7171" name="Rectangle 3"/>
          <p:cNvSpPr>
            <a:spLocks noGrp="1" noChangeArrowheads="1"/>
          </p:cNvSpPr>
          <p:nvPr>
            <p:ph type="subTitle" idx="1"/>
          </p:nvPr>
        </p:nvSpPr>
        <p:spPr>
          <a:xfrm>
            <a:off x="609600" y="1676400"/>
            <a:ext cx="4876800" cy="2286000"/>
          </a:xfrm>
        </p:spPr>
        <p:txBody>
          <a:bodyPr/>
          <a:lstStyle/>
          <a:p>
            <a:pPr algn="l" eaLnBrk="1" hangingPunct="1">
              <a:lnSpc>
                <a:spcPct val="90000"/>
              </a:lnSpc>
              <a:buFontTx/>
              <a:buChar char="•"/>
              <a:defRPr/>
            </a:pPr>
            <a:r>
              <a:rPr lang="en-US" sz="3700">
                <a:latin typeface="Times New Roman" charset="0"/>
                <a:cs typeface="+mn-cs"/>
              </a:rPr>
              <a:t> </a:t>
            </a:r>
            <a:r>
              <a:rPr lang="en-US">
                <a:latin typeface="Times New Roman" charset="0"/>
                <a:cs typeface="+mn-cs"/>
              </a:rPr>
              <a:t>Chemicals</a:t>
            </a:r>
          </a:p>
          <a:p>
            <a:pPr algn="l" eaLnBrk="1" hangingPunct="1">
              <a:lnSpc>
                <a:spcPct val="90000"/>
              </a:lnSpc>
              <a:buFontTx/>
              <a:buChar char="•"/>
              <a:defRPr/>
            </a:pPr>
            <a:r>
              <a:rPr lang="en-US">
                <a:latin typeface="Times New Roman" charset="0"/>
                <a:cs typeface="+mn-cs"/>
              </a:rPr>
              <a:t> UV Radiation</a:t>
            </a:r>
          </a:p>
          <a:p>
            <a:pPr algn="l" eaLnBrk="1" hangingPunct="1">
              <a:lnSpc>
                <a:spcPct val="90000"/>
              </a:lnSpc>
              <a:buFontTx/>
              <a:buChar char="•"/>
              <a:defRPr/>
            </a:pPr>
            <a:r>
              <a:rPr lang="en-US">
                <a:latin typeface="Times New Roman" charset="0"/>
                <a:cs typeface="+mn-cs"/>
              </a:rPr>
              <a:t> X-Ray radiation</a:t>
            </a:r>
          </a:p>
        </p:txBody>
      </p:sp>
      <p:pic>
        <p:nvPicPr>
          <p:cNvPr id="138243" name="Picture 5" descr="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24003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11" descr="chemical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962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14" descr="uv-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810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16" descr="emb06-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52600"/>
            <a:ext cx="25908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b="1">
                <a:latin typeface="Times New Roman" charset="0"/>
                <a:cs typeface="+mj-cs"/>
              </a:rPr>
              <a:t>A mutation is a mistake in the genetic code</a:t>
            </a:r>
          </a:p>
        </p:txBody>
      </p:sp>
      <p:sp>
        <p:nvSpPr>
          <p:cNvPr id="6147" name="Text Box 3"/>
          <p:cNvSpPr txBox="1">
            <a:spLocks noChangeArrowheads="1"/>
          </p:cNvSpPr>
          <p:nvPr/>
        </p:nvSpPr>
        <p:spPr bwMode="auto">
          <a:xfrm>
            <a:off x="1066800" y="2057400"/>
            <a:ext cx="32004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DNA base sequence:</a:t>
            </a:r>
          </a:p>
          <a:p>
            <a:pPr>
              <a:spcBef>
                <a:spcPct val="50000"/>
              </a:spcBef>
              <a:defRPr/>
            </a:pPr>
            <a:r>
              <a:rPr lang="en-US" b="1">
                <a:cs typeface="+mn-cs"/>
              </a:rPr>
              <a:t>	a – </a:t>
            </a:r>
          </a:p>
          <a:p>
            <a:pPr>
              <a:spcBef>
                <a:spcPct val="50000"/>
              </a:spcBef>
              <a:defRPr/>
            </a:pPr>
            <a:r>
              <a:rPr lang="en-US" b="1">
                <a:cs typeface="+mn-cs"/>
              </a:rPr>
              <a:t>	a –</a:t>
            </a:r>
          </a:p>
          <a:p>
            <a:pPr>
              <a:spcBef>
                <a:spcPct val="50000"/>
              </a:spcBef>
              <a:defRPr/>
            </a:pPr>
            <a:r>
              <a:rPr lang="en-US" b="1">
                <a:cs typeface="+mn-cs"/>
              </a:rPr>
              <a:t>	t –</a:t>
            </a:r>
          </a:p>
          <a:p>
            <a:pPr>
              <a:spcBef>
                <a:spcPct val="50000"/>
              </a:spcBef>
              <a:defRPr/>
            </a:pPr>
            <a:r>
              <a:rPr lang="en-US" b="1">
                <a:cs typeface="+mn-cs"/>
              </a:rPr>
              <a:t>	c –</a:t>
            </a:r>
          </a:p>
          <a:p>
            <a:pPr>
              <a:spcBef>
                <a:spcPct val="50000"/>
              </a:spcBef>
              <a:defRPr/>
            </a:pPr>
            <a:r>
              <a:rPr lang="en-US" b="1">
                <a:cs typeface="+mn-cs"/>
              </a:rPr>
              <a:t>	c –</a:t>
            </a:r>
          </a:p>
          <a:p>
            <a:pPr>
              <a:spcBef>
                <a:spcPct val="50000"/>
              </a:spcBef>
              <a:defRPr/>
            </a:pPr>
            <a:r>
              <a:rPr lang="en-US" b="1">
                <a:cs typeface="+mn-cs"/>
              </a:rPr>
              <a:t>	g –</a:t>
            </a:r>
          </a:p>
          <a:p>
            <a:pPr>
              <a:spcBef>
                <a:spcPct val="50000"/>
              </a:spcBef>
              <a:defRPr/>
            </a:pPr>
            <a:r>
              <a:rPr lang="en-US" b="1">
                <a:cs typeface="+mn-cs"/>
              </a:rPr>
              <a:t>	t –</a:t>
            </a:r>
            <a:r>
              <a:rPr lang="en-US">
                <a:cs typeface="+mn-cs"/>
              </a:rPr>
              <a:t>	</a:t>
            </a:r>
          </a:p>
        </p:txBody>
      </p:sp>
      <p:sp>
        <p:nvSpPr>
          <p:cNvPr id="6148" name="Text Box 4"/>
          <p:cNvSpPr txBox="1">
            <a:spLocks noChangeArrowheads="1"/>
          </p:cNvSpPr>
          <p:nvPr/>
        </p:nvSpPr>
        <p:spPr bwMode="auto">
          <a:xfrm>
            <a:off x="5410200" y="2057400"/>
            <a:ext cx="33305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DNA base mutation:</a:t>
            </a:r>
          </a:p>
          <a:p>
            <a:pPr>
              <a:spcBef>
                <a:spcPct val="50000"/>
              </a:spcBef>
              <a:defRPr/>
            </a:pPr>
            <a:r>
              <a:rPr lang="en-US" b="1">
                <a:cs typeface="+mn-cs"/>
              </a:rPr>
              <a:t>	a – t</a:t>
            </a:r>
          </a:p>
          <a:p>
            <a:pPr>
              <a:spcBef>
                <a:spcPct val="50000"/>
              </a:spcBef>
              <a:defRPr/>
            </a:pPr>
            <a:r>
              <a:rPr lang="en-US" b="1">
                <a:cs typeface="+mn-cs"/>
              </a:rPr>
              <a:t>	a – t</a:t>
            </a:r>
          </a:p>
          <a:p>
            <a:pPr>
              <a:spcBef>
                <a:spcPct val="50000"/>
              </a:spcBef>
              <a:defRPr/>
            </a:pPr>
            <a:r>
              <a:rPr lang="en-US" b="1">
                <a:cs typeface="+mn-cs"/>
              </a:rPr>
              <a:t>	t – a</a:t>
            </a:r>
          </a:p>
          <a:p>
            <a:pPr>
              <a:spcBef>
                <a:spcPct val="50000"/>
              </a:spcBef>
              <a:defRPr/>
            </a:pPr>
            <a:r>
              <a:rPr lang="en-US" b="1">
                <a:cs typeface="+mn-cs"/>
              </a:rPr>
              <a:t>	a – t</a:t>
            </a:r>
          </a:p>
          <a:p>
            <a:pPr>
              <a:spcBef>
                <a:spcPct val="50000"/>
              </a:spcBef>
              <a:defRPr/>
            </a:pPr>
            <a:r>
              <a:rPr lang="en-US" b="1">
                <a:cs typeface="+mn-cs"/>
              </a:rPr>
              <a:t>	c – g</a:t>
            </a:r>
          </a:p>
          <a:p>
            <a:pPr>
              <a:spcBef>
                <a:spcPct val="50000"/>
              </a:spcBef>
              <a:defRPr/>
            </a:pPr>
            <a:r>
              <a:rPr lang="en-US" b="1">
                <a:cs typeface="+mn-cs"/>
              </a:rPr>
              <a:t>	g – c</a:t>
            </a:r>
          </a:p>
          <a:p>
            <a:pPr>
              <a:spcBef>
                <a:spcPct val="50000"/>
              </a:spcBef>
              <a:defRPr/>
            </a:pPr>
            <a:r>
              <a:rPr lang="en-US" b="1">
                <a:cs typeface="+mn-cs"/>
              </a:rPr>
              <a:t>	t – a</a:t>
            </a:r>
          </a:p>
        </p:txBody>
      </p:sp>
      <p:sp>
        <p:nvSpPr>
          <p:cNvPr id="6150" name="Rectangle 6"/>
          <p:cNvSpPr>
            <a:spLocks noChangeArrowheads="1"/>
          </p:cNvSpPr>
          <p:nvPr/>
        </p:nvSpPr>
        <p:spPr bwMode="auto">
          <a:xfrm>
            <a:off x="1600200" y="2590800"/>
            <a:ext cx="14478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b="1">
                <a:cs typeface="+mn-cs"/>
              </a:rPr>
              <a:t>	t</a:t>
            </a:r>
          </a:p>
          <a:p>
            <a:pPr>
              <a:spcBef>
                <a:spcPct val="50000"/>
              </a:spcBef>
              <a:defRPr/>
            </a:pPr>
            <a:r>
              <a:rPr lang="en-US" b="1">
                <a:cs typeface="+mn-cs"/>
              </a:rPr>
              <a:t>	t</a:t>
            </a:r>
          </a:p>
          <a:p>
            <a:pPr>
              <a:spcBef>
                <a:spcPct val="50000"/>
              </a:spcBef>
              <a:defRPr/>
            </a:pPr>
            <a:r>
              <a:rPr lang="en-US" b="1">
                <a:cs typeface="+mn-cs"/>
              </a:rPr>
              <a:t>	a</a:t>
            </a:r>
          </a:p>
          <a:p>
            <a:pPr>
              <a:spcBef>
                <a:spcPct val="50000"/>
              </a:spcBef>
              <a:defRPr/>
            </a:pPr>
            <a:r>
              <a:rPr lang="en-US" b="1">
                <a:cs typeface="+mn-cs"/>
              </a:rPr>
              <a:t>	g</a:t>
            </a:r>
          </a:p>
          <a:p>
            <a:pPr>
              <a:spcBef>
                <a:spcPct val="50000"/>
              </a:spcBef>
              <a:defRPr/>
            </a:pPr>
            <a:r>
              <a:rPr lang="en-US" b="1">
                <a:cs typeface="+mn-cs"/>
              </a:rPr>
              <a:t>	g</a:t>
            </a:r>
          </a:p>
          <a:p>
            <a:pPr>
              <a:spcBef>
                <a:spcPct val="50000"/>
              </a:spcBef>
              <a:defRPr/>
            </a:pPr>
            <a:r>
              <a:rPr lang="en-US" b="1">
                <a:cs typeface="+mn-cs"/>
              </a:rPr>
              <a:t>	c</a:t>
            </a:r>
          </a:p>
          <a:p>
            <a:pPr>
              <a:spcBef>
                <a:spcPct val="50000"/>
              </a:spcBef>
              <a:defRPr/>
            </a:pPr>
            <a:r>
              <a:rPr lang="en-US" b="1">
                <a:cs typeface="+mn-cs"/>
              </a:rPr>
              <a:t>	a</a:t>
            </a:r>
          </a:p>
        </p:txBody>
      </p:sp>
      <p:sp>
        <p:nvSpPr>
          <p:cNvPr id="6151" name="Oval 7"/>
          <p:cNvSpPr>
            <a:spLocks noChangeArrowheads="1"/>
          </p:cNvSpPr>
          <p:nvPr/>
        </p:nvSpPr>
        <p:spPr bwMode="auto">
          <a:xfrm>
            <a:off x="6172200" y="4267200"/>
            <a:ext cx="1295400" cy="6096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 calcmode="lin" valueType="num">
                                      <p:cBhvr additive="base">
                                        <p:cTn id="7"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0">
                                            <p:txEl>
                                              <p:pRg st="1" end="1"/>
                                            </p:txEl>
                                          </p:spTgt>
                                        </p:tgtEl>
                                        <p:attrNameLst>
                                          <p:attrName>style.visibility</p:attrName>
                                        </p:attrNameLst>
                                      </p:cBhvr>
                                      <p:to>
                                        <p:strVal val="visible"/>
                                      </p:to>
                                    </p:set>
                                    <p:anim calcmode="lin" valueType="num">
                                      <p:cBhvr additive="base">
                                        <p:cTn id="13"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0">
                                            <p:txEl>
                                              <p:pRg st="2" end="2"/>
                                            </p:txEl>
                                          </p:spTgt>
                                        </p:tgtEl>
                                        <p:attrNameLst>
                                          <p:attrName>style.visibility</p:attrName>
                                        </p:attrNameLst>
                                      </p:cBhvr>
                                      <p:to>
                                        <p:strVal val="visible"/>
                                      </p:to>
                                    </p:set>
                                    <p:anim calcmode="lin" valueType="num">
                                      <p:cBhvr additive="base">
                                        <p:cTn id="19" dur="500" fill="hold"/>
                                        <p:tgtEl>
                                          <p:spTgt spid="61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0">
                                            <p:txEl>
                                              <p:pRg st="3" end="3"/>
                                            </p:txEl>
                                          </p:spTgt>
                                        </p:tgtEl>
                                        <p:attrNameLst>
                                          <p:attrName>style.visibility</p:attrName>
                                        </p:attrNameLst>
                                      </p:cBhvr>
                                      <p:to>
                                        <p:strVal val="visible"/>
                                      </p:to>
                                    </p:set>
                                    <p:anim calcmode="lin" valueType="num">
                                      <p:cBhvr additive="base">
                                        <p:cTn id="25" dur="500" fill="hold"/>
                                        <p:tgtEl>
                                          <p:spTgt spid="61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50">
                                            <p:txEl>
                                              <p:pRg st="4" end="4"/>
                                            </p:txEl>
                                          </p:spTgt>
                                        </p:tgtEl>
                                        <p:attrNameLst>
                                          <p:attrName>style.visibility</p:attrName>
                                        </p:attrNameLst>
                                      </p:cBhvr>
                                      <p:to>
                                        <p:strVal val="visible"/>
                                      </p:to>
                                    </p:set>
                                    <p:anim calcmode="lin" valueType="num">
                                      <p:cBhvr additive="base">
                                        <p:cTn id="31" dur="500" fill="hold"/>
                                        <p:tgtEl>
                                          <p:spTgt spid="615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50">
                                            <p:txEl>
                                              <p:pRg st="5" end="5"/>
                                            </p:txEl>
                                          </p:spTgt>
                                        </p:tgtEl>
                                        <p:attrNameLst>
                                          <p:attrName>style.visibility</p:attrName>
                                        </p:attrNameLst>
                                      </p:cBhvr>
                                      <p:to>
                                        <p:strVal val="visible"/>
                                      </p:to>
                                    </p:set>
                                    <p:anim calcmode="lin" valueType="num">
                                      <p:cBhvr additive="base">
                                        <p:cTn id="37" dur="500" fill="hold"/>
                                        <p:tgtEl>
                                          <p:spTgt spid="615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50">
                                            <p:txEl>
                                              <p:pRg st="6" end="6"/>
                                            </p:txEl>
                                          </p:spTgt>
                                        </p:tgtEl>
                                        <p:attrNameLst>
                                          <p:attrName>style.visibility</p:attrName>
                                        </p:attrNameLst>
                                      </p:cBhvr>
                                      <p:to>
                                        <p:strVal val="visible"/>
                                      </p:to>
                                    </p:set>
                                    <p:anim calcmode="lin" valueType="num">
                                      <p:cBhvr additive="base">
                                        <p:cTn id="43" dur="500" fill="hold"/>
                                        <p:tgtEl>
                                          <p:spTgt spid="615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5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8"/>
                                        </p:tgtEl>
                                        <p:attrNameLst>
                                          <p:attrName>style.visibility</p:attrName>
                                        </p:attrNameLst>
                                      </p:cBhvr>
                                      <p:to>
                                        <p:strVal val="visible"/>
                                      </p:to>
                                    </p:set>
                                    <p:anim calcmode="lin" valueType="num">
                                      <p:cBhvr additive="base">
                                        <p:cTn id="49" dur="500" fill="hold"/>
                                        <p:tgtEl>
                                          <p:spTgt spid="6148"/>
                                        </p:tgtEl>
                                        <p:attrNameLst>
                                          <p:attrName>ppt_x</p:attrName>
                                        </p:attrNameLst>
                                      </p:cBhvr>
                                      <p:tavLst>
                                        <p:tav tm="0">
                                          <p:val>
                                            <p:strVal val="0-#ppt_w/2"/>
                                          </p:val>
                                        </p:tav>
                                        <p:tav tm="100000">
                                          <p:val>
                                            <p:strVal val="#ppt_x"/>
                                          </p:val>
                                        </p:tav>
                                      </p:tavLst>
                                    </p:anim>
                                    <p:anim calcmode="lin" valueType="num">
                                      <p:cBhvr additive="base">
                                        <p:cTn id="50"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51"/>
                                        </p:tgtEl>
                                        <p:attrNameLst>
                                          <p:attrName>style.visibility</p:attrName>
                                        </p:attrNameLst>
                                      </p:cBhvr>
                                      <p:to>
                                        <p:strVal val="visible"/>
                                      </p:to>
                                    </p:set>
                                    <p:anim calcmode="lin" valueType="num">
                                      <p:cBhvr additive="base">
                                        <p:cTn id="55" dur="500" fill="hold"/>
                                        <p:tgtEl>
                                          <p:spTgt spid="6151"/>
                                        </p:tgtEl>
                                        <p:attrNameLst>
                                          <p:attrName>ppt_x</p:attrName>
                                        </p:attrNameLst>
                                      </p:cBhvr>
                                      <p:tavLst>
                                        <p:tav tm="0">
                                          <p:val>
                                            <p:strVal val="0-#ppt_w/2"/>
                                          </p:val>
                                        </p:tav>
                                        <p:tav tm="100000">
                                          <p:val>
                                            <p:strVal val="#ppt_x"/>
                                          </p:val>
                                        </p:tav>
                                      </p:tavLst>
                                    </p:anim>
                                    <p:anim calcmode="lin" valueType="num">
                                      <p:cBhvr additive="base">
                                        <p:cTn id="56"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50" grpId="0" build="p" autoUpdateAnimBg="0"/>
      <p:bldP spid="615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914400"/>
            <a:ext cx="6477000" cy="838200"/>
          </a:xfrm>
        </p:spPr>
        <p:txBody>
          <a:bodyPr/>
          <a:lstStyle/>
          <a:p>
            <a:pPr eaLnBrk="1" hangingPunct="1">
              <a:defRPr/>
            </a:pPr>
            <a:r>
              <a:rPr lang="en-US" sz="4100" b="1">
                <a:latin typeface="Comic Sans MS" charset="0"/>
                <a:cs typeface="+mj-cs"/>
              </a:rPr>
              <a:t>Types of Gene Mutations</a:t>
            </a:r>
          </a:p>
        </p:txBody>
      </p:sp>
      <p:sp>
        <p:nvSpPr>
          <p:cNvPr id="3" name="Content Placeholder 2"/>
          <p:cNvSpPr>
            <a:spLocks noGrp="1"/>
          </p:cNvSpPr>
          <p:nvPr>
            <p:ph idx="1"/>
          </p:nvPr>
        </p:nvSpPr>
        <p:spPr/>
        <p:txBody>
          <a:bodyPr/>
          <a:lstStyle/>
          <a:p>
            <a:pPr marL="342835" indent="-342835" eaLnBrk="1" hangingPunct="1">
              <a:defRPr/>
            </a:pPr>
            <a:r>
              <a:rPr lang="en-US" sz="3700" dirty="0">
                <a:latin typeface="+mj-lt"/>
                <a:cs typeface="+mn-cs"/>
              </a:rPr>
              <a:t>Include:</a:t>
            </a:r>
          </a:p>
          <a:p>
            <a:pPr marL="742809" lvl="1" indent="-285697" eaLnBrk="1" hangingPunct="1">
              <a:defRPr/>
            </a:pPr>
            <a:r>
              <a:rPr lang="en-US" sz="3700" dirty="0">
                <a:solidFill>
                  <a:srgbClr val="000000"/>
                </a:solidFill>
              </a:rPr>
              <a:t>Point Mutations</a:t>
            </a:r>
          </a:p>
          <a:p>
            <a:pPr marL="742809" lvl="1" indent="-285697" eaLnBrk="1" hangingPunct="1">
              <a:defRPr/>
            </a:pPr>
            <a:r>
              <a:rPr lang="en-US" sz="3700" dirty="0">
                <a:solidFill>
                  <a:srgbClr val="000000"/>
                </a:solidFill>
              </a:rPr>
              <a:t>Substitutions</a:t>
            </a:r>
          </a:p>
          <a:p>
            <a:pPr marL="742809" lvl="1" indent="-285697" eaLnBrk="1" hangingPunct="1">
              <a:defRPr/>
            </a:pPr>
            <a:r>
              <a:rPr lang="en-US" sz="3700" dirty="0">
                <a:solidFill>
                  <a:srgbClr val="000000"/>
                </a:solidFill>
              </a:rPr>
              <a:t>Insertions</a:t>
            </a:r>
          </a:p>
          <a:p>
            <a:pPr marL="742809" lvl="1" indent="-285697" eaLnBrk="1" hangingPunct="1">
              <a:defRPr/>
            </a:pPr>
            <a:r>
              <a:rPr lang="en-US" sz="3700" dirty="0">
                <a:solidFill>
                  <a:srgbClr val="000000"/>
                </a:solidFill>
              </a:rPr>
              <a:t>Deletions</a:t>
            </a:r>
          </a:p>
          <a:p>
            <a:pPr marL="742809" lvl="1" indent="-285697" eaLnBrk="1" hangingPunct="1">
              <a:defRPr/>
            </a:pPr>
            <a:r>
              <a:rPr lang="en-US" sz="3700" dirty="0">
                <a:solidFill>
                  <a:srgbClr val="000000"/>
                </a:solidFill>
              </a:rPr>
              <a:t>Frameshift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609600"/>
            <a:ext cx="6172200" cy="838200"/>
          </a:xfrm>
        </p:spPr>
        <p:txBody>
          <a:bodyPr/>
          <a:lstStyle/>
          <a:p>
            <a:pPr eaLnBrk="1" hangingPunct="1">
              <a:defRPr/>
            </a:pPr>
            <a:r>
              <a:rPr lang="en-US" sz="4100" b="1">
                <a:latin typeface="Comic Sans MS" charset="0"/>
                <a:cs typeface="+mj-cs"/>
              </a:rPr>
              <a:t>Point Mutation</a:t>
            </a:r>
          </a:p>
        </p:txBody>
      </p:sp>
      <p:sp>
        <p:nvSpPr>
          <p:cNvPr id="3" name="Content Placeholder 2"/>
          <p:cNvSpPr>
            <a:spLocks noGrp="1"/>
          </p:cNvSpPr>
          <p:nvPr>
            <p:ph idx="1"/>
          </p:nvPr>
        </p:nvSpPr>
        <p:spPr>
          <a:xfrm>
            <a:off x="533400" y="1905000"/>
            <a:ext cx="5181600" cy="4419600"/>
          </a:xfrm>
        </p:spPr>
        <p:txBody>
          <a:bodyPr/>
          <a:lstStyle/>
          <a:p>
            <a:pPr marL="342835" indent="-342835" eaLnBrk="1" hangingPunct="1">
              <a:defRPr/>
            </a:pPr>
            <a:r>
              <a:rPr lang="en-US" sz="3700" dirty="0">
                <a:latin typeface="+mj-lt"/>
                <a:cs typeface="+mn-cs"/>
              </a:rPr>
              <a:t>Change of a </a:t>
            </a:r>
            <a:r>
              <a:rPr lang="en-US" sz="3700" b="1" dirty="0">
                <a:solidFill>
                  <a:srgbClr val="CC3300"/>
                </a:solidFill>
                <a:latin typeface="+mj-lt"/>
                <a:cs typeface="+mn-cs"/>
              </a:rPr>
              <a:t>single</a:t>
            </a:r>
            <a:r>
              <a:rPr lang="en-US" sz="3700" dirty="0">
                <a:latin typeface="+mj-lt"/>
                <a:cs typeface="+mn-cs"/>
              </a:rPr>
              <a:t> nucleotide</a:t>
            </a:r>
          </a:p>
          <a:p>
            <a:pPr marL="342835" indent="-342835" eaLnBrk="1" hangingPunct="1">
              <a:defRPr/>
            </a:pPr>
            <a:r>
              <a:rPr lang="en-US" sz="3700" dirty="0">
                <a:latin typeface="+mj-lt"/>
                <a:cs typeface="+mn-cs"/>
              </a:rPr>
              <a:t>Includes the deletion, insertion, or substitution of </a:t>
            </a:r>
            <a:r>
              <a:rPr lang="en-US" sz="3700" b="1" dirty="0">
                <a:solidFill>
                  <a:srgbClr val="000000"/>
                </a:solidFill>
                <a:latin typeface="+mj-lt"/>
                <a:cs typeface="+mn-cs"/>
              </a:rPr>
              <a:t>ONE</a:t>
            </a:r>
            <a:r>
              <a:rPr lang="en-US" sz="3700" dirty="0">
                <a:latin typeface="+mj-lt"/>
                <a:cs typeface="+mn-cs"/>
              </a:rPr>
              <a:t> nucleotide in a gene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609600"/>
            <a:ext cx="5943600" cy="838200"/>
          </a:xfrm>
        </p:spPr>
        <p:txBody>
          <a:bodyPr/>
          <a:lstStyle/>
          <a:p>
            <a:pPr eaLnBrk="1" hangingPunct="1">
              <a:defRPr/>
            </a:pPr>
            <a:r>
              <a:rPr lang="en-US" sz="4100" b="1">
                <a:latin typeface="Comic Sans MS" charset="0"/>
                <a:cs typeface="+mj-cs"/>
              </a:rPr>
              <a:t>Point Mutation</a:t>
            </a:r>
          </a:p>
        </p:txBody>
      </p:sp>
      <p:sp>
        <p:nvSpPr>
          <p:cNvPr id="3" name="Content Placeholder 2"/>
          <p:cNvSpPr>
            <a:spLocks noGrp="1"/>
          </p:cNvSpPr>
          <p:nvPr>
            <p:ph idx="1"/>
          </p:nvPr>
        </p:nvSpPr>
        <p:spPr>
          <a:xfrm>
            <a:off x="533400" y="1828800"/>
            <a:ext cx="4343400" cy="4419600"/>
          </a:xfrm>
        </p:spPr>
        <p:txBody>
          <a:bodyPr/>
          <a:lstStyle/>
          <a:p>
            <a:pPr marL="342835" indent="-342835" eaLnBrk="1" hangingPunct="1">
              <a:defRPr/>
            </a:pPr>
            <a:r>
              <a:rPr lang="en-US" sz="3700" b="1" dirty="0">
                <a:solidFill>
                  <a:srgbClr val="000000"/>
                </a:solidFill>
                <a:latin typeface="+mj-lt"/>
                <a:cs typeface="+mn-cs"/>
              </a:rPr>
              <a:t>Sickle Cell disease </a:t>
            </a:r>
            <a:r>
              <a:rPr lang="en-US" sz="3700" dirty="0">
                <a:solidFill>
                  <a:srgbClr val="000000"/>
                </a:solidFill>
                <a:latin typeface="+mj-lt"/>
                <a:cs typeface="+mn-cs"/>
              </a:rPr>
              <a:t>is the result of one nucleotide substitution</a:t>
            </a:r>
          </a:p>
          <a:p>
            <a:pPr marL="342835" indent="-342835" eaLnBrk="1" hangingPunct="1">
              <a:defRPr/>
            </a:pPr>
            <a:r>
              <a:rPr lang="en-US" sz="3700" dirty="0">
                <a:solidFill>
                  <a:srgbClr val="000000"/>
                </a:solidFill>
                <a:latin typeface="+mj-lt"/>
                <a:cs typeface="+mn-cs"/>
              </a:rPr>
              <a:t>Occurs in the </a:t>
            </a:r>
            <a:r>
              <a:rPr lang="en-US" sz="3700" b="1" dirty="0">
                <a:solidFill>
                  <a:srgbClr val="000000"/>
                </a:solidFill>
                <a:latin typeface="+mj-lt"/>
                <a:cs typeface="+mn-cs"/>
              </a:rPr>
              <a:t>hemoglobin gene</a:t>
            </a:r>
          </a:p>
        </p:txBody>
      </p:sp>
      <p:pic>
        <p:nvPicPr>
          <p:cNvPr id="146435" name="Picture 2" descr="http://www.defiers.com/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2861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52400" y="1447800"/>
            <a:ext cx="4724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a:cs typeface="+mn-cs"/>
              </a:rPr>
              <a:t> The offspring has 46 chromosomes</a:t>
            </a:r>
          </a:p>
          <a:p>
            <a:pPr>
              <a:spcBef>
                <a:spcPct val="50000"/>
              </a:spcBef>
              <a:buFontTx/>
              <a:buChar char="•"/>
              <a:defRPr/>
            </a:pPr>
            <a:r>
              <a:rPr lang="en-US" sz="3100">
                <a:cs typeface="+mn-cs"/>
              </a:rPr>
              <a:t> Why do we have two of each chromosome?</a:t>
            </a:r>
          </a:p>
        </p:txBody>
      </p:sp>
      <p:sp>
        <p:nvSpPr>
          <p:cNvPr id="28675" name="Rectangle 3"/>
          <p:cNvSpPr>
            <a:spLocks noGrp="1" noChangeArrowheads="1"/>
          </p:cNvSpPr>
          <p:nvPr>
            <p:ph type="title"/>
          </p:nvPr>
        </p:nvSpPr>
        <p:spPr>
          <a:xfrm>
            <a:off x="609600" y="304800"/>
            <a:ext cx="7772400" cy="1143000"/>
          </a:xfrm>
        </p:spPr>
        <p:txBody>
          <a:bodyPr/>
          <a:lstStyle/>
          <a:p>
            <a:pPr eaLnBrk="1" hangingPunct="1">
              <a:defRPr/>
            </a:pPr>
            <a:r>
              <a:rPr lang="en-US" b="1">
                <a:cs typeface="+mj-cs"/>
              </a:rPr>
              <a:t>Results of Fertilization</a:t>
            </a:r>
          </a:p>
        </p:txBody>
      </p:sp>
      <p:pic>
        <p:nvPicPr>
          <p:cNvPr id="27651" name="Picture 4" descr="karyotyp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00600" y="1371600"/>
            <a:ext cx="403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link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10200" y="4876800"/>
            <a:ext cx="3124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Oval 6"/>
          <p:cNvSpPr>
            <a:spLocks noChangeArrowheads="1"/>
          </p:cNvSpPr>
          <p:nvPr/>
        </p:nvSpPr>
        <p:spPr bwMode="auto">
          <a:xfrm>
            <a:off x="7620000" y="3810000"/>
            <a:ext cx="1371600" cy="1143000"/>
          </a:xfrm>
          <a:prstGeom prst="ellipse">
            <a:avLst/>
          </a:prstGeom>
          <a:noFill/>
          <a:ln w="762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28679" name="Rectangle 7"/>
          <p:cNvSpPr>
            <a:spLocks noChangeArrowheads="1"/>
          </p:cNvSpPr>
          <p:nvPr/>
        </p:nvSpPr>
        <p:spPr bwMode="auto">
          <a:xfrm>
            <a:off x="5867400" y="3581400"/>
            <a:ext cx="2438400" cy="3810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lgn="ctr">
              <a:defRPr/>
            </a:pPr>
            <a:r>
              <a:rPr lang="en-US" sz="1600" b="1">
                <a:cs typeface="+mn-cs"/>
              </a:rPr>
              <a:t>SEX CHROMOSOMES</a:t>
            </a:r>
          </a:p>
        </p:txBody>
      </p:sp>
      <p:sp>
        <p:nvSpPr>
          <p:cNvPr id="28680" name="Rectangle 8"/>
          <p:cNvSpPr>
            <a:spLocks noChangeArrowheads="1"/>
          </p:cNvSpPr>
          <p:nvPr/>
        </p:nvSpPr>
        <p:spPr bwMode="auto">
          <a:xfrm>
            <a:off x="0" y="3841750"/>
            <a:ext cx="4735513"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buFontTx/>
              <a:buChar char="•"/>
              <a:defRPr/>
            </a:pPr>
            <a:r>
              <a:rPr lang="en-US" sz="3100">
                <a:cs typeface="+mn-cs"/>
              </a:rPr>
              <a:t> Offspring will receive two copies of each chromosome, one from dad and one from mom.  These are called Homologous Chromosomes. </a:t>
            </a:r>
          </a:p>
        </p:txBody>
      </p:sp>
      <p:grpSp>
        <p:nvGrpSpPr>
          <p:cNvPr id="28693" name="SMARTInkShape-Group5339"/>
          <p:cNvGrpSpPr/>
          <p:nvPr/>
        </p:nvGrpSpPr>
        <p:grpSpPr>
          <a:xfrm>
            <a:off x="1223367" y="35719"/>
            <a:ext cx="5804298" cy="1199051"/>
            <a:chOff x="1223367" y="35719"/>
            <a:chExt cx="5804298" cy="1199051"/>
          </a:xfrm>
        </p:grpSpPr>
        <p:sp>
          <p:nvSpPr>
            <p:cNvPr id="26" name="SMARTInkShape-15338"/>
            <p:cNvSpPr/>
            <p:nvPr>
              <p:custDataLst>
                <p:tags r:id="rId1"/>
              </p:custDataLst>
            </p:nvPr>
          </p:nvSpPr>
          <p:spPr>
            <a:xfrm>
              <a:off x="1223367" y="285750"/>
              <a:ext cx="78454" cy="949020"/>
            </a:xfrm>
            <a:custGeom>
              <a:avLst/>
              <a:gdLst/>
              <a:ahLst/>
              <a:cxnLst/>
              <a:rect l="0" t="0" r="0" b="0"/>
              <a:pathLst>
                <a:path w="78454" h="949020">
                  <a:moveTo>
                    <a:pt x="53579" y="0"/>
                  </a:moveTo>
                  <a:lnTo>
                    <a:pt x="53579" y="0"/>
                  </a:lnTo>
                  <a:lnTo>
                    <a:pt x="50933" y="26458"/>
                  </a:lnTo>
                  <a:lnTo>
                    <a:pt x="47441" y="67322"/>
                  </a:lnTo>
                  <a:lnTo>
                    <a:pt x="45890" y="105327"/>
                  </a:lnTo>
                  <a:lnTo>
                    <a:pt x="45200" y="147354"/>
                  </a:lnTo>
                  <a:lnTo>
                    <a:pt x="45016" y="169673"/>
                  </a:lnTo>
                  <a:lnTo>
                    <a:pt x="45886" y="193483"/>
                  </a:lnTo>
                  <a:lnTo>
                    <a:pt x="47458" y="218285"/>
                  </a:lnTo>
                  <a:lnTo>
                    <a:pt x="49498" y="243750"/>
                  </a:lnTo>
                  <a:lnTo>
                    <a:pt x="50858" y="269656"/>
                  </a:lnTo>
                  <a:lnTo>
                    <a:pt x="51765" y="295857"/>
                  </a:lnTo>
                  <a:lnTo>
                    <a:pt x="52369" y="322253"/>
                  </a:lnTo>
                  <a:lnTo>
                    <a:pt x="52772" y="349773"/>
                  </a:lnTo>
                  <a:lnTo>
                    <a:pt x="53041" y="378041"/>
                  </a:lnTo>
                  <a:lnTo>
                    <a:pt x="53220" y="406809"/>
                  </a:lnTo>
                  <a:lnTo>
                    <a:pt x="54332" y="434917"/>
                  </a:lnTo>
                  <a:lnTo>
                    <a:pt x="56065" y="462585"/>
                  </a:lnTo>
                  <a:lnTo>
                    <a:pt x="58213" y="489960"/>
                  </a:lnTo>
                  <a:lnTo>
                    <a:pt x="60637" y="519125"/>
                  </a:lnTo>
                  <a:lnTo>
                    <a:pt x="63245" y="549481"/>
                  </a:lnTo>
                  <a:lnTo>
                    <a:pt x="65976" y="580634"/>
                  </a:lnTo>
                  <a:lnTo>
                    <a:pt x="67796" y="611323"/>
                  </a:lnTo>
                  <a:lnTo>
                    <a:pt x="69010" y="641705"/>
                  </a:lnTo>
                  <a:lnTo>
                    <a:pt x="69819" y="671882"/>
                  </a:lnTo>
                  <a:lnTo>
                    <a:pt x="71351" y="698944"/>
                  </a:lnTo>
                  <a:lnTo>
                    <a:pt x="73364" y="723932"/>
                  </a:lnTo>
                  <a:lnTo>
                    <a:pt x="75699" y="747535"/>
                  </a:lnTo>
                  <a:lnTo>
                    <a:pt x="77255" y="771208"/>
                  </a:lnTo>
                  <a:lnTo>
                    <a:pt x="78293" y="794928"/>
                  </a:lnTo>
                  <a:lnTo>
                    <a:pt x="78453" y="838481"/>
                  </a:lnTo>
                  <a:lnTo>
                    <a:pt x="75217" y="871067"/>
                  </a:lnTo>
                  <a:lnTo>
                    <a:pt x="72558" y="906985"/>
                  </a:lnTo>
                  <a:lnTo>
                    <a:pt x="63848" y="946899"/>
                  </a:lnTo>
                  <a:lnTo>
                    <a:pt x="61417" y="948766"/>
                  </a:lnTo>
                  <a:lnTo>
                    <a:pt x="57812" y="949019"/>
                  </a:lnTo>
                  <a:lnTo>
                    <a:pt x="49507" y="946653"/>
                  </a:lnTo>
                  <a:lnTo>
                    <a:pt x="42508" y="942295"/>
                  </a:lnTo>
                  <a:lnTo>
                    <a:pt x="22802" y="916162"/>
                  </a:lnTo>
                  <a:lnTo>
                    <a:pt x="0" y="87510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15339"/>
            <p:cNvSpPr/>
            <p:nvPr>
              <p:custDataLst>
                <p:tags r:id="rId2"/>
              </p:custDataLst>
            </p:nvPr>
          </p:nvSpPr>
          <p:spPr>
            <a:xfrm>
              <a:off x="1250156" y="194817"/>
              <a:ext cx="293080" cy="502829"/>
            </a:xfrm>
            <a:custGeom>
              <a:avLst/>
              <a:gdLst/>
              <a:ahLst/>
              <a:cxnLst/>
              <a:rect l="0" t="0" r="0" b="0"/>
              <a:pathLst>
                <a:path w="293080" h="502829">
                  <a:moveTo>
                    <a:pt x="0" y="90933"/>
                  </a:moveTo>
                  <a:lnTo>
                    <a:pt x="0" y="90933"/>
                  </a:lnTo>
                  <a:lnTo>
                    <a:pt x="34653" y="63409"/>
                  </a:lnTo>
                  <a:lnTo>
                    <a:pt x="71012" y="37137"/>
                  </a:lnTo>
                  <a:lnTo>
                    <a:pt x="102006" y="19399"/>
                  </a:lnTo>
                  <a:lnTo>
                    <a:pt x="132980" y="6885"/>
                  </a:lnTo>
                  <a:lnTo>
                    <a:pt x="163282" y="0"/>
                  </a:lnTo>
                  <a:lnTo>
                    <a:pt x="193286" y="248"/>
                  </a:lnTo>
                  <a:lnTo>
                    <a:pt x="223158" y="8956"/>
                  </a:lnTo>
                  <a:lnTo>
                    <a:pt x="250986" y="23741"/>
                  </a:lnTo>
                  <a:lnTo>
                    <a:pt x="273276" y="43541"/>
                  </a:lnTo>
                  <a:lnTo>
                    <a:pt x="287813" y="68216"/>
                  </a:lnTo>
                  <a:lnTo>
                    <a:pt x="293079" y="81742"/>
                  </a:lnTo>
                  <a:lnTo>
                    <a:pt x="289644" y="111595"/>
                  </a:lnTo>
                  <a:lnTo>
                    <a:pt x="280408" y="152332"/>
                  </a:lnTo>
                  <a:lnTo>
                    <a:pt x="267306" y="200327"/>
                  </a:lnTo>
                  <a:lnTo>
                    <a:pt x="254603" y="238276"/>
                  </a:lnTo>
                  <a:lnTo>
                    <a:pt x="242165" y="269529"/>
                  </a:lnTo>
                  <a:lnTo>
                    <a:pt x="229904" y="296317"/>
                  </a:lnTo>
                  <a:lnTo>
                    <a:pt x="203052" y="339311"/>
                  </a:lnTo>
                  <a:lnTo>
                    <a:pt x="175574" y="374956"/>
                  </a:lnTo>
                  <a:lnTo>
                    <a:pt x="150132" y="407335"/>
                  </a:lnTo>
                  <a:lnTo>
                    <a:pt x="113496" y="448714"/>
                  </a:lnTo>
                  <a:lnTo>
                    <a:pt x="73682" y="489138"/>
                  </a:lnTo>
                  <a:lnTo>
                    <a:pt x="58875" y="500416"/>
                  </a:lnTo>
                  <a:lnTo>
                    <a:pt x="52149" y="502828"/>
                  </a:lnTo>
                  <a:lnTo>
                    <a:pt x="25780" y="502043"/>
                  </a:lnTo>
                  <a:lnTo>
                    <a:pt x="22148" y="498952"/>
                  </a:lnTo>
                  <a:lnTo>
                    <a:pt x="8930" y="47491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15340"/>
            <p:cNvSpPr/>
            <p:nvPr>
              <p:custDataLst>
                <p:tags r:id="rId3"/>
              </p:custDataLst>
            </p:nvPr>
          </p:nvSpPr>
          <p:spPr>
            <a:xfrm>
              <a:off x="1607344" y="89297"/>
              <a:ext cx="303610" cy="569367"/>
            </a:xfrm>
            <a:custGeom>
              <a:avLst/>
              <a:gdLst/>
              <a:ahLst/>
              <a:cxnLst/>
              <a:rect l="0" t="0" r="0" b="0"/>
              <a:pathLst>
                <a:path w="303610" h="569367">
                  <a:moveTo>
                    <a:pt x="0" y="0"/>
                  </a:moveTo>
                  <a:lnTo>
                    <a:pt x="0" y="0"/>
                  </a:lnTo>
                  <a:lnTo>
                    <a:pt x="13266" y="41782"/>
                  </a:lnTo>
                  <a:lnTo>
                    <a:pt x="23333" y="86243"/>
                  </a:lnTo>
                  <a:lnTo>
                    <a:pt x="29552" y="122997"/>
                  </a:lnTo>
                  <a:lnTo>
                    <a:pt x="32978" y="165129"/>
                  </a:lnTo>
                  <a:lnTo>
                    <a:pt x="34501" y="209320"/>
                  </a:lnTo>
                  <a:lnTo>
                    <a:pt x="35177" y="252112"/>
                  </a:lnTo>
                  <a:lnTo>
                    <a:pt x="35478" y="291636"/>
                  </a:lnTo>
                  <a:lnTo>
                    <a:pt x="34619" y="329045"/>
                  </a:lnTo>
                  <a:lnTo>
                    <a:pt x="30931" y="365516"/>
                  </a:lnTo>
                  <a:lnTo>
                    <a:pt x="28630" y="398923"/>
                  </a:lnTo>
                  <a:lnTo>
                    <a:pt x="27607" y="430307"/>
                  </a:lnTo>
                  <a:lnTo>
                    <a:pt x="26039" y="474874"/>
                  </a:lnTo>
                  <a:lnTo>
                    <a:pt x="20724" y="512663"/>
                  </a:lnTo>
                  <a:lnTo>
                    <a:pt x="18111" y="556780"/>
                  </a:lnTo>
                  <a:lnTo>
                    <a:pt x="17892" y="569366"/>
                  </a:lnTo>
                  <a:lnTo>
                    <a:pt x="17862" y="558884"/>
                  </a:lnTo>
                  <a:lnTo>
                    <a:pt x="25962" y="514371"/>
                  </a:lnTo>
                  <a:lnTo>
                    <a:pt x="27536" y="475418"/>
                  </a:lnTo>
                  <a:lnTo>
                    <a:pt x="31420" y="443469"/>
                  </a:lnTo>
                  <a:lnTo>
                    <a:pt x="36454" y="409425"/>
                  </a:lnTo>
                  <a:lnTo>
                    <a:pt x="42991" y="373459"/>
                  </a:lnTo>
                  <a:lnTo>
                    <a:pt x="52510" y="334323"/>
                  </a:lnTo>
                  <a:lnTo>
                    <a:pt x="63356" y="296424"/>
                  </a:lnTo>
                  <a:lnTo>
                    <a:pt x="74791" y="260728"/>
                  </a:lnTo>
                  <a:lnTo>
                    <a:pt x="86488" y="228327"/>
                  </a:lnTo>
                  <a:lnTo>
                    <a:pt x="108969" y="186935"/>
                  </a:lnTo>
                  <a:lnTo>
                    <a:pt x="134482" y="159017"/>
                  </a:lnTo>
                  <a:lnTo>
                    <a:pt x="152043" y="150049"/>
                  </a:lnTo>
                  <a:lnTo>
                    <a:pt x="160893" y="147658"/>
                  </a:lnTo>
                  <a:lnTo>
                    <a:pt x="186602" y="160876"/>
                  </a:lnTo>
                  <a:lnTo>
                    <a:pt x="223961" y="196495"/>
                  </a:lnTo>
                  <a:lnTo>
                    <a:pt x="247598" y="234830"/>
                  </a:lnTo>
                  <a:lnTo>
                    <a:pt x="264524" y="274962"/>
                  </a:lnTo>
                  <a:lnTo>
                    <a:pt x="273177" y="314634"/>
                  </a:lnTo>
                  <a:lnTo>
                    <a:pt x="275740" y="357808"/>
                  </a:lnTo>
                  <a:lnTo>
                    <a:pt x="276500" y="399374"/>
                  </a:lnTo>
                  <a:lnTo>
                    <a:pt x="276725" y="436825"/>
                  </a:lnTo>
                  <a:lnTo>
                    <a:pt x="276801" y="480295"/>
                  </a:lnTo>
                  <a:lnTo>
                    <a:pt x="276815" y="494205"/>
                  </a:lnTo>
                  <a:lnTo>
                    <a:pt x="279464" y="500105"/>
                  </a:lnTo>
                  <a:lnTo>
                    <a:pt x="281559" y="503067"/>
                  </a:lnTo>
                  <a:lnTo>
                    <a:pt x="283948" y="504050"/>
                  </a:lnTo>
                  <a:lnTo>
                    <a:pt x="286533" y="503713"/>
                  </a:lnTo>
                  <a:lnTo>
                    <a:pt x="292051" y="500693"/>
                  </a:lnTo>
                  <a:lnTo>
                    <a:pt x="303609" y="49113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15341"/>
            <p:cNvSpPr/>
            <p:nvPr>
              <p:custDataLst>
                <p:tags r:id="rId4"/>
              </p:custDataLst>
            </p:nvPr>
          </p:nvSpPr>
          <p:spPr>
            <a:xfrm>
              <a:off x="1982391" y="170496"/>
              <a:ext cx="178594" cy="354342"/>
            </a:xfrm>
            <a:custGeom>
              <a:avLst/>
              <a:gdLst/>
              <a:ahLst/>
              <a:cxnLst/>
              <a:rect l="0" t="0" r="0" b="0"/>
              <a:pathLst>
                <a:path w="178594" h="354342">
                  <a:moveTo>
                    <a:pt x="0" y="168832"/>
                  </a:moveTo>
                  <a:lnTo>
                    <a:pt x="0" y="168832"/>
                  </a:lnTo>
                  <a:lnTo>
                    <a:pt x="39798" y="147445"/>
                  </a:lnTo>
                  <a:lnTo>
                    <a:pt x="79409" y="114557"/>
                  </a:lnTo>
                  <a:lnTo>
                    <a:pt x="117760" y="70514"/>
                  </a:lnTo>
                  <a:lnTo>
                    <a:pt x="134551" y="43789"/>
                  </a:lnTo>
                  <a:lnTo>
                    <a:pt x="139175" y="25945"/>
                  </a:lnTo>
                  <a:lnTo>
                    <a:pt x="138585" y="13384"/>
                  </a:lnTo>
                  <a:lnTo>
                    <a:pt x="137038" y="8645"/>
                  </a:lnTo>
                  <a:lnTo>
                    <a:pt x="135015" y="5486"/>
                  </a:lnTo>
                  <a:lnTo>
                    <a:pt x="132674" y="3380"/>
                  </a:lnTo>
                  <a:lnTo>
                    <a:pt x="130121" y="1976"/>
                  </a:lnTo>
                  <a:lnTo>
                    <a:pt x="117047" y="0"/>
                  </a:lnTo>
                  <a:lnTo>
                    <a:pt x="95865" y="8895"/>
                  </a:lnTo>
                  <a:lnTo>
                    <a:pt x="70738" y="28839"/>
                  </a:lnTo>
                  <a:lnTo>
                    <a:pt x="50621" y="60972"/>
                  </a:lnTo>
                  <a:lnTo>
                    <a:pt x="31428" y="100059"/>
                  </a:lnTo>
                  <a:lnTo>
                    <a:pt x="19590" y="130659"/>
                  </a:lnTo>
                  <a:lnTo>
                    <a:pt x="7348" y="174940"/>
                  </a:lnTo>
                  <a:lnTo>
                    <a:pt x="2177" y="219480"/>
                  </a:lnTo>
                  <a:lnTo>
                    <a:pt x="5385" y="259355"/>
                  </a:lnTo>
                  <a:lnTo>
                    <a:pt x="17360" y="296306"/>
                  </a:lnTo>
                  <a:lnTo>
                    <a:pt x="33476" y="322908"/>
                  </a:lnTo>
                  <a:lnTo>
                    <a:pt x="47620" y="334214"/>
                  </a:lnTo>
                  <a:lnTo>
                    <a:pt x="80954" y="349557"/>
                  </a:lnTo>
                  <a:lnTo>
                    <a:pt x="107330" y="354341"/>
                  </a:lnTo>
                  <a:lnTo>
                    <a:pt x="122447" y="350169"/>
                  </a:lnTo>
                  <a:lnTo>
                    <a:pt x="166537" y="322010"/>
                  </a:lnTo>
                  <a:lnTo>
                    <a:pt x="178593" y="31170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15342"/>
            <p:cNvSpPr/>
            <p:nvPr>
              <p:custDataLst>
                <p:tags r:id="rId5"/>
              </p:custDataLst>
            </p:nvPr>
          </p:nvSpPr>
          <p:spPr>
            <a:xfrm>
              <a:off x="2169924" y="196453"/>
              <a:ext cx="223233" cy="312378"/>
            </a:xfrm>
            <a:custGeom>
              <a:avLst/>
              <a:gdLst/>
              <a:ahLst/>
              <a:cxnLst/>
              <a:rect l="0" t="0" r="0" b="0"/>
              <a:pathLst>
                <a:path w="223233" h="312378">
                  <a:moveTo>
                    <a:pt x="8920" y="0"/>
                  </a:moveTo>
                  <a:lnTo>
                    <a:pt x="8920" y="0"/>
                  </a:lnTo>
                  <a:lnTo>
                    <a:pt x="6274" y="26458"/>
                  </a:lnTo>
                  <a:lnTo>
                    <a:pt x="2783" y="65338"/>
                  </a:lnTo>
                  <a:lnTo>
                    <a:pt x="1231" y="95846"/>
                  </a:lnTo>
                  <a:lnTo>
                    <a:pt x="358" y="140075"/>
                  </a:lnTo>
                  <a:lnTo>
                    <a:pt x="4839" y="179859"/>
                  </a:lnTo>
                  <a:lnTo>
                    <a:pt x="7711" y="216782"/>
                  </a:lnTo>
                  <a:lnTo>
                    <a:pt x="8761" y="259972"/>
                  </a:lnTo>
                  <a:lnTo>
                    <a:pt x="7857" y="275285"/>
                  </a:lnTo>
                  <a:lnTo>
                    <a:pt x="538" y="303171"/>
                  </a:lnTo>
                  <a:lnTo>
                    <a:pt x="0" y="312377"/>
                  </a:lnTo>
                  <a:lnTo>
                    <a:pt x="2636" y="270674"/>
                  </a:lnTo>
                  <a:lnTo>
                    <a:pt x="12419" y="227981"/>
                  </a:lnTo>
                  <a:lnTo>
                    <a:pt x="16240" y="188376"/>
                  </a:lnTo>
                  <a:lnTo>
                    <a:pt x="22113" y="149963"/>
                  </a:lnTo>
                  <a:lnTo>
                    <a:pt x="29997" y="120228"/>
                  </a:lnTo>
                  <a:lnTo>
                    <a:pt x="40116" y="89154"/>
                  </a:lnTo>
                  <a:lnTo>
                    <a:pt x="56969" y="51331"/>
                  </a:lnTo>
                  <a:lnTo>
                    <a:pt x="74530" y="27667"/>
                  </a:lnTo>
                  <a:lnTo>
                    <a:pt x="91309" y="14922"/>
                  </a:lnTo>
                  <a:lnTo>
                    <a:pt x="99446" y="11593"/>
                  </a:lnTo>
                  <a:lnTo>
                    <a:pt x="103005" y="11698"/>
                  </a:lnTo>
                  <a:lnTo>
                    <a:pt x="123640" y="21593"/>
                  </a:lnTo>
                  <a:lnTo>
                    <a:pt x="132005" y="32417"/>
                  </a:lnTo>
                  <a:lnTo>
                    <a:pt x="154701" y="72179"/>
                  </a:lnTo>
                  <a:lnTo>
                    <a:pt x="172229" y="116184"/>
                  </a:lnTo>
                  <a:lnTo>
                    <a:pt x="189602" y="158953"/>
                  </a:lnTo>
                  <a:lnTo>
                    <a:pt x="197738" y="202973"/>
                  </a:lnTo>
                  <a:lnTo>
                    <a:pt x="203865" y="240626"/>
                  </a:lnTo>
                  <a:lnTo>
                    <a:pt x="206277" y="281221"/>
                  </a:lnTo>
                  <a:lnTo>
                    <a:pt x="213931" y="294097"/>
                  </a:lnTo>
                  <a:lnTo>
                    <a:pt x="223232" y="27682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15343"/>
            <p:cNvSpPr/>
            <p:nvPr>
              <p:custDataLst>
                <p:tags r:id="rId6"/>
              </p:custDataLst>
            </p:nvPr>
          </p:nvSpPr>
          <p:spPr>
            <a:xfrm>
              <a:off x="2437805" y="167322"/>
              <a:ext cx="214313" cy="518246"/>
            </a:xfrm>
            <a:custGeom>
              <a:avLst/>
              <a:gdLst/>
              <a:ahLst/>
              <a:cxnLst/>
              <a:rect l="0" t="0" r="0" b="0"/>
              <a:pathLst>
                <a:path w="214313" h="518246">
                  <a:moveTo>
                    <a:pt x="0" y="64850"/>
                  </a:moveTo>
                  <a:lnTo>
                    <a:pt x="0" y="64850"/>
                  </a:lnTo>
                  <a:lnTo>
                    <a:pt x="13229" y="96600"/>
                  </a:lnTo>
                  <a:lnTo>
                    <a:pt x="23702" y="121735"/>
                  </a:lnTo>
                  <a:lnTo>
                    <a:pt x="40631" y="160247"/>
                  </a:lnTo>
                  <a:lnTo>
                    <a:pt x="61317" y="201595"/>
                  </a:lnTo>
                  <a:lnTo>
                    <a:pt x="92117" y="244437"/>
                  </a:lnTo>
                  <a:lnTo>
                    <a:pt x="117278" y="271184"/>
                  </a:lnTo>
                  <a:lnTo>
                    <a:pt x="126868" y="275617"/>
                  </a:lnTo>
                  <a:lnTo>
                    <a:pt x="136753" y="278579"/>
                  </a:lnTo>
                  <a:lnTo>
                    <a:pt x="144453" y="283202"/>
                  </a:lnTo>
                  <a:lnTo>
                    <a:pt x="148888" y="283840"/>
                  </a:lnTo>
                  <a:lnTo>
                    <a:pt x="171276" y="279974"/>
                  </a:lnTo>
                  <a:lnTo>
                    <a:pt x="177987" y="276877"/>
                  </a:lnTo>
                  <a:lnTo>
                    <a:pt x="181166" y="274663"/>
                  </a:lnTo>
                  <a:lnTo>
                    <a:pt x="190380" y="262064"/>
                  </a:lnTo>
                  <a:lnTo>
                    <a:pt x="200660" y="223626"/>
                  </a:lnTo>
                  <a:lnTo>
                    <a:pt x="204450" y="182350"/>
                  </a:lnTo>
                  <a:lnTo>
                    <a:pt x="204114" y="147731"/>
                  </a:lnTo>
                  <a:lnTo>
                    <a:pt x="200156" y="111345"/>
                  </a:lnTo>
                  <a:lnTo>
                    <a:pt x="203393" y="70579"/>
                  </a:lnTo>
                  <a:lnTo>
                    <a:pt x="207635" y="26037"/>
                  </a:lnTo>
                  <a:lnTo>
                    <a:pt x="213433" y="318"/>
                  </a:lnTo>
                  <a:lnTo>
                    <a:pt x="213726" y="0"/>
                  </a:lnTo>
                  <a:lnTo>
                    <a:pt x="214196" y="1879"/>
                  </a:lnTo>
                  <a:lnTo>
                    <a:pt x="208152" y="17501"/>
                  </a:lnTo>
                  <a:lnTo>
                    <a:pt x="205747" y="61481"/>
                  </a:lnTo>
                  <a:lnTo>
                    <a:pt x="200750" y="100122"/>
                  </a:lnTo>
                  <a:lnTo>
                    <a:pt x="195717" y="133774"/>
                  </a:lnTo>
                  <a:lnTo>
                    <a:pt x="190173" y="170889"/>
                  </a:lnTo>
                  <a:lnTo>
                    <a:pt x="184401" y="207228"/>
                  </a:lnTo>
                  <a:lnTo>
                    <a:pt x="178529" y="245869"/>
                  </a:lnTo>
                  <a:lnTo>
                    <a:pt x="172612" y="285201"/>
                  </a:lnTo>
                  <a:lnTo>
                    <a:pt x="166675" y="322526"/>
                  </a:lnTo>
                  <a:lnTo>
                    <a:pt x="160728" y="358958"/>
                  </a:lnTo>
                  <a:lnTo>
                    <a:pt x="154778" y="393010"/>
                  </a:lnTo>
                  <a:lnTo>
                    <a:pt x="146843" y="434493"/>
                  </a:lnTo>
                  <a:lnTo>
                    <a:pt x="143659" y="478774"/>
                  </a:lnTo>
                  <a:lnTo>
                    <a:pt x="144215" y="492894"/>
                  </a:lnTo>
                  <a:lnTo>
                    <a:pt x="147770" y="502477"/>
                  </a:lnTo>
                  <a:lnTo>
                    <a:pt x="155350" y="513450"/>
                  </a:lnTo>
                  <a:lnTo>
                    <a:pt x="163633" y="517236"/>
                  </a:lnTo>
                  <a:lnTo>
                    <a:pt x="168620" y="518245"/>
                  </a:lnTo>
                  <a:lnTo>
                    <a:pt x="172936" y="517926"/>
                  </a:lnTo>
                  <a:lnTo>
                    <a:pt x="180379" y="514925"/>
                  </a:lnTo>
                  <a:lnTo>
                    <a:pt x="186994" y="507639"/>
                  </a:lnTo>
                  <a:lnTo>
                    <a:pt x="199325" y="482051"/>
                  </a:lnTo>
                  <a:lnTo>
                    <a:pt x="214312" y="439897"/>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72" name="SMARTInkShape-15344"/>
            <p:cNvSpPr/>
            <p:nvPr>
              <p:custDataLst>
                <p:tags r:id="rId7"/>
              </p:custDataLst>
            </p:nvPr>
          </p:nvSpPr>
          <p:spPr>
            <a:xfrm>
              <a:off x="2803922" y="53578"/>
              <a:ext cx="116087" cy="542241"/>
            </a:xfrm>
            <a:custGeom>
              <a:avLst/>
              <a:gdLst/>
              <a:ahLst/>
              <a:cxnLst/>
              <a:rect l="0" t="0" r="0" b="0"/>
              <a:pathLst>
                <a:path w="116087" h="542241">
                  <a:moveTo>
                    <a:pt x="0" y="0"/>
                  </a:moveTo>
                  <a:lnTo>
                    <a:pt x="0" y="0"/>
                  </a:lnTo>
                  <a:lnTo>
                    <a:pt x="4740" y="28443"/>
                  </a:lnTo>
                  <a:lnTo>
                    <a:pt x="7129" y="63610"/>
                  </a:lnTo>
                  <a:lnTo>
                    <a:pt x="9714" y="113844"/>
                  </a:lnTo>
                  <a:lnTo>
                    <a:pt x="12429" y="174123"/>
                  </a:lnTo>
                  <a:lnTo>
                    <a:pt x="14239" y="223238"/>
                  </a:lnTo>
                  <a:lnTo>
                    <a:pt x="15446" y="264911"/>
                  </a:lnTo>
                  <a:lnTo>
                    <a:pt x="16250" y="301623"/>
                  </a:lnTo>
                  <a:lnTo>
                    <a:pt x="17779" y="332051"/>
                  </a:lnTo>
                  <a:lnTo>
                    <a:pt x="19790" y="358289"/>
                  </a:lnTo>
                  <a:lnTo>
                    <a:pt x="23678" y="401333"/>
                  </a:lnTo>
                  <a:lnTo>
                    <a:pt x="25406" y="433693"/>
                  </a:lnTo>
                  <a:lnTo>
                    <a:pt x="31120" y="469484"/>
                  </a:lnTo>
                  <a:lnTo>
                    <a:pt x="41939" y="507251"/>
                  </a:lnTo>
                  <a:lnTo>
                    <a:pt x="53631" y="532204"/>
                  </a:lnTo>
                  <a:lnTo>
                    <a:pt x="56590" y="536373"/>
                  </a:lnTo>
                  <a:lnTo>
                    <a:pt x="60547" y="539152"/>
                  </a:lnTo>
                  <a:lnTo>
                    <a:pt x="70236" y="542240"/>
                  </a:lnTo>
                  <a:lnTo>
                    <a:pt x="74605" y="542072"/>
                  </a:lnTo>
                  <a:lnTo>
                    <a:pt x="96647" y="532065"/>
                  </a:lnTo>
                  <a:lnTo>
                    <a:pt x="105131" y="523877"/>
                  </a:lnTo>
                  <a:lnTo>
                    <a:pt x="116086" y="50899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73" name="SMARTInkShape-15345"/>
            <p:cNvSpPr/>
            <p:nvPr>
              <p:custDataLst>
                <p:tags r:id="rId8"/>
              </p:custDataLst>
            </p:nvPr>
          </p:nvSpPr>
          <p:spPr>
            <a:xfrm>
              <a:off x="3098602" y="35719"/>
              <a:ext cx="132549" cy="560588"/>
            </a:xfrm>
            <a:custGeom>
              <a:avLst/>
              <a:gdLst/>
              <a:ahLst/>
              <a:cxnLst/>
              <a:rect l="0" t="0" r="0" b="0"/>
              <a:pathLst>
                <a:path w="132549" h="560588">
                  <a:moveTo>
                    <a:pt x="0" y="0"/>
                  </a:moveTo>
                  <a:lnTo>
                    <a:pt x="0" y="0"/>
                  </a:lnTo>
                  <a:lnTo>
                    <a:pt x="9481" y="37923"/>
                  </a:lnTo>
                  <a:lnTo>
                    <a:pt x="16781" y="69771"/>
                  </a:lnTo>
                  <a:lnTo>
                    <a:pt x="24325" y="102447"/>
                  </a:lnTo>
                  <a:lnTo>
                    <a:pt x="34293" y="140120"/>
                  </a:lnTo>
                  <a:lnTo>
                    <a:pt x="42691" y="180015"/>
                  </a:lnTo>
                  <a:lnTo>
                    <a:pt x="50724" y="221889"/>
                  </a:lnTo>
                  <a:lnTo>
                    <a:pt x="55644" y="244168"/>
                  </a:lnTo>
                  <a:lnTo>
                    <a:pt x="60908" y="266959"/>
                  </a:lnTo>
                  <a:lnTo>
                    <a:pt x="72049" y="310802"/>
                  </a:lnTo>
                  <a:lnTo>
                    <a:pt x="82623" y="351454"/>
                  </a:lnTo>
                  <a:lnTo>
                    <a:pt x="90630" y="386059"/>
                  </a:lnTo>
                  <a:lnTo>
                    <a:pt x="97496" y="417975"/>
                  </a:lnTo>
                  <a:lnTo>
                    <a:pt x="106939" y="461188"/>
                  </a:lnTo>
                  <a:lnTo>
                    <a:pt x="116022" y="496481"/>
                  </a:lnTo>
                  <a:lnTo>
                    <a:pt x="126872" y="540967"/>
                  </a:lnTo>
                  <a:lnTo>
                    <a:pt x="131849" y="552531"/>
                  </a:lnTo>
                  <a:lnTo>
                    <a:pt x="132548" y="555877"/>
                  </a:lnTo>
                  <a:lnTo>
                    <a:pt x="132021" y="558108"/>
                  </a:lnTo>
                  <a:lnTo>
                    <a:pt x="130678" y="559595"/>
                  </a:lnTo>
                  <a:lnTo>
                    <a:pt x="128791" y="560587"/>
                  </a:lnTo>
                  <a:lnTo>
                    <a:pt x="126540" y="559264"/>
                  </a:lnTo>
                  <a:lnTo>
                    <a:pt x="116086" y="54471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74" name="SMARTInkShape-15346"/>
            <p:cNvSpPr/>
            <p:nvPr>
              <p:custDataLst>
                <p:tags r:id="rId9"/>
              </p:custDataLst>
            </p:nvPr>
          </p:nvSpPr>
          <p:spPr>
            <a:xfrm>
              <a:off x="3000375" y="312539"/>
              <a:ext cx="348259" cy="26790"/>
            </a:xfrm>
            <a:custGeom>
              <a:avLst/>
              <a:gdLst/>
              <a:ahLst/>
              <a:cxnLst/>
              <a:rect l="0" t="0" r="0" b="0"/>
              <a:pathLst>
                <a:path w="348259" h="26790">
                  <a:moveTo>
                    <a:pt x="0" y="26789"/>
                  </a:moveTo>
                  <a:lnTo>
                    <a:pt x="0" y="26789"/>
                  </a:lnTo>
                  <a:lnTo>
                    <a:pt x="33183" y="26789"/>
                  </a:lnTo>
                  <a:lnTo>
                    <a:pt x="72781" y="26789"/>
                  </a:lnTo>
                  <a:lnTo>
                    <a:pt x="98130" y="26789"/>
                  </a:lnTo>
                  <a:lnTo>
                    <a:pt x="131897" y="26789"/>
                  </a:lnTo>
                  <a:lnTo>
                    <a:pt x="171275" y="26789"/>
                  </a:lnTo>
                  <a:lnTo>
                    <a:pt x="202488" y="25797"/>
                  </a:lnTo>
                  <a:lnTo>
                    <a:pt x="228257" y="24143"/>
                  </a:lnTo>
                  <a:lnTo>
                    <a:pt x="269127" y="19660"/>
                  </a:lnTo>
                  <a:lnTo>
                    <a:pt x="312465" y="11558"/>
                  </a:lnTo>
                  <a:lnTo>
                    <a:pt x="348258"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76" name="SMARTInkShape-15347"/>
            <p:cNvSpPr/>
            <p:nvPr>
              <p:custDataLst>
                <p:tags r:id="rId10"/>
              </p:custDataLst>
            </p:nvPr>
          </p:nvSpPr>
          <p:spPr>
            <a:xfrm>
              <a:off x="3321844" y="80367"/>
              <a:ext cx="392046" cy="455415"/>
            </a:xfrm>
            <a:custGeom>
              <a:avLst/>
              <a:gdLst/>
              <a:ahLst/>
              <a:cxnLst/>
              <a:rect l="0" t="0" r="0" b="0"/>
              <a:pathLst>
                <a:path w="392046" h="455415">
                  <a:moveTo>
                    <a:pt x="0" y="0"/>
                  </a:moveTo>
                  <a:lnTo>
                    <a:pt x="0" y="0"/>
                  </a:lnTo>
                  <a:lnTo>
                    <a:pt x="4740" y="33183"/>
                  </a:lnTo>
                  <a:lnTo>
                    <a:pt x="9713" y="65350"/>
                  </a:lnTo>
                  <a:lnTo>
                    <a:pt x="15231" y="99490"/>
                  </a:lnTo>
                  <a:lnTo>
                    <a:pt x="20990" y="134507"/>
                  </a:lnTo>
                  <a:lnTo>
                    <a:pt x="29503" y="167268"/>
                  </a:lnTo>
                  <a:lnTo>
                    <a:pt x="38909" y="199357"/>
                  </a:lnTo>
                  <a:lnTo>
                    <a:pt x="46397" y="233463"/>
                  </a:lnTo>
                  <a:lnTo>
                    <a:pt x="60931" y="276652"/>
                  </a:lnTo>
                  <a:lnTo>
                    <a:pt x="68324" y="314584"/>
                  </a:lnTo>
                  <a:lnTo>
                    <a:pt x="76959" y="355828"/>
                  </a:lnTo>
                  <a:lnTo>
                    <a:pt x="84659" y="396917"/>
                  </a:lnTo>
                  <a:lnTo>
                    <a:pt x="91332" y="425723"/>
                  </a:lnTo>
                  <a:lnTo>
                    <a:pt x="98191" y="437494"/>
                  </a:lnTo>
                  <a:lnTo>
                    <a:pt x="97232" y="414199"/>
                  </a:lnTo>
                  <a:lnTo>
                    <a:pt x="90538" y="374323"/>
                  </a:lnTo>
                  <a:lnTo>
                    <a:pt x="89542" y="332056"/>
                  </a:lnTo>
                  <a:lnTo>
                    <a:pt x="90361" y="297266"/>
                  </a:lnTo>
                  <a:lnTo>
                    <a:pt x="97440" y="262814"/>
                  </a:lnTo>
                  <a:lnTo>
                    <a:pt x="111663" y="234306"/>
                  </a:lnTo>
                  <a:lnTo>
                    <a:pt x="122719" y="219561"/>
                  </a:lnTo>
                  <a:lnTo>
                    <a:pt x="139539" y="209038"/>
                  </a:lnTo>
                  <a:lnTo>
                    <a:pt x="181905" y="197536"/>
                  </a:lnTo>
                  <a:lnTo>
                    <a:pt x="218760" y="193958"/>
                  </a:lnTo>
                  <a:lnTo>
                    <a:pt x="248370" y="198982"/>
                  </a:lnTo>
                  <a:lnTo>
                    <a:pt x="287352" y="217708"/>
                  </a:lnTo>
                  <a:lnTo>
                    <a:pt x="319297" y="242108"/>
                  </a:lnTo>
                  <a:lnTo>
                    <a:pt x="349629" y="284148"/>
                  </a:lnTo>
                  <a:lnTo>
                    <a:pt x="372084" y="328024"/>
                  </a:lnTo>
                  <a:lnTo>
                    <a:pt x="386368" y="370389"/>
                  </a:lnTo>
                  <a:lnTo>
                    <a:pt x="392045" y="409368"/>
                  </a:lnTo>
                  <a:lnTo>
                    <a:pt x="391531" y="422051"/>
                  </a:lnTo>
                  <a:lnTo>
                    <a:pt x="383976" y="45541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77" name="SMARTInkShape-15348"/>
            <p:cNvSpPr/>
            <p:nvPr>
              <p:custDataLst>
                <p:tags r:id="rId11"/>
              </p:custDataLst>
            </p:nvPr>
          </p:nvSpPr>
          <p:spPr>
            <a:xfrm>
              <a:off x="3786188" y="330398"/>
              <a:ext cx="98227" cy="214314"/>
            </a:xfrm>
            <a:custGeom>
              <a:avLst/>
              <a:gdLst/>
              <a:ahLst/>
              <a:cxnLst/>
              <a:rect l="0" t="0" r="0" b="0"/>
              <a:pathLst>
                <a:path w="98227" h="214314">
                  <a:moveTo>
                    <a:pt x="0" y="0"/>
                  </a:moveTo>
                  <a:lnTo>
                    <a:pt x="0" y="0"/>
                  </a:lnTo>
                  <a:lnTo>
                    <a:pt x="9481" y="37924"/>
                  </a:lnTo>
                  <a:lnTo>
                    <a:pt x="22073" y="69772"/>
                  </a:lnTo>
                  <a:lnTo>
                    <a:pt x="43251" y="112947"/>
                  </a:lnTo>
                  <a:lnTo>
                    <a:pt x="63444" y="153610"/>
                  </a:lnTo>
                  <a:lnTo>
                    <a:pt x="90527" y="195508"/>
                  </a:lnTo>
                  <a:lnTo>
                    <a:pt x="94804" y="201986"/>
                  </a:lnTo>
                  <a:lnTo>
                    <a:pt x="98226" y="21431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1" name="SMARTInkShape-15349"/>
            <p:cNvSpPr/>
            <p:nvPr>
              <p:custDataLst>
                <p:tags r:id="rId12"/>
              </p:custDataLst>
            </p:nvPr>
          </p:nvSpPr>
          <p:spPr>
            <a:xfrm>
              <a:off x="3768328" y="196453"/>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2" name="SMARTInkShape-15350"/>
            <p:cNvSpPr/>
            <p:nvPr>
              <p:custDataLst>
                <p:tags r:id="rId13"/>
              </p:custDataLst>
            </p:nvPr>
          </p:nvSpPr>
          <p:spPr>
            <a:xfrm>
              <a:off x="3970201" y="256386"/>
              <a:ext cx="252955" cy="232848"/>
            </a:xfrm>
            <a:custGeom>
              <a:avLst/>
              <a:gdLst/>
              <a:ahLst/>
              <a:cxnLst/>
              <a:rect l="0" t="0" r="0" b="0"/>
              <a:pathLst>
                <a:path w="252955" h="232848">
                  <a:moveTo>
                    <a:pt x="101737" y="20434"/>
                  </a:moveTo>
                  <a:lnTo>
                    <a:pt x="101737" y="20434"/>
                  </a:lnTo>
                  <a:lnTo>
                    <a:pt x="68553" y="44137"/>
                  </a:lnTo>
                  <a:lnTo>
                    <a:pt x="31756" y="76196"/>
                  </a:lnTo>
                  <a:lnTo>
                    <a:pt x="10439" y="118948"/>
                  </a:lnTo>
                  <a:lnTo>
                    <a:pt x="823" y="145535"/>
                  </a:lnTo>
                  <a:lnTo>
                    <a:pt x="0" y="163347"/>
                  </a:lnTo>
                  <a:lnTo>
                    <a:pt x="2942" y="179201"/>
                  </a:lnTo>
                  <a:lnTo>
                    <a:pt x="7557" y="189555"/>
                  </a:lnTo>
                  <a:lnTo>
                    <a:pt x="20474" y="205702"/>
                  </a:lnTo>
                  <a:lnTo>
                    <a:pt x="46350" y="218314"/>
                  </a:lnTo>
                  <a:lnTo>
                    <a:pt x="83892" y="228334"/>
                  </a:lnTo>
                  <a:lnTo>
                    <a:pt x="126436" y="232847"/>
                  </a:lnTo>
                  <a:lnTo>
                    <a:pt x="165720" y="229443"/>
                  </a:lnTo>
                  <a:lnTo>
                    <a:pt x="206428" y="218412"/>
                  </a:lnTo>
                  <a:lnTo>
                    <a:pt x="227124" y="203669"/>
                  </a:lnTo>
                  <a:lnTo>
                    <a:pt x="246853" y="179783"/>
                  </a:lnTo>
                  <a:lnTo>
                    <a:pt x="250569" y="170300"/>
                  </a:lnTo>
                  <a:lnTo>
                    <a:pt x="252954" y="148044"/>
                  </a:lnTo>
                  <a:lnTo>
                    <a:pt x="243887" y="125713"/>
                  </a:lnTo>
                  <a:lnTo>
                    <a:pt x="223044" y="90509"/>
                  </a:lnTo>
                  <a:lnTo>
                    <a:pt x="197173" y="49012"/>
                  </a:lnTo>
                  <a:lnTo>
                    <a:pt x="161084" y="10932"/>
                  </a:lnTo>
                  <a:lnTo>
                    <a:pt x="144980" y="1990"/>
                  </a:lnTo>
                  <a:lnTo>
                    <a:pt x="130547" y="0"/>
                  </a:lnTo>
                  <a:lnTo>
                    <a:pt x="111265" y="4458"/>
                  </a:lnTo>
                  <a:lnTo>
                    <a:pt x="95630" y="12062"/>
                  </a:lnTo>
                  <a:lnTo>
                    <a:pt x="89101" y="17706"/>
                  </a:lnTo>
                  <a:lnTo>
                    <a:pt x="83877" y="2936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3" name="SMARTInkShape-15351"/>
            <p:cNvSpPr/>
            <p:nvPr>
              <p:custDataLst>
                <p:tags r:id="rId14"/>
              </p:custDataLst>
            </p:nvPr>
          </p:nvSpPr>
          <p:spPr>
            <a:xfrm>
              <a:off x="4315870" y="177112"/>
              <a:ext cx="229342" cy="331881"/>
            </a:xfrm>
            <a:custGeom>
              <a:avLst/>
              <a:gdLst/>
              <a:ahLst/>
              <a:cxnLst/>
              <a:rect l="0" t="0" r="0" b="0"/>
              <a:pathLst>
                <a:path w="229342" h="331881">
                  <a:moveTo>
                    <a:pt x="211482" y="46130"/>
                  </a:moveTo>
                  <a:lnTo>
                    <a:pt x="211482" y="46130"/>
                  </a:lnTo>
                  <a:lnTo>
                    <a:pt x="202000" y="17687"/>
                  </a:lnTo>
                  <a:lnTo>
                    <a:pt x="196231" y="9309"/>
                  </a:lnTo>
                  <a:lnTo>
                    <a:pt x="189408" y="3723"/>
                  </a:lnTo>
                  <a:lnTo>
                    <a:pt x="181883" y="0"/>
                  </a:lnTo>
                  <a:lnTo>
                    <a:pt x="139126" y="9091"/>
                  </a:lnTo>
                  <a:lnTo>
                    <a:pt x="109666" y="18461"/>
                  </a:lnTo>
                  <a:lnTo>
                    <a:pt x="68996" y="39455"/>
                  </a:lnTo>
                  <a:lnTo>
                    <a:pt x="32011" y="70941"/>
                  </a:lnTo>
                  <a:lnTo>
                    <a:pt x="16623" y="90892"/>
                  </a:lnTo>
                  <a:lnTo>
                    <a:pt x="3374" y="124436"/>
                  </a:lnTo>
                  <a:lnTo>
                    <a:pt x="0" y="159511"/>
                  </a:lnTo>
                  <a:lnTo>
                    <a:pt x="2726" y="183173"/>
                  </a:lnTo>
                  <a:lnTo>
                    <a:pt x="19321" y="218806"/>
                  </a:lnTo>
                  <a:lnTo>
                    <a:pt x="52587" y="259274"/>
                  </a:lnTo>
                  <a:lnTo>
                    <a:pt x="96347" y="293285"/>
                  </a:lnTo>
                  <a:lnTo>
                    <a:pt x="134042" y="310523"/>
                  </a:lnTo>
                  <a:lnTo>
                    <a:pt x="171339" y="321914"/>
                  </a:lnTo>
                  <a:lnTo>
                    <a:pt x="210608" y="329912"/>
                  </a:lnTo>
                  <a:lnTo>
                    <a:pt x="229341" y="33188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4" name="SMARTInkShape-15352"/>
            <p:cNvSpPr/>
            <p:nvPr>
              <p:custDataLst>
                <p:tags r:id="rId15"/>
              </p:custDataLst>
            </p:nvPr>
          </p:nvSpPr>
          <p:spPr>
            <a:xfrm>
              <a:off x="4532944" y="179405"/>
              <a:ext cx="333737" cy="265954"/>
            </a:xfrm>
            <a:custGeom>
              <a:avLst/>
              <a:gdLst/>
              <a:ahLst/>
              <a:cxnLst/>
              <a:rect l="0" t="0" r="0" b="0"/>
              <a:pathLst>
                <a:path w="333737" h="265954">
                  <a:moveTo>
                    <a:pt x="217650" y="88486"/>
                  </a:moveTo>
                  <a:lnTo>
                    <a:pt x="217650" y="88486"/>
                  </a:lnTo>
                  <a:lnTo>
                    <a:pt x="208169" y="55302"/>
                  </a:lnTo>
                  <a:lnTo>
                    <a:pt x="192792" y="25186"/>
                  </a:lnTo>
                  <a:lnTo>
                    <a:pt x="175668" y="8435"/>
                  </a:lnTo>
                  <a:lnTo>
                    <a:pt x="161288" y="3298"/>
                  </a:lnTo>
                  <a:lnTo>
                    <a:pt x="127803" y="0"/>
                  </a:lnTo>
                  <a:lnTo>
                    <a:pt x="110249" y="4841"/>
                  </a:lnTo>
                  <a:lnTo>
                    <a:pt x="65813" y="29699"/>
                  </a:lnTo>
                  <a:lnTo>
                    <a:pt x="40039" y="48026"/>
                  </a:lnTo>
                  <a:lnTo>
                    <a:pt x="20385" y="71868"/>
                  </a:lnTo>
                  <a:lnTo>
                    <a:pt x="1038" y="110698"/>
                  </a:lnTo>
                  <a:lnTo>
                    <a:pt x="0" y="126139"/>
                  </a:lnTo>
                  <a:lnTo>
                    <a:pt x="5690" y="168239"/>
                  </a:lnTo>
                  <a:lnTo>
                    <a:pt x="12964" y="183884"/>
                  </a:lnTo>
                  <a:lnTo>
                    <a:pt x="19522" y="191408"/>
                  </a:lnTo>
                  <a:lnTo>
                    <a:pt x="29051" y="198060"/>
                  </a:lnTo>
                  <a:lnTo>
                    <a:pt x="50313" y="202642"/>
                  </a:lnTo>
                  <a:lnTo>
                    <a:pt x="84164" y="203198"/>
                  </a:lnTo>
                  <a:lnTo>
                    <a:pt x="128414" y="192092"/>
                  </a:lnTo>
                  <a:lnTo>
                    <a:pt x="163091" y="173517"/>
                  </a:lnTo>
                  <a:lnTo>
                    <a:pt x="177196" y="162327"/>
                  </a:lnTo>
                  <a:lnTo>
                    <a:pt x="195370" y="134864"/>
                  </a:lnTo>
                  <a:lnTo>
                    <a:pt x="213701" y="101161"/>
                  </a:lnTo>
                  <a:lnTo>
                    <a:pt x="230907" y="57916"/>
                  </a:lnTo>
                  <a:lnTo>
                    <a:pt x="235429" y="26745"/>
                  </a:lnTo>
                  <a:lnTo>
                    <a:pt x="238152" y="56459"/>
                  </a:lnTo>
                  <a:lnTo>
                    <a:pt x="249748" y="97901"/>
                  </a:lnTo>
                  <a:lnTo>
                    <a:pt x="257945" y="135876"/>
                  </a:lnTo>
                  <a:lnTo>
                    <a:pt x="278085" y="176560"/>
                  </a:lnTo>
                  <a:lnTo>
                    <a:pt x="294043" y="218404"/>
                  </a:lnTo>
                  <a:lnTo>
                    <a:pt x="309792" y="254251"/>
                  </a:lnTo>
                  <a:lnTo>
                    <a:pt x="315817" y="261378"/>
                  </a:lnTo>
                  <a:lnTo>
                    <a:pt x="323031" y="265953"/>
                  </a:lnTo>
                  <a:lnTo>
                    <a:pt x="324615" y="265336"/>
                  </a:lnTo>
                  <a:lnTo>
                    <a:pt x="333736" y="25815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5" name="SMARTInkShape-15353"/>
            <p:cNvSpPr/>
            <p:nvPr>
              <p:custDataLst>
                <p:tags r:id="rId16"/>
              </p:custDataLst>
            </p:nvPr>
          </p:nvSpPr>
          <p:spPr>
            <a:xfrm>
              <a:off x="4920258" y="160734"/>
              <a:ext cx="267891" cy="294620"/>
            </a:xfrm>
            <a:custGeom>
              <a:avLst/>
              <a:gdLst/>
              <a:ahLst/>
              <a:cxnLst/>
              <a:rect l="0" t="0" r="0" b="0"/>
              <a:pathLst>
                <a:path w="267891" h="294620">
                  <a:moveTo>
                    <a:pt x="0" y="62508"/>
                  </a:moveTo>
                  <a:lnTo>
                    <a:pt x="0" y="62508"/>
                  </a:lnTo>
                  <a:lnTo>
                    <a:pt x="9481" y="100432"/>
                  </a:lnTo>
                  <a:lnTo>
                    <a:pt x="20117" y="142977"/>
                  </a:lnTo>
                  <a:lnTo>
                    <a:pt x="31608" y="185780"/>
                  </a:lnTo>
                  <a:lnTo>
                    <a:pt x="34906" y="222898"/>
                  </a:lnTo>
                  <a:lnTo>
                    <a:pt x="35647" y="267077"/>
                  </a:lnTo>
                  <a:lnTo>
                    <a:pt x="35719" y="294619"/>
                  </a:lnTo>
                  <a:lnTo>
                    <a:pt x="35719" y="256261"/>
                  </a:lnTo>
                  <a:lnTo>
                    <a:pt x="40459" y="231372"/>
                  </a:lnTo>
                  <a:lnTo>
                    <a:pt x="60063" y="191334"/>
                  </a:lnTo>
                  <a:lnTo>
                    <a:pt x="78619" y="154822"/>
                  </a:lnTo>
                  <a:lnTo>
                    <a:pt x="97449" y="122719"/>
                  </a:lnTo>
                  <a:lnTo>
                    <a:pt x="127431" y="82333"/>
                  </a:lnTo>
                  <a:lnTo>
                    <a:pt x="161450" y="47877"/>
                  </a:lnTo>
                  <a:lnTo>
                    <a:pt x="196665" y="21462"/>
                  </a:lnTo>
                  <a:lnTo>
                    <a:pt x="226943" y="6359"/>
                  </a:lnTo>
                  <a:lnTo>
                    <a:pt x="26789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6" name="SMARTInkShape-15354"/>
            <p:cNvSpPr/>
            <p:nvPr>
              <p:custDataLst>
                <p:tags r:id="rId17"/>
              </p:custDataLst>
            </p:nvPr>
          </p:nvSpPr>
          <p:spPr>
            <a:xfrm>
              <a:off x="5277445" y="80367"/>
              <a:ext cx="248867" cy="409671"/>
            </a:xfrm>
            <a:custGeom>
              <a:avLst/>
              <a:gdLst/>
              <a:ahLst/>
              <a:cxnLst/>
              <a:rect l="0" t="0" r="0" b="0"/>
              <a:pathLst>
                <a:path w="248867" h="409671">
                  <a:moveTo>
                    <a:pt x="0" y="0"/>
                  </a:moveTo>
                  <a:lnTo>
                    <a:pt x="0" y="0"/>
                  </a:lnTo>
                  <a:lnTo>
                    <a:pt x="4741" y="37924"/>
                  </a:lnTo>
                  <a:lnTo>
                    <a:pt x="12429" y="80469"/>
                  </a:lnTo>
                  <a:lnTo>
                    <a:pt x="16250" y="122951"/>
                  </a:lnTo>
                  <a:lnTo>
                    <a:pt x="17383" y="166958"/>
                  </a:lnTo>
                  <a:lnTo>
                    <a:pt x="22459" y="211416"/>
                  </a:lnTo>
                  <a:lnTo>
                    <a:pt x="20766" y="256008"/>
                  </a:lnTo>
                  <a:lnTo>
                    <a:pt x="18721" y="295900"/>
                  </a:lnTo>
                  <a:lnTo>
                    <a:pt x="10905" y="337529"/>
                  </a:lnTo>
                  <a:lnTo>
                    <a:pt x="8940" y="374469"/>
                  </a:lnTo>
                  <a:lnTo>
                    <a:pt x="8933" y="370135"/>
                  </a:lnTo>
                  <a:lnTo>
                    <a:pt x="9924" y="368796"/>
                  </a:lnTo>
                  <a:lnTo>
                    <a:pt x="13672" y="367308"/>
                  </a:lnTo>
                  <a:lnTo>
                    <a:pt x="15068" y="364927"/>
                  </a:lnTo>
                  <a:lnTo>
                    <a:pt x="24765" y="327335"/>
                  </a:lnTo>
                  <a:lnTo>
                    <a:pt x="31130" y="289334"/>
                  </a:lnTo>
                  <a:lnTo>
                    <a:pt x="43840" y="250542"/>
                  </a:lnTo>
                  <a:lnTo>
                    <a:pt x="55433" y="212369"/>
                  </a:lnTo>
                  <a:lnTo>
                    <a:pt x="74634" y="175924"/>
                  </a:lnTo>
                  <a:lnTo>
                    <a:pt x="102643" y="135182"/>
                  </a:lnTo>
                  <a:lnTo>
                    <a:pt x="146274" y="98941"/>
                  </a:lnTo>
                  <a:lnTo>
                    <a:pt x="162245" y="96229"/>
                  </a:lnTo>
                  <a:lnTo>
                    <a:pt x="185325" y="100281"/>
                  </a:lnTo>
                  <a:lnTo>
                    <a:pt x="199445" y="107077"/>
                  </a:lnTo>
                  <a:lnTo>
                    <a:pt x="223137" y="128630"/>
                  </a:lnTo>
                  <a:lnTo>
                    <a:pt x="236756" y="148781"/>
                  </a:lnTo>
                  <a:lnTo>
                    <a:pt x="246098" y="187179"/>
                  </a:lnTo>
                  <a:lnTo>
                    <a:pt x="248866" y="220494"/>
                  </a:lnTo>
                  <a:lnTo>
                    <a:pt x="244946" y="258698"/>
                  </a:lnTo>
                  <a:lnTo>
                    <a:pt x="237501" y="296697"/>
                  </a:lnTo>
                  <a:lnTo>
                    <a:pt x="219530" y="328350"/>
                  </a:lnTo>
                  <a:lnTo>
                    <a:pt x="180751" y="372131"/>
                  </a:lnTo>
                  <a:lnTo>
                    <a:pt x="150467" y="398284"/>
                  </a:lnTo>
                  <a:lnTo>
                    <a:pt x="135997" y="405218"/>
                  </a:lnTo>
                  <a:lnTo>
                    <a:pt x="105798" y="409670"/>
                  </a:lnTo>
                  <a:lnTo>
                    <a:pt x="71438" y="40183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7" name="SMARTInkShape-15355"/>
            <p:cNvSpPr/>
            <p:nvPr>
              <p:custDataLst>
                <p:tags r:id="rId18"/>
              </p:custDataLst>
            </p:nvPr>
          </p:nvSpPr>
          <p:spPr>
            <a:xfrm>
              <a:off x="5536714" y="156983"/>
              <a:ext cx="231865" cy="343081"/>
            </a:xfrm>
            <a:custGeom>
              <a:avLst/>
              <a:gdLst/>
              <a:ahLst/>
              <a:cxnLst/>
              <a:rect l="0" t="0" r="0" b="0"/>
              <a:pathLst>
                <a:path w="231865" h="343081">
                  <a:moveTo>
                    <a:pt x="160427" y="119837"/>
                  </a:moveTo>
                  <a:lnTo>
                    <a:pt x="160427" y="119837"/>
                  </a:lnTo>
                  <a:lnTo>
                    <a:pt x="169907" y="81914"/>
                  </a:lnTo>
                  <a:lnTo>
                    <a:pt x="171062" y="44108"/>
                  </a:lnTo>
                  <a:lnTo>
                    <a:pt x="160381" y="14055"/>
                  </a:lnTo>
                  <a:lnTo>
                    <a:pt x="154442" y="7644"/>
                  </a:lnTo>
                  <a:lnTo>
                    <a:pt x="139908" y="521"/>
                  </a:lnTo>
                  <a:lnTo>
                    <a:pt x="123526" y="0"/>
                  </a:lnTo>
                  <a:lnTo>
                    <a:pt x="94923" y="7932"/>
                  </a:lnTo>
                  <a:lnTo>
                    <a:pt x="74759" y="18508"/>
                  </a:lnTo>
                  <a:lnTo>
                    <a:pt x="39257" y="58097"/>
                  </a:lnTo>
                  <a:lnTo>
                    <a:pt x="20786" y="89086"/>
                  </a:lnTo>
                  <a:lnTo>
                    <a:pt x="12226" y="123404"/>
                  </a:lnTo>
                  <a:lnTo>
                    <a:pt x="4949" y="158707"/>
                  </a:lnTo>
                  <a:lnTo>
                    <a:pt x="1250" y="194303"/>
                  </a:lnTo>
                  <a:lnTo>
                    <a:pt x="0" y="233765"/>
                  </a:lnTo>
                  <a:lnTo>
                    <a:pt x="775" y="255238"/>
                  </a:lnTo>
                  <a:lnTo>
                    <a:pt x="4473" y="267989"/>
                  </a:lnTo>
                  <a:lnTo>
                    <a:pt x="12070" y="277625"/>
                  </a:lnTo>
                  <a:lnTo>
                    <a:pt x="22061" y="284223"/>
                  </a:lnTo>
                  <a:lnTo>
                    <a:pt x="33117" y="287155"/>
                  </a:lnTo>
                  <a:lnTo>
                    <a:pt x="55236" y="284066"/>
                  </a:lnTo>
                  <a:lnTo>
                    <a:pt x="75902" y="276867"/>
                  </a:lnTo>
                  <a:lnTo>
                    <a:pt x="106693" y="252903"/>
                  </a:lnTo>
                  <a:lnTo>
                    <a:pt x="130630" y="225056"/>
                  </a:lnTo>
                  <a:lnTo>
                    <a:pt x="147338" y="189900"/>
                  </a:lnTo>
                  <a:lnTo>
                    <a:pt x="157547" y="145767"/>
                  </a:lnTo>
                  <a:lnTo>
                    <a:pt x="164598" y="103572"/>
                  </a:lnTo>
                  <a:lnTo>
                    <a:pt x="167946" y="80402"/>
                  </a:lnTo>
                  <a:lnTo>
                    <a:pt x="167425" y="75687"/>
                  </a:lnTo>
                  <a:lnTo>
                    <a:pt x="166084" y="72545"/>
                  </a:lnTo>
                  <a:lnTo>
                    <a:pt x="164198" y="70450"/>
                  </a:lnTo>
                  <a:lnTo>
                    <a:pt x="162102" y="65476"/>
                  </a:lnTo>
                  <a:lnTo>
                    <a:pt x="161544" y="62760"/>
                  </a:lnTo>
                  <a:lnTo>
                    <a:pt x="162165" y="61942"/>
                  </a:lnTo>
                  <a:lnTo>
                    <a:pt x="163569" y="62389"/>
                  </a:lnTo>
                  <a:lnTo>
                    <a:pt x="168213" y="65495"/>
                  </a:lnTo>
                  <a:lnTo>
                    <a:pt x="169256" y="108219"/>
                  </a:lnTo>
                  <a:lnTo>
                    <a:pt x="174067" y="146381"/>
                  </a:lnTo>
                  <a:lnTo>
                    <a:pt x="181776" y="184367"/>
                  </a:lnTo>
                  <a:lnTo>
                    <a:pt x="190345" y="220758"/>
                  </a:lnTo>
                  <a:lnTo>
                    <a:pt x="199167" y="256675"/>
                  </a:lnTo>
                  <a:lnTo>
                    <a:pt x="211037" y="297239"/>
                  </a:lnTo>
                  <a:lnTo>
                    <a:pt x="222936" y="328623"/>
                  </a:lnTo>
                  <a:lnTo>
                    <a:pt x="231864" y="34308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8" name="SMARTInkShape-15356"/>
            <p:cNvSpPr/>
            <p:nvPr>
              <p:custDataLst>
                <p:tags r:id="rId19"/>
              </p:custDataLst>
            </p:nvPr>
          </p:nvSpPr>
          <p:spPr>
            <a:xfrm>
              <a:off x="5848948" y="225682"/>
              <a:ext cx="285748" cy="283093"/>
            </a:xfrm>
            <a:custGeom>
              <a:avLst/>
              <a:gdLst/>
              <a:ahLst/>
              <a:cxnLst/>
              <a:rect l="0" t="0" r="0" b="0"/>
              <a:pathLst>
                <a:path w="285748" h="283093">
                  <a:moveTo>
                    <a:pt x="8927" y="15420"/>
                  </a:moveTo>
                  <a:lnTo>
                    <a:pt x="8927" y="15420"/>
                  </a:lnTo>
                  <a:lnTo>
                    <a:pt x="13667" y="53343"/>
                  </a:lnTo>
                  <a:lnTo>
                    <a:pt x="16616" y="95889"/>
                  </a:lnTo>
                  <a:lnTo>
                    <a:pt x="17488" y="133630"/>
                  </a:lnTo>
                  <a:lnTo>
                    <a:pt x="17748" y="169948"/>
                  </a:lnTo>
                  <a:lnTo>
                    <a:pt x="17824" y="205845"/>
                  </a:lnTo>
                  <a:lnTo>
                    <a:pt x="16858" y="245409"/>
                  </a:lnTo>
                  <a:lnTo>
                    <a:pt x="8959" y="283092"/>
                  </a:lnTo>
                  <a:lnTo>
                    <a:pt x="8928" y="245144"/>
                  </a:lnTo>
                  <a:lnTo>
                    <a:pt x="8927" y="210397"/>
                  </a:lnTo>
                  <a:lnTo>
                    <a:pt x="8927" y="166345"/>
                  </a:lnTo>
                  <a:lnTo>
                    <a:pt x="6281" y="131245"/>
                  </a:lnTo>
                  <a:lnTo>
                    <a:pt x="1859" y="93064"/>
                  </a:lnTo>
                  <a:lnTo>
                    <a:pt x="549" y="55623"/>
                  </a:lnTo>
                  <a:lnTo>
                    <a:pt x="70" y="15202"/>
                  </a:lnTo>
                  <a:lnTo>
                    <a:pt x="7" y="79"/>
                  </a:lnTo>
                  <a:lnTo>
                    <a:pt x="0" y="3047"/>
                  </a:lnTo>
                  <a:lnTo>
                    <a:pt x="2644" y="7606"/>
                  </a:lnTo>
                  <a:lnTo>
                    <a:pt x="7127" y="14923"/>
                  </a:lnTo>
                  <a:lnTo>
                    <a:pt x="25728" y="52249"/>
                  </a:lnTo>
                  <a:lnTo>
                    <a:pt x="48001" y="93213"/>
                  </a:lnTo>
                  <a:lnTo>
                    <a:pt x="68864" y="130997"/>
                  </a:lnTo>
                  <a:lnTo>
                    <a:pt x="82833" y="162383"/>
                  </a:lnTo>
                  <a:lnTo>
                    <a:pt x="91714" y="172680"/>
                  </a:lnTo>
                  <a:lnTo>
                    <a:pt x="112249" y="189587"/>
                  </a:lnTo>
                  <a:lnTo>
                    <a:pt x="118678" y="192046"/>
                  </a:lnTo>
                  <a:lnTo>
                    <a:pt x="127490" y="190493"/>
                  </a:lnTo>
                  <a:lnTo>
                    <a:pt x="140960" y="184041"/>
                  </a:lnTo>
                  <a:lnTo>
                    <a:pt x="148968" y="176683"/>
                  </a:lnTo>
                  <a:lnTo>
                    <a:pt x="171285" y="144069"/>
                  </a:lnTo>
                  <a:lnTo>
                    <a:pt x="183285" y="112600"/>
                  </a:lnTo>
                  <a:lnTo>
                    <a:pt x="186963" y="68860"/>
                  </a:lnTo>
                  <a:lnTo>
                    <a:pt x="190093" y="26977"/>
                  </a:lnTo>
                  <a:lnTo>
                    <a:pt x="196078" y="0"/>
                  </a:lnTo>
                  <a:lnTo>
                    <a:pt x="216534" y="42750"/>
                  </a:lnTo>
                  <a:lnTo>
                    <a:pt x="225994" y="78639"/>
                  </a:lnTo>
                  <a:lnTo>
                    <a:pt x="235080" y="115952"/>
                  </a:lnTo>
                  <a:lnTo>
                    <a:pt x="244056" y="152143"/>
                  </a:lnTo>
                  <a:lnTo>
                    <a:pt x="255978" y="192798"/>
                  </a:lnTo>
                  <a:lnTo>
                    <a:pt x="270864" y="233761"/>
                  </a:lnTo>
                  <a:lnTo>
                    <a:pt x="278679" y="255484"/>
                  </a:lnTo>
                  <a:lnTo>
                    <a:pt x="285747" y="26545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89" name="SMARTInkShape-15357"/>
            <p:cNvSpPr/>
            <p:nvPr>
              <p:custDataLst>
                <p:tags r:id="rId20"/>
              </p:custDataLst>
            </p:nvPr>
          </p:nvSpPr>
          <p:spPr>
            <a:xfrm>
              <a:off x="6206133" y="258961"/>
              <a:ext cx="80368" cy="232173"/>
            </a:xfrm>
            <a:custGeom>
              <a:avLst/>
              <a:gdLst/>
              <a:ahLst/>
              <a:cxnLst/>
              <a:rect l="0" t="0" r="0" b="0"/>
              <a:pathLst>
                <a:path w="80368" h="232173">
                  <a:moveTo>
                    <a:pt x="0" y="0"/>
                  </a:moveTo>
                  <a:lnTo>
                    <a:pt x="0" y="0"/>
                  </a:lnTo>
                  <a:lnTo>
                    <a:pt x="31676" y="28516"/>
                  </a:lnTo>
                  <a:lnTo>
                    <a:pt x="48633" y="61917"/>
                  </a:lnTo>
                  <a:lnTo>
                    <a:pt x="63797" y="101800"/>
                  </a:lnTo>
                  <a:lnTo>
                    <a:pt x="70166" y="139193"/>
                  </a:lnTo>
                  <a:lnTo>
                    <a:pt x="78058" y="182092"/>
                  </a:lnTo>
                  <a:lnTo>
                    <a:pt x="80232" y="224137"/>
                  </a:lnTo>
                  <a:lnTo>
                    <a:pt x="80367" y="23217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90" name="SMARTInkShape-15358"/>
            <p:cNvSpPr/>
            <p:nvPr>
              <p:custDataLst>
                <p:tags r:id="rId21"/>
              </p:custDataLst>
            </p:nvPr>
          </p:nvSpPr>
          <p:spPr>
            <a:xfrm>
              <a:off x="6250780" y="196453"/>
              <a:ext cx="62510" cy="17861"/>
            </a:xfrm>
            <a:custGeom>
              <a:avLst/>
              <a:gdLst/>
              <a:ahLst/>
              <a:cxnLst/>
              <a:rect l="0" t="0" r="0" b="0"/>
              <a:pathLst>
                <a:path w="62510" h="17861">
                  <a:moveTo>
                    <a:pt x="0" y="0"/>
                  </a:moveTo>
                  <a:lnTo>
                    <a:pt x="0" y="0"/>
                  </a:lnTo>
                  <a:lnTo>
                    <a:pt x="37814" y="12274"/>
                  </a:lnTo>
                  <a:lnTo>
                    <a:pt x="62509" y="1786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91" name="SMARTInkShape-15359"/>
            <p:cNvSpPr/>
            <p:nvPr>
              <p:custDataLst>
                <p:tags r:id="rId22"/>
              </p:custDataLst>
            </p:nvPr>
          </p:nvSpPr>
          <p:spPr>
            <a:xfrm>
              <a:off x="6405192" y="89297"/>
              <a:ext cx="270409" cy="401254"/>
            </a:xfrm>
            <a:custGeom>
              <a:avLst/>
              <a:gdLst/>
              <a:ahLst/>
              <a:cxnLst/>
              <a:rect l="0" t="0" r="0" b="0"/>
              <a:pathLst>
                <a:path w="270409" h="401254">
                  <a:moveTo>
                    <a:pt x="211706" y="0"/>
                  </a:moveTo>
                  <a:lnTo>
                    <a:pt x="211706" y="0"/>
                  </a:lnTo>
                  <a:lnTo>
                    <a:pt x="211706" y="33183"/>
                  </a:lnTo>
                  <a:lnTo>
                    <a:pt x="216447" y="72781"/>
                  </a:lnTo>
                  <a:lnTo>
                    <a:pt x="224135" y="109649"/>
                  </a:lnTo>
                  <a:lnTo>
                    <a:pt x="229798" y="139022"/>
                  </a:lnTo>
                  <a:lnTo>
                    <a:pt x="234630" y="171920"/>
                  </a:lnTo>
                  <a:lnTo>
                    <a:pt x="236777" y="206385"/>
                  </a:lnTo>
                  <a:lnTo>
                    <a:pt x="240378" y="238901"/>
                  </a:lnTo>
                  <a:lnTo>
                    <a:pt x="247983" y="279806"/>
                  </a:lnTo>
                  <a:lnTo>
                    <a:pt x="254701" y="320295"/>
                  </a:lnTo>
                  <a:lnTo>
                    <a:pt x="256137" y="363317"/>
                  </a:lnTo>
                  <a:lnTo>
                    <a:pt x="256311" y="384636"/>
                  </a:lnTo>
                  <a:lnTo>
                    <a:pt x="258981" y="391876"/>
                  </a:lnTo>
                  <a:lnTo>
                    <a:pt x="264916" y="401253"/>
                  </a:lnTo>
                  <a:lnTo>
                    <a:pt x="265175" y="396923"/>
                  </a:lnTo>
                  <a:lnTo>
                    <a:pt x="267882" y="392045"/>
                  </a:lnTo>
                  <a:lnTo>
                    <a:pt x="269993" y="389356"/>
                  </a:lnTo>
                  <a:lnTo>
                    <a:pt x="270408" y="385578"/>
                  </a:lnTo>
                  <a:lnTo>
                    <a:pt x="261414" y="354850"/>
                  </a:lnTo>
                  <a:lnTo>
                    <a:pt x="242104" y="319023"/>
                  </a:lnTo>
                  <a:lnTo>
                    <a:pt x="218067" y="281277"/>
                  </a:lnTo>
                  <a:lnTo>
                    <a:pt x="186251" y="244517"/>
                  </a:lnTo>
                  <a:lnTo>
                    <a:pt x="150696" y="210474"/>
                  </a:lnTo>
                  <a:lnTo>
                    <a:pt x="123406" y="194085"/>
                  </a:lnTo>
                  <a:lnTo>
                    <a:pt x="97386" y="188125"/>
                  </a:lnTo>
                  <a:lnTo>
                    <a:pt x="72593" y="189775"/>
                  </a:lnTo>
                  <a:lnTo>
                    <a:pt x="38306" y="201861"/>
                  </a:lnTo>
                  <a:lnTo>
                    <a:pt x="15690" y="218009"/>
                  </a:lnTo>
                  <a:lnTo>
                    <a:pt x="6187" y="229515"/>
                  </a:lnTo>
                  <a:lnTo>
                    <a:pt x="1302" y="241244"/>
                  </a:lnTo>
                  <a:lnTo>
                    <a:pt x="0" y="247149"/>
                  </a:lnTo>
                  <a:lnTo>
                    <a:pt x="5038" y="284152"/>
                  </a:lnTo>
                  <a:lnTo>
                    <a:pt x="10052" y="302899"/>
                  </a:lnTo>
                  <a:lnTo>
                    <a:pt x="27933" y="330188"/>
                  </a:lnTo>
                  <a:lnTo>
                    <a:pt x="71972" y="367951"/>
                  </a:lnTo>
                  <a:lnTo>
                    <a:pt x="105480" y="388158"/>
                  </a:lnTo>
                  <a:lnTo>
                    <a:pt x="140545" y="397783"/>
                  </a:lnTo>
                  <a:lnTo>
                    <a:pt x="183207" y="401035"/>
                  </a:lnTo>
                  <a:lnTo>
                    <a:pt x="219306" y="394549"/>
                  </a:lnTo>
                  <a:lnTo>
                    <a:pt x="247425" y="38397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92" name="SMARTInkShape-15360"/>
            <p:cNvSpPr/>
            <p:nvPr>
              <p:custDataLst>
                <p:tags r:id="rId23"/>
              </p:custDataLst>
            </p:nvPr>
          </p:nvSpPr>
          <p:spPr>
            <a:xfrm>
              <a:off x="6768703" y="241788"/>
              <a:ext cx="258962" cy="267205"/>
            </a:xfrm>
            <a:custGeom>
              <a:avLst/>
              <a:gdLst/>
              <a:ahLst/>
              <a:cxnLst/>
              <a:rect l="0" t="0" r="0" b="0"/>
              <a:pathLst>
                <a:path w="258962" h="267205">
                  <a:moveTo>
                    <a:pt x="0" y="133259"/>
                  </a:moveTo>
                  <a:lnTo>
                    <a:pt x="0" y="133259"/>
                  </a:lnTo>
                  <a:lnTo>
                    <a:pt x="39798" y="125138"/>
                  </a:lnTo>
                  <a:lnTo>
                    <a:pt x="79409" y="105454"/>
                  </a:lnTo>
                  <a:lnTo>
                    <a:pt x="115897" y="82457"/>
                  </a:lnTo>
                  <a:lnTo>
                    <a:pt x="128570" y="68016"/>
                  </a:lnTo>
                  <a:lnTo>
                    <a:pt x="144790" y="39232"/>
                  </a:lnTo>
                  <a:lnTo>
                    <a:pt x="146042" y="26646"/>
                  </a:lnTo>
                  <a:lnTo>
                    <a:pt x="143291" y="15430"/>
                  </a:lnTo>
                  <a:lnTo>
                    <a:pt x="138761" y="7138"/>
                  </a:lnTo>
                  <a:lnTo>
                    <a:pt x="133440" y="2791"/>
                  </a:lnTo>
                  <a:lnTo>
                    <a:pt x="126775" y="859"/>
                  </a:lnTo>
                  <a:lnTo>
                    <a:pt x="117199" y="0"/>
                  </a:lnTo>
                  <a:lnTo>
                    <a:pt x="95911" y="4258"/>
                  </a:lnTo>
                  <a:lnTo>
                    <a:pt x="70752" y="21284"/>
                  </a:lnTo>
                  <a:lnTo>
                    <a:pt x="37568" y="53704"/>
                  </a:lnTo>
                  <a:lnTo>
                    <a:pt x="27280" y="71112"/>
                  </a:lnTo>
                  <a:lnTo>
                    <a:pt x="20651" y="97647"/>
                  </a:lnTo>
                  <a:lnTo>
                    <a:pt x="19403" y="139417"/>
                  </a:lnTo>
                  <a:lnTo>
                    <a:pt x="22844" y="158816"/>
                  </a:lnTo>
                  <a:lnTo>
                    <a:pt x="44582" y="191212"/>
                  </a:lnTo>
                  <a:lnTo>
                    <a:pt x="71417" y="216466"/>
                  </a:lnTo>
                  <a:lnTo>
                    <a:pt x="107702" y="236516"/>
                  </a:lnTo>
                  <a:lnTo>
                    <a:pt x="138156" y="246289"/>
                  </a:lnTo>
                  <a:lnTo>
                    <a:pt x="169551" y="253940"/>
                  </a:lnTo>
                  <a:lnTo>
                    <a:pt x="209538" y="262833"/>
                  </a:lnTo>
                  <a:lnTo>
                    <a:pt x="258961" y="26720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additive="base">
                                        <p:cTn id="7" dur="500" fill="hold"/>
                                        <p:tgtEl>
                                          <p:spTgt spid="28680"/>
                                        </p:tgtEl>
                                        <p:attrNameLst>
                                          <p:attrName>ppt_x</p:attrName>
                                        </p:attrNameLst>
                                      </p:cBhvr>
                                      <p:tavLst>
                                        <p:tav tm="0">
                                          <p:val>
                                            <p:strVal val="0-#ppt_w/2"/>
                                          </p:val>
                                        </p:tav>
                                        <p:tav tm="100000">
                                          <p:val>
                                            <p:strVal val="#ppt_x"/>
                                          </p:val>
                                        </p:tav>
                                      </p:tavLst>
                                    </p:anim>
                                    <p:anim calcmode="lin" valueType="num">
                                      <p:cBhvr additive="base">
                                        <p:cTn id="8"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685800"/>
            <a:ext cx="5943600" cy="838200"/>
          </a:xfrm>
        </p:spPr>
        <p:txBody>
          <a:bodyPr/>
          <a:lstStyle/>
          <a:p>
            <a:pPr eaLnBrk="1" hangingPunct="1">
              <a:defRPr/>
            </a:pPr>
            <a:r>
              <a:rPr lang="en-US" sz="4100" b="1">
                <a:latin typeface="Comic Sans MS" charset="0"/>
                <a:cs typeface="+mj-cs"/>
              </a:rPr>
              <a:t>Frameshift Mutation</a:t>
            </a:r>
          </a:p>
        </p:txBody>
      </p:sp>
      <p:sp>
        <p:nvSpPr>
          <p:cNvPr id="3" name="Content Placeholder 2"/>
          <p:cNvSpPr>
            <a:spLocks noGrp="1"/>
          </p:cNvSpPr>
          <p:nvPr>
            <p:ph idx="1"/>
          </p:nvPr>
        </p:nvSpPr>
        <p:spPr>
          <a:xfrm>
            <a:off x="609600" y="1905000"/>
            <a:ext cx="5410200" cy="4419600"/>
          </a:xfrm>
        </p:spPr>
        <p:txBody>
          <a:bodyPr/>
          <a:lstStyle/>
          <a:p>
            <a:pPr marL="342835" indent="-342835" eaLnBrk="1" hangingPunct="1">
              <a:defRPr/>
            </a:pPr>
            <a:r>
              <a:rPr lang="en-US" sz="3700" b="1" dirty="0">
                <a:solidFill>
                  <a:srgbClr val="000000"/>
                </a:solidFill>
                <a:latin typeface="Comic Sans MS" charset="0"/>
                <a:cs typeface="+mn-cs"/>
              </a:rPr>
              <a:t>Inserting or deleting </a:t>
            </a:r>
            <a:r>
              <a:rPr lang="en-US" sz="3700" dirty="0">
                <a:solidFill>
                  <a:srgbClr val="000000"/>
                </a:solidFill>
                <a:latin typeface="Comic Sans MS" charset="0"/>
                <a:cs typeface="+mn-cs"/>
              </a:rPr>
              <a:t>one or more nucleotides</a:t>
            </a:r>
          </a:p>
          <a:p>
            <a:pPr marL="342835" indent="-342835" eaLnBrk="1" hangingPunct="1">
              <a:defRPr/>
            </a:pPr>
            <a:r>
              <a:rPr lang="en-US" sz="3700" dirty="0">
                <a:solidFill>
                  <a:srgbClr val="000000"/>
                </a:solidFill>
                <a:latin typeface="Comic Sans MS" charset="0"/>
                <a:cs typeface="+mn-cs"/>
              </a:rPr>
              <a:t>Changes the </a:t>
            </a:r>
            <a:r>
              <a:rPr lang="ja-JP" altLang="en-US" sz="3700" dirty="0">
                <a:solidFill>
                  <a:srgbClr val="000000"/>
                </a:solidFill>
                <a:latin typeface="Comic Sans MS" charset="0"/>
                <a:cs typeface="+mn-cs"/>
              </a:rPr>
              <a:t>“</a:t>
            </a:r>
            <a:r>
              <a:rPr lang="en-US" sz="3700" b="1" dirty="0">
                <a:solidFill>
                  <a:srgbClr val="000000"/>
                </a:solidFill>
                <a:latin typeface="Comic Sans MS" charset="0"/>
                <a:cs typeface="+mn-cs"/>
              </a:rPr>
              <a:t>reading frame</a:t>
            </a:r>
            <a:r>
              <a:rPr lang="ja-JP" altLang="en-US" sz="3700" dirty="0">
                <a:solidFill>
                  <a:srgbClr val="000000"/>
                </a:solidFill>
                <a:latin typeface="Comic Sans MS" charset="0"/>
                <a:cs typeface="+mn-cs"/>
              </a:rPr>
              <a:t>”</a:t>
            </a:r>
            <a:r>
              <a:rPr lang="en-US" sz="3700" dirty="0">
                <a:solidFill>
                  <a:srgbClr val="000000"/>
                </a:solidFill>
                <a:latin typeface="Comic Sans MS" charset="0"/>
                <a:cs typeface="+mn-cs"/>
              </a:rPr>
              <a:t> like changing a sentence</a:t>
            </a:r>
          </a:p>
          <a:p>
            <a:pPr marL="342835" indent="-342835" eaLnBrk="1" hangingPunct="1">
              <a:defRPr/>
            </a:pPr>
            <a:r>
              <a:rPr lang="en-US" sz="3700" b="1" dirty="0">
                <a:solidFill>
                  <a:srgbClr val="000000"/>
                </a:solidFill>
                <a:latin typeface="Comic Sans MS" charset="0"/>
                <a:cs typeface="+mn-cs"/>
              </a:rPr>
              <a:t>Proteins</a:t>
            </a:r>
            <a:r>
              <a:rPr lang="en-US" sz="3700" dirty="0">
                <a:solidFill>
                  <a:srgbClr val="000000"/>
                </a:solidFill>
                <a:latin typeface="Comic Sans MS" charset="0"/>
                <a:cs typeface="+mn-cs"/>
              </a:rPr>
              <a:t> built </a:t>
            </a:r>
            <a:r>
              <a:rPr lang="en-US" sz="3700" b="1" dirty="0">
                <a:solidFill>
                  <a:srgbClr val="000000"/>
                </a:solidFill>
                <a:latin typeface="Comic Sans MS" charset="0"/>
                <a:cs typeface="+mn-cs"/>
              </a:rPr>
              <a:t>incorrectly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defRPr/>
            </a:pPr>
            <a:r>
              <a:rPr lang="en-US" sz="4100" b="1">
                <a:latin typeface="Comic Sans MS" charset="0"/>
                <a:cs typeface="+mj-cs"/>
              </a:rPr>
              <a:t>Frameshift Mutation</a:t>
            </a:r>
          </a:p>
        </p:txBody>
      </p:sp>
      <p:sp>
        <p:nvSpPr>
          <p:cNvPr id="24579" name="Content Placeholder 2"/>
          <p:cNvSpPr>
            <a:spLocks noGrp="1"/>
          </p:cNvSpPr>
          <p:nvPr>
            <p:ph idx="1"/>
          </p:nvPr>
        </p:nvSpPr>
        <p:spPr>
          <a:xfrm>
            <a:off x="457200" y="1905000"/>
            <a:ext cx="6096000" cy="4419600"/>
          </a:xfrm>
        </p:spPr>
        <p:txBody>
          <a:bodyPr/>
          <a:lstStyle/>
          <a:p>
            <a:pPr marL="342835" indent="-342835" eaLnBrk="1" hangingPunct="1">
              <a:defRPr/>
            </a:pPr>
            <a:r>
              <a:rPr lang="en-US" sz="3700" dirty="0">
                <a:latin typeface="Arial Unicode MS" charset="0"/>
                <a:cs typeface="+mn-cs"/>
              </a:rPr>
              <a:t>Original:</a:t>
            </a:r>
          </a:p>
          <a:p>
            <a:pPr marL="742809" lvl="1" indent="-285697" eaLnBrk="1" hangingPunct="1">
              <a:defRPr/>
            </a:pPr>
            <a:r>
              <a:rPr lang="en-US" sz="3700" dirty="0">
                <a:solidFill>
                  <a:srgbClr val="CC3300"/>
                </a:solidFill>
                <a:latin typeface="Comic Sans MS" charset="0"/>
              </a:rPr>
              <a:t>The fat cat ate the wee rat</a:t>
            </a:r>
            <a:r>
              <a:rPr lang="en-US" sz="4500" dirty="0">
                <a:solidFill>
                  <a:srgbClr val="CC3300"/>
                </a:solidFill>
                <a:latin typeface="Comic Sans MS" charset="0"/>
              </a:rPr>
              <a:t>.</a:t>
            </a:r>
          </a:p>
          <a:p>
            <a:pPr marL="342835" indent="-342835" eaLnBrk="1" hangingPunct="1">
              <a:defRPr/>
            </a:pPr>
            <a:r>
              <a:rPr lang="en-US" sz="3700" dirty="0">
                <a:latin typeface="Arial Unicode MS" charset="0"/>
                <a:cs typeface="+mn-cs"/>
              </a:rPr>
              <a:t>Frame Shift (</a:t>
            </a:r>
            <a:r>
              <a:rPr lang="ja-JP" altLang="en-US" sz="3700" dirty="0">
                <a:latin typeface="Arial Unicode MS" charset="0"/>
                <a:cs typeface="+mn-cs"/>
              </a:rPr>
              <a:t>“</a:t>
            </a:r>
            <a:r>
              <a:rPr lang="en-US" sz="3700" dirty="0">
                <a:latin typeface="Arial Unicode MS" charset="0"/>
                <a:cs typeface="+mn-cs"/>
              </a:rPr>
              <a:t>a</a:t>
            </a:r>
            <a:r>
              <a:rPr lang="ja-JP" altLang="en-US" sz="3700" dirty="0">
                <a:latin typeface="Arial Unicode MS" charset="0"/>
                <a:cs typeface="+mn-cs"/>
              </a:rPr>
              <a:t>”</a:t>
            </a:r>
            <a:r>
              <a:rPr lang="en-US" sz="3700" dirty="0">
                <a:latin typeface="Arial Unicode MS" charset="0"/>
                <a:cs typeface="+mn-cs"/>
              </a:rPr>
              <a:t> added):</a:t>
            </a:r>
          </a:p>
          <a:p>
            <a:pPr marL="742809" lvl="1" indent="-285697" eaLnBrk="1" hangingPunct="1">
              <a:defRPr/>
            </a:pPr>
            <a:r>
              <a:rPr lang="en-US" sz="3700" b="1" dirty="0">
                <a:solidFill>
                  <a:srgbClr val="CC3300"/>
                </a:solidFill>
                <a:latin typeface="Comic Sans MS" charset="0"/>
              </a:rPr>
              <a:t> The fat </a:t>
            </a:r>
            <a:r>
              <a:rPr lang="en-US" sz="3700" b="1" dirty="0" err="1">
                <a:solidFill>
                  <a:srgbClr val="CC3300"/>
                </a:solidFill>
                <a:latin typeface="Comic Sans MS" charset="0"/>
              </a:rPr>
              <a:t>caa</a:t>
            </a:r>
            <a:r>
              <a:rPr lang="en-US" sz="3700" b="1" dirty="0">
                <a:solidFill>
                  <a:srgbClr val="CC3300"/>
                </a:solidFill>
                <a:latin typeface="Comic Sans MS" charset="0"/>
              </a:rPr>
              <a:t> tat eth ewe era 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90600" y="609600"/>
            <a:ext cx="5943600" cy="838200"/>
          </a:xfrm>
        </p:spPr>
        <p:txBody>
          <a:bodyPr/>
          <a:lstStyle/>
          <a:p>
            <a:pPr eaLnBrk="1" hangingPunct="1">
              <a:defRPr/>
            </a:pPr>
            <a:r>
              <a:rPr lang="en-US" sz="4100" b="1">
                <a:latin typeface="Comic Sans MS" charset="0"/>
                <a:cs typeface="+mj-cs"/>
              </a:rPr>
              <a:t>Amino Acid Sequence Changed</a:t>
            </a:r>
          </a:p>
        </p:txBody>
      </p:sp>
      <p:pic>
        <p:nvPicPr>
          <p:cNvPr id="152578" name="Picture 2" descr="http://members.cox.net/amgough/Mutation_frameshift-01_03_0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84363"/>
            <a:ext cx="49530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Animation of gene mutation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4550" y="2286000"/>
            <a:ext cx="705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4"/>
          <p:cNvSpPr>
            <a:spLocks noGrp="1"/>
          </p:cNvSpPr>
          <p:nvPr>
            <p:ph type="title"/>
          </p:nvPr>
        </p:nvSpPr>
        <p:spPr>
          <a:xfrm>
            <a:off x="1066800" y="609600"/>
            <a:ext cx="5943600" cy="1143000"/>
          </a:xfrm>
        </p:spPr>
        <p:txBody>
          <a:bodyPr/>
          <a:lstStyle/>
          <a:p>
            <a:pPr eaLnBrk="1" hangingPunct="1">
              <a:defRPr/>
            </a:pPr>
            <a:r>
              <a:rPr lang="en-US" sz="4100" b="1">
                <a:latin typeface="Comic Sans MS" charset="0"/>
                <a:cs typeface="+mj-cs"/>
              </a:rPr>
              <a:t>Gene Mutation Animation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5638800"/>
          </a:xfrm>
        </p:spPr>
        <p:txBody>
          <a:bodyPr/>
          <a:lstStyle/>
          <a:p>
            <a:pPr algn="l">
              <a:defRPr/>
            </a:pPr>
            <a:r>
              <a:rPr lang="en-US" dirty="0"/>
              <a:t>Practice</a:t>
            </a:r>
            <a:br>
              <a:rPr lang="en-US" dirty="0"/>
            </a:br>
            <a:br>
              <a:rPr lang="en-US" dirty="0"/>
            </a:br>
            <a:r>
              <a:rPr lang="en-US" dirty="0"/>
              <a:t>Do Now:</a:t>
            </a:r>
            <a:br>
              <a:rPr lang="en-US" dirty="0"/>
            </a:br>
            <a:br>
              <a:rPr lang="en-US" dirty="0"/>
            </a:br>
            <a:r>
              <a:rPr lang="en-US" dirty="0"/>
              <a:t>1. What is a genetic mutation?</a:t>
            </a:r>
            <a:br>
              <a:rPr lang="en-US" dirty="0"/>
            </a:br>
            <a:r>
              <a:rPr lang="en-US" dirty="0"/>
              <a:t>2. Why is a </a:t>
            </a:r>
            <a:r>
              <a:rPr lang="en-US" dirty="0" err="1"/>
              <a:t>frameshift</a:t>
            </a:r>
            <a:r>
              <a:rPr lang="en-US" dirty="0"/>
              <a:t> mutation bad?</a:t>
            </a:r>
            <a:br>
              <a:rPr lang="en-US" dirty="0"/>
            </a:br>
            <a:r>
              <a:rPr lang="en-US" dirty="0"/>
              <a:t>3. What is hemophilia?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http://www.emc.maricopa.edu/faculty/farabee/BIOBK/Human_46,X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609600"/>
            <a:ext cx="88439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81000" y="-76200"/>
            <a:ext cx="8305800" cy="838200"/>
          </a:xfrm>
        </p:spPr>
        <p:txBody>
          <a:bodyPr/>
          <a:lstStyle/>
          <a:p>
            <a:pPr eaLnBrk="1" hangingPunct="1">
              <a:defRPr/>
            </a:pPr>
            <a:r>
              <a:rPr lang="en-US" b="1" dirty="0">
                <a:effectLst>
                  <a:outerShdw blurRad="38100" dist="38100" dir="2700000" algn="tl">
                    <a:srgbClr val="DDDDDD"/>
                  </a:outerShdw>
                </a:effectLst>
                <a:latin typeface="Comic Sans MS" charset="0"/>
                <a:cs typeface="+mj-cs"/>
              </a:rPr>
              <a:t>Normal Male</a:t>
            </a:r>
          </a:p>
        </p:txBody>
      </p:sp>
      <p:sp>
        <p:nvSpPr>
          <p:cNvPr id="5" name="TextBox 4"/>
          <p:cNvSpPr txBox="1">
            <a:spLocks noChangeArrowheads="1"/>
          </p:cNvSpPr>
          <p:nvPr/>
        </p:nvSpPr>
        <p:spPr bwMode="auto">
          <a:xfrm>
            <a:off x="5257800" y="6172200"/>
            <a:ext cx="1676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b="1">
                <a:latin typeface="Comic Sans MS" charset="0"/>
              </a:rPr>
              <a:t>2n = 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8"/>
            <a:ext cx="8305800" cy="990600"/>
          </a:xfrm>
        </p:spPr>
        <p:txBody>
          <a:bodyPr/>
          <a:lstStyle/>
          <a:p>
            <a:pPr eaLnBrk="1" hangingPunct="1">
              <a:defRPr/>
            </a:pPr>
            <a:r>
              <a:rPr lang="en-US" b="1" dirty="0">
                <a:effectLst>
                  <a:outerShdw blurRad="38100" dist="38100" dir="2700000" algn="tl">
                    <a:srgbClr val="DDDDDD"/>
                  </a:outerShdw>
                </a:effectLst>
                <a:latin typeface="Comic Sans MS" charset="0"/>
                <a:cs typeface="+mj-cs"/>
              </a:rPr>
              <a:t>Normal Female</a:t>
            </a:r>
          </a:p>
        </p:txBody>
      </p:sp>
      <p:pic>
        <p:nvPicPr>
          <p:cNvPr id="159746" name="Picture 2" descr="http://www.biology.iupui.edu/biocourses/N100/images/nmlfema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562600" y="6096000"/>
            <a:ext cx="1676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b="1">
                <a:latin typeface="Comic Sans MS" charset="0"/>
              </a:rPr>
              <a:t>2n = 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http://k-12.pisd.edu/currInst/science/Genetic/karyo-tri21-r-m-gr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04800" y="152400"/>
            <a:ext cx="8305800" cy="914400"/>
          </a:xfrm>
        </p:spPr>
        <p:txBody>
          <a:bodyPr/>
          <a:lstStyle/>
          <a:p>
            <a:pPr eaLnBrk="1" hangingPunct="1">
              <a:defRPr/>
            </a:pPr>
            <a:r>
              <a:rPr lang="en-US" b="1">
                <a:effectLst>
                  <a:outerShdw blurRad="38100" dist="38100" dir="2700000" algn="tl">
                    <a:srgbClr val="DDDDDD"/>
                  </a:outerShdw>
                </a:effectLst>
                <a:latin typeface="Comic Sans MS" charset="0"/>
                <a:cs typeface="+mj-cs"/>
              </a:rPr>
              <a:t>Male, Trisomy 21 (Down</a:t>
            </a:r>
            <a:r>
              <a:rPr lang="ja-JP" altLang="en-US" b="1">
                <a:effectLst>
                  <a:outerShdw blurRad="38100" dist="38100" dir="2700000" algn="tl">
                    <a:srgbClr val="DDDDDD"/>
                  </a:outerShdw>
                </a:effectLst>
                <a:latin typeface="Comic Sans MS" charset="0"/>
                <a:cs typeface="+mj-cs"/>
              </a:rPr>
              <a:t>’</a:t>
            </a:r>
            <a:r>
              <a:rPr lang="en-US" b="1">
                <a:effectLst>
                  <a:outerShdw blurRad="38100" dist="38100" dir="2700000" algn="tl">
                    <a:srgbClr val="DDDDDD"/>
                  </a:outerShdw>
                </a:effectLst>
                <a:latin typeface="Comic Sans MS" charset="0"/>
                <a:cs typeface="+mj-cs"/>
              </a:rPr>
              <a:t>s)</a:t>
            </a:r>
          </a:p>
        </p:txBody>
      </p:sp>
      <p:sp>
        <p:nvSpPr>
          <p:cNvPr id="5" name="TextBox 4"/>
          <p:cNvSpPr txBox="1">
            <a:spLocks noChangeArrowheads="1"/>
          </p:cNvSpPr>
          <p:nvPr/>
        </p:nvSpPr>
        <p:spPr bwMode="auto">
          <a:xfrm>
            <a:off x="6934200" y="6248400"/>
            <a:ext cx="1447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b="1">
                <a:latin typeface="Comic Sans MS" charset="0"/>
              </a:rPr>
              <a:t>2n = 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05800" cy="1143000"/>
          </a:xfrm>
        </p:spPr>
        <p:txBody>
          <a:bodyPr/>
          <a:lstStyle/>
          <a:p>
            <a:pPr eaLnBrk="1" hangingPunct="1">
              <a:defRPr/>
            </a:pPr>
            <a:r>
              <a:rPr lang="en-US" b="1">
                <a:effectLst>
                  <a:outerShdw blurRad="38100" dist="38100" dir="2700000" algn="tl">
                    <a:srgbClr val="DDDDDD"/>
                  </a:outerShdw>
                </a:effectLst>
                <a:latin typeface="Comic Sans MS" charset="0"/>
                <a:cs typeface="+mj-cs"/>
              </a:rPr>
              <a:t>Female Down</a:t>
            </a:r>
            <a:r>
              <a:rPr lang="ja-JP" altLang="en-US" b="1">
                <a:effectLst>
                  <a:outerShdw blurRad="38100" dist="38100" dir="2700000" algn="tl">
                    <a:srgbClr val="DDDDDD"/>
                  </a:outerShdw>
                </a:effectLst>
                <a:latin typeface="Comic Sans MS" charset="0"/>
                <a:cs typeface="+mj-cs"/>
              </a:rPr>
              <a:t>’</a:t>
            </a:r>
            <a:r>
              <a:rPr lang="en-US" b="1">
                <a:effectLst>
                  <a:outerShdw blurRad="38100" dist="38100" dir="2700000" algn="tl">
                    <a:srgbClr val="DDDDDD"/>
                  </a:outerShdw>
                </a:effectLst>
                <a:latin typeface="Comic Sans MS" charset="0"/>
                <a:cs typeface="+mj-cs"/>
              </a:rPr>
              <a:t>s Syndrome</a:t>
            </a:r>
          </a:p>
        </p:txBody>
      </p:sp>
      <p:pic>
        <p:nvPicPr>
          <p:cNvPr id="163842" name="Picture 2" descr="http://www.biologycorner.com/resources/dow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447800"/>
            <a:ext cx="83518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010400" y="6248400"/>
            <a:ext cx="1524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b="1">
                <a:latin typeface="Comic Sans MS" charset="0"/>
              </a:rPr>
              <a:t>2n = 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http://www.biology.iupui.edu/biocourses/N100/images/klinefel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152400"/>
            <a:ext cx="8305800" cy="838200"/>
          </a:xfrm>
        </p:spPr>
        <p:txBody>
          <a:bodyPr/>
          <a:lstStyle/>
          <a:p>
            <a:pPr eaLnBrk="1" hangingPunct="1">
              <a:defRPr/>
            </a:pPr>
            <a:r>
              <a:rPr lang="en-US" b="1">
                <a:effectLst>
                  <a:outerShdw blurRad="38100" dist="38100" dir="2700000" algn="tl">
                    <a:srgbClr val="DDDDDD"/>
                  </a:outerShdw>
                </a:effectLst>
                <a:latin typeface="Comic Sans MS" charset="0"/>
                <a:cs typeface="+mj-cs"/>
              </a:rPr>
              <a:t>Klinefelter</a:t>
            </a:r>
            <a:r>
              <a:rPr lang="ja-JP" altLang="en-US" b="1">
                <a:effectLst>
                  <a:outerShdw blurRad="38100" dist="38100" dir="2700000" algn="tl">
                    <a:srgbClr val="DDDDDD"/>
                  </a:outerShdw>
                </a:effectLst>
                <a:latin typeface="Comic Sans MS" charset="0"/>
                <a:cs typeface="+mj-cs"/>
              </a:rPr>
              <a:t>’</a:t>
            </a:r>
            <a:r>
              <a:rPr lang="en-US" b="1">
                <a:effectLst>
                  <a:outerShdw blurRad="38100" dist="38100" dir="2700000" algn="tl">
                    <a:srgbClr val="DDDDDD"/>
                  </a:outerShdw>
                </a:effectLst>
                <a:latin typeface="Comic Sans MS" charset="0"/>
                <a:cs typeface="+mj-cs"/>
              </a:rPr>
              <a:t>s Syndrome</a:t>
            </a:r>
          </a:p>
        </p:txBody>
      </p:sp>
      <p:sp>
        <p:nvSpPr>
          <p:cNvPr id="5" name="TextBox 4"/>
          <p:cNvSpPr txBox="1">
            <a:spLocks noChangeArrowheads="1"/>
          </p:cNvSpPr>
          <p:nvPr/>
        </p:nvSpPr>
        <p:spPr bwMode="auto">
          <a:xfrm>
            <a:off x="7010400" y="6172200"/>
            <a:ext cx="1524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b="1">
                <a:latin typeface="Comic Sans MS" charset="0"/>
              </a:rPr>
              <a:t>2n = 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143000"/>
          </a:xfrm>
        </p:spPr>
        <p:txBody>
          <a:bodyPr/>
          <a:lstStyle/>
          <a:p>
            <a:pPr eaLnBrk="1" hangingPunct="1">
              <a:defRPr/>
            </a:pPr>
            <a:r>
              <a:rPr lang="en-US" b="1">
                <a:cs typeface="+mj-cs"/>
              </a:rPr>
              <a:t>Alleles</a:t>
            </a:r>
          </a:p>
        </p:txBody>
      </p:sp>
      <p:sp>
        <p:nvSpPr>
          <p:cNvPr id="21507" name="Rectangle 3"/>
          <p:cNvSpPr>
            <a:spLocks noGrp="1" noChangeArrowheads="1"/>
          </p:cNvSpPr>
          <p:nvPr>
            <p:ph type="body" sz="half" idx="1"/>
          </p:nvPr>
        </p:nvSpPr>
        <p:spPr>
          <a:xfrm>
            <a:off x="685800" y="1219200"/>
            <a:ext cx="8001000" cy="1219200"/>
          </a:xfrm>
        </p:spPr>
        <p:txBody>
          <a:bodyPr/>
          <a:lstStyle/>
          <a:p>
            <a:pPr marL="342835" indent="-342835" algn="ctr" eaLnBrk="1" hangingPunct="1">
              <a:defRPr/>
            </a:pPr>
            <a:r>
              <a:rPr lang="en-US" sz="3700">
                <a:cs typeface="Arial" charset="0"/>
              </a:rPr>
              <a:t>The different forms of a gene.  They can be dominant or recessive.</a:t>
            </a:r>
          </a:p>
        </p:txBody>
      </p:sp>
      <p:pic>
        <p:nvPicPr>
          <p:cNvPr id="21525" name="Picture 21" descr="0189l"/>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5298" r="15298"/>
          <a:stretch>
            <a:fillRect/>
          </a:stretch>
        </p:blipFill>
        <p:spPr>
          <a:xfrm>
            <a:off x="4648200" y="2362200"/>
            <a:ext cx="38100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1526" name="Text Box 22"/>
          <p:cNvSpPr txBox="1">
            <a:spLocks noChangeArrowheads="1"/>
          </p:cNvSpPr>
          <p:nvPr/>
        </p:nvSpPr>
        <p:spPr bwMode="auto">
          <a:xfrm>
            <a:off x="762000" y="2667000"/>
            <a:ext cx="5029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sz="3700">
                <a:cs typeface="+mn-cs"/>
              </a:rPr>
              <a:t>GENE FOR PEA COLOR HAS TWO ALLELES:</a:t>
            </a:r>
          </a:p>
          <a:p>
            <a:pPr>
              <a:spcBef>
                <a:spcPct val="50000"/>
              </a:spcBef>
              <a:defRPr/>
            </a:pPr>
            <a:r>
              <a:rPr lang="en-US" sz="3700">
                <a:cs typeface="+mn-cs"/>
              </a:rPr>
              <a:t>GREEN &amp; YELLOW</a:t>
            </a:r>
          </a:p>
        </p:txBody>
      </p:sp>
      <p:pic>
        <p:nvPicPr>
          <p:cNvPr id="28677" name="Picture 24" descr="mendel_p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57800"/>
            <a:ext cx="20574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Line 25"/>
          <p:cNvSpPr>
            <a:spLocks noChangeShapeType="1"/>
          </p:cNvSpPr>
          <p:nvPr/>
        </p:nvSpPr>
        <p:spPr bwMode="auto">
          <a:xfrm>
            <a:off x="4876800" y="4267200"/>
            <a:ext cx="1752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0-#ppt_w/2"/>
                                          </p:val>
                                        </p:tav>
                                        <p:tav tm="100000">
                                          <p:val>
                                            <p:strVal val="#ppt_x"/>
                                          </p:val>
                                        </p:tav>
                                      </p:tavLst>
                                    </p:anim>
                                    <p:anim calcmode="lin" valueType="num">
                                      <p:cBhvr additive="base">
                                        <p:cTn id="8" dur="500" fill="hold"/>
                                        <p:tgtEl>
                                          <p:spTgt spid="215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38200"/>
          </a:xfrm>
        </p:spPr>
        <p:txBody>
          <a:bodyPr/>
          <a:lstStyle/>
          <a:p>
            <a:pPr eaLnBrk="1" hangingPunct="1">
              <a:defRPr/>
            </a:pPr>
            <a:r>
              <a:rPr lang="en-US" b="1">
                <a:effectLst>
                  <a:outerShdw blurRad="38100" dist="38100" dir="2700000" algn="tl">
                    <a:srgbClr val="DDDDDD"/>
                  </a:outerShdw>
                </a:effectLst>
                <a:latin typeface="Comic Sans MS" charset="0"/>
                <a:cs typeface="+mj-cs"/>
              </a:rPr>
              <a:t>Turner</a:t>
            </a:r>
            <a:r>
              <a:rPr lang="ja-JP" altLang="en-US" b="1">
                <a:effectLst>
                  <a:outerShdw blurRad="38100" dist="38100" dir="2700000" algn="tl">
                    <a:srgbClr val="DDDDDD"/>
                  </a:outerShdw>
                </a:effectLst>
                <a:latin typeface="Comic Sans MS" charset="0"/>
                <a:cs typeface="+mj-cs"/>
              </a:rPr>
              <a:t>’</a:t>
            </a:r>
            <a:r>
              <a:rPr lang="en-US" b="1">
                <a:effectLst>
                  <a:outerShdw blurRad="38100" dist="38100" dir="2700000" algn="tl">
                    <a:srgbClr val="DDDDDD"/>
                  </a:outerShdw>
                </a:effectLst>
                <a:latin typeface="Comic Sans MS" charset="0"/>
                <a:cs typeface="+mj-cs"/>
              </a:rPr>
              <a:t>s Syndrome</a:t>
            </a:r>
          </a:p>
        </p:txBody>
      </p:sp>
      <p:pic>
        <p:nvPicPr>
          <p:cNvPr id="167938" name="Picture 2" descr="http://www.emc.maricopa.edu/faculty/farabee/BIOBK/turn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772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086600" y="6096000"/>
            <a:ext cx="1524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2300">
                <a:solidFill>
                  <a:schemeClr val="tx1"/>
                </a:solidFill>
                <a:latin typeface="Times New Roman" charset="0"/>
                <a:ea typeface="ＭＳ Ｐゴシック" charset="0"/>
                <a:cs typeface="ＭＳ Ｐゴシック" charset="0"/>
              </a:defRPr>
            </a:lvl1pPr>
            <a:lvl2pPr marL="742950" indent="-285750" eaLnBrk="0" hangingPunct="0">
              <a:defRPr sz="2300">
                <a:solidFill>
                  <a:schemeClr val="tx1"/>
                </a:solidFill>
                <a:latin typeface="Times New Roman" charset="0"/>
                <a:ea typeface="ＭＳ Ｐゴシック" charset="0"/>
              </a:defRPr>
            </a:lvl2pPr>
            <a:lvl3pPr marL="1143000" indent="-228600" eaLnBrk="0" hangingPunct="0">
              <a:defRPr sz="2300">
                <a:solidFill>
                  <a:schemeClr val="tx1"/>
                </a:solidFill>
                <a:latin typeface="Times New Roman" charset="0"/>
                <a:ea typeface="ＭＳ Ｐゴシック" charset="0"/>
              </a:defRPr>
            </a:lvl3pPr>
            <a:lvl4pPr marL="1600200" indent="-228600" eaLnBrk="0" hangingPunct="0">
              <a:defRPr sz="2300">
                <a:solidFill>
                  <a:schemeClr val="tx1"/>
                </a:solidFill>
                <a:latin typeface="Times New Roman" charset="0"/>
                <a:ea typeface="ＭＳ Ｐゴシック" charset="0"/>
              </a:defRPr>
            </a:lvl4pPr>
            <a:lvl5pPr marL="2057400" indent="-228600" eaLnBrk="0" hangingPunct="0">
              <a:defRPr sz="23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r>
              <a:rPr lang="en-US" b="1">
                <a:latin typeface="Comic Sans MS" charset="0"/>
              </a:rPr>
              <a:t>2n = 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t>Exit Ticket</a:t>
            </a:r>
          </a:p>
        </p:txBody>
      </p:sp>
      <p:sp>
        <p:nvSpPr>
          <p:cNvPr id="3" name="Text Placeholder 2"/>
          <p:cNvSpPr>
            <a:spLocks noGrp="1"/>
          </p:cNvSpPr>
          <p:nvPr>
            <p:ph type="body" sz="half" idx="1"/>
          </p:nvPr>
        </p:nvSpPr>
        <p:spPr>
          <a:xfrm>
            <a:off x="457200" y="1570038"/>
            <a:ext cx="8305800" cy="5059362"/>
          </a:xfrm>
        </p:spPr>
        <p:txBody>
          <a:bodyPr/>
          <a:lstStyle/>
          <a:p>
            <a:pPr marL="514350" indent="-514350">
              <a:buFontTx/>
              <a:buAutoNum type="arabicPeriod"/>
              <a:defRPr/>
            </a:pPr>
            <a:r>
              <a:rPr lang="en-US" dirty="0"/>
              <a:t>What is Down’s Syndrome?</a:t>
            </a:r>
          </a:p>
          <a:p>
            <a:pPr marL="514350" indent="-514350">
              <a:buFontTx/>
              <a:buAutoNum type="arabicPeriod"/>
              <a:defRPr/>
            </a:pPr>
            <a:r>
              <a:rPr lang="en-US" dirty="0"/>
              <a:t>What is the difference between a chromosomal disorder and a genetic mutation?</a:t>
            </a:r>
          </a:p>
          <a:p>
            <a:pPr marL="514350" indent="-514350">
              <a:buFontTx/>
              <a:buAutoNum type="arabicPeriod"/>
              <a:defRPr/>
            </a:pPr>
            <a:r>
              <a:rPr lang="en-US" dirty="0"/>
              <a:t>What is the difference between asexual and sexual reproduction?</a:t>
            </a:r>
          </a:p>
          <a:p>
            <a:pPr marL="514350" indent="-514350">
              <a:buFontTx/>
              <a:buAutoNum type="arabicPeriod"/>
              <a:defRPr/>
            </a:pPr>
            <a:r>
              <a:rPr lang="en-US" dirty="0"/>
              <a:t>How is cloning a form of asexual reproduction?</a:t>
            </a:r>
          </a:p>
          <a:p>
            <a:pPr marL="514350" indent="-514350">
              <a:buFontTx/>
              <a:buAutoNum type="arabicPeriod"/>
              <a:defRPr/>
            </a:pPr>
            <a:r>
              <a:rPr lang="en-US" dirty="0"/>
              <a:t>In what way do humans perform asexual reproduction?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57200" y="2209800"/>
            <a:ext cx="8305800" cy="1325563"/>
          </a:xfrm>
        </p:spPr>
        <p:txBody>
          <a:bodyPr/>
          <a:lstStyle/>
          <a:p>
            <a:pPr eaLnBrk="1" hangingPunct="1">
              <a:defRPr/>
            </a:pPr>
            <a:r>
              <a:rPr lang="en-US" b="1" dirty="0">
                <a:latin typeface="Times New Roman" charset="0"/>
                <a:cs typeface="+mj-cs"/>
              </a:rPr>
              <a:t>Aim:</a:t>
            </a:r>
            <a:r>
              <a:rPr lang="en-US" sz="4900" dirty="0">
                <a:cs typeface="+mj-cs"/>
              </a:rPr>
              <a:t>  </a:t>
            </a:r>
            <a:r>
              <a:rPr lang="en-US" sz="3700" dirty="0">
                <a:latin typeface="Times New Roman" charset="0"/>
                <a:cs typeface="+mj-cs"/>
              </a:rPr>
              <a:t>How can DNA be used to create genetically identical individuals?</a:t>
            </a:r>
            <a:endParaRPr lang="en-US" sz="4100" dirty="0">
              <a:cs typeface="+mj-cs"/>
            </a:endParaRPr>
          </a:p>
        </p:txBody>
      </p:sp>
      <p:pic>
        <p:nvPicPr>
          <p:cNvPr id="171010" name="Picture 8" descr="cl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91000"/>
            <a:ext cx="1600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1" name="Picture 10" descr="Star%2520Wars%2520Clone%2520Wa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0"/>
            <a:ext cx="99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12" descr="austin-powers-the-spy-who-shagged-me-expecting-someone-else-400019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724400"/>
            <a:ext cx="887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13" descr="replication"/>
          <p:cNvPicPr>
            <a:picLocks noChangeAspect="1" noChangeArrowheads="1"/>
          </p:cNvPicPr>
          <p:nvPr/>
        </p:nvPicPr>
        <p:blipFill>
          <a:blip r:embed="rId8">
            <a:extLst>
              <a:ext uri="{28A0092B-C50C-407E-A947-70E740481C1C}">
                <a14:useLocalDpi xmlns:a14="http://schemas.microsoft.com/office/drawing/2010/main" val="0"/>
              </a:ext>
            </a:extLst>
          </a:blip>
          <a:srcRect t="39999"/>
          <a:stretch>
            <a:fillRect/>
          </a:stretch>
        </p:blipFill>
        <p:spPr bwMode="auto">
          <a:xfrm>
            <a:off x="304800" y="685800"/>
            <a:ext cx="2514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4" name="Picture 14" descr="replication"/>
          <p:cNvPicPr>
            <a:picLocks noChangeAspect="1" noChangeArrowheads="1"/>
          </p:cNvPicPr>
          <p:nvPr/>
        </p:nvPicPr>
        <p:blipFill>
          <a:blip r:embed="rId9">
            <a:extLst>
              <a:ext uri="{28A0092B-C50C-407E-A947-70E740481C1C}">
                <a14:useLocalDpi xmlns:a14="http://schemas.microsoft.com/office/drawing/2010/main" val="0"/>
              </a:ext>
            </a:extLst>
          </a:blip>
          <a:srcRect b="39999"/>
          <a:stretch>
            <a:fillRect/>
          </a:stretch>
        </p:blipFill>
        <p:spPr bwMode="auto">
          <a:xfrm>
            <a:off x="6248400" y="685800"/>
            <a:ext cx="2514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15" descr="cl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91000"/>
            <a:ext cx="1600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a:latin typeface="Times New Roman" charset="0"/>
                <a:cs typeface="+mj-cs"/>
              </a:rPr>
              <a:t>Clones</a:t>
            </a:r>
          </a:p>
        </p:txBody>
      </p:sp>
      <p:sp>
        <p:nvSpPr>
          <p:cNvPr id="7171" name="Rectangle 3"/>
          <p:cNvSpPr>
            <a:spLocks noGrp="1" noChangeArrowheads="1"/>
          </p:cNvSpPr>
          <p:nvPr>
            <p:ph type="body" sz="half" idx="1"/>
          </p:nvPr>
        </p:nvSpPr>
        <p:spPr>
          <a:xfrm>
            <a:off x="228600" y="1600200"/>
            <a:ext cx="5410200" cy="2819400"/>
          </a:xfrm>
        </p:spPr>
        <p:txBody>
          <a:bodyPr/>
          <a:lstStyle/>
          <a:p>
            <a:pPr marL="342835" indent="-342835" eaLnBrk="1" hangingPunct="1">
              <a:lnSpc>
                <a:spcPct val="90000"/>
              </a:lnSpc>
              <a:defRPr/>
            </a:pPr>
            <a:r>
              <a:rPr lang="en-US" sz="3700" dirty="0">
                <a:latin typeface="Times New Roman" charset="0"/>
                <a:cs typeface="+mn-cs"/>
              </a:rPr>
              <a:t>A </a:t>
            </a:r>
            <a:r>
              <a:rPr lang="en-US" sz="3700" b="1" dirty="0">
                <a:latin typeface="Times New Roman" charset="0"/>
                <a:cs typeface="+mn-cs"/>
              </a:rPr>
              <a:t>clone</a:t>
            </a:r>
            <a:r>
              <a:rPr lang="en-US" sz="3700" dirty="0">
                <a:latin typeface="Times New Roman" charset="0"/>
                <a:cs typeface="+mn-cs"/>
              </a:rPr>
              <a:t> is an organism that is </a:t>
            </a:r>
            <a:r>
              <a:rPr lang="en-US" sz="3700" b="1" dirty="0">
                <a:latin typeface="Times New Roman" charset="0"/>
                <a:cs typeface="+mn-cs"/>
              </a:rPr>
              <a:t>genetically</a:t>
            </a:r>
            <a:r>
              <a:rPr lang="en-US" sz="3700" dirty="0">
                <a:latin typeface="Times New Roman" charset="0"/>
                <a:cs typeface="+mn-cs"/>
              </a:rPr>
              <a:t> </a:t>
            </a:r>
            <a:r>
              <a:rPr lang="en-US" sz="3700" b="1" dirty="0">
                <a:latin typeface="Times New Roman" charset="0"/>
                <a:cs typeface="+mn-cs"/>
              </a:rPr>
              <a:t>identical</a:t>
            </a:r>
            <a:r>
              <a:rPr lang="en-US" sz="3700" dirty="0">
                <a:latin typeface="Times New Roman" charset="0"/>
                <a:cs typeface="+mn-cs"/>
              </a:rPr>
              <a:t> to the organism from which it was produced.</a:t>
            </a:r>
          </a:p>
        </p:txBody>
      </p:sp>
      <p:pic>
        <p:nvPicPr>
          <p:cNvPr id="7173" name="Picture 5" descr="cloning-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19328" b="19328"/>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176" name="Picture 8" descr="Image: Tabouli and Baba Ganoush"/>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9523" b="9523"/>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8915400" cy="1143000"/>
          </a:xfrm>
        </p:spPr>
        <p:txBody>
          <a:bodyPr/>
          <a:lstStyle/>
          <a:p>
            <a:pPr eaLnBrk="1" hangingPunct="1">
              <a:defRPr/>
            </a:pPr>
            <a:r>
              <a:rPr lang="en-US" b="1">
                <a:latin typeface="Times New Roman" charset="0"/>
                <a:cs typeface="+mj-cs"/>
              </a:rPr>
              <a:t>Asexual vs Sexual Reproduction</a:t>
            </a:r>
          </a:p>
        </p:txBody>
      </p:sp>
      <p:sp>
        <p:nvSpPr>
          <p:cNvPr id="24580" name="Rectangle 4"/>
          <p:cNvSpPr>
            <a:spLocks noGrp="1" noChangeArrowheads="1"/>
          </p:cNvSpPr>
          <p:nvPr>
            <p:ph sz="half" idx="1"/>
          </p:nvPr>
        </p:nvSpPr>
        <p:spPr>
          <a:xfrm>
            <a:off x="457200" y="1143000"/>
            <a:ext cx="4038600" cy="4525963"/>
          </a:xfrm>
        </p:spPr>
        <p:txBody>
          <a:bodyPr/>
          <a:lstStyle/>
          <a:p>
            <a:pPr marL="533298" indent="-533298" eaLnBrk="1" hangingPunct="1">
              <a:lnSpc>
                <a:spcPct val="90000"/>
              </a:lnSpc>
              <a:buFontTx/>
              <a:buNone/>
              <a:defRPr/>
            </a:pPr>
            <a:r>
              <a:rPr lang="en-US" sz="3700" b="1" dirty="0">
                <a:latin typeface="Times New Roman" charset="0"/>
                <a:cs typeface="+mn-cs"/>
              </a:rPr>
              <a:t>Asexual</a:t>
            </a:r>
            <a:r>
              <a:rPr lang="en-US" sz="3700" dirty="0">
                <a:latin typeface="Times New Roman" charset="0"/>
                <a:cs typeface="+mn-cs"/>
              </a:rPr>
              <a:t>:</a:t>
            </a:r>
            <a:r>
              <a:rPr lang="en-US" dirty="0">
                <a:cs typeface="+mn-cs"/>
              </a:rPr>
              <a:t>  (a form of cloning)</a:t>
            </a:r>
          </a:p>
          <a:p>
            <a:pPr marL="533298" indent="-533298" eaLnBrk="1" hangingPunct="1">
              <a:lnSpc>
                <a:spcPct val="90000"/>
              </a:lnSpc>
              <a:buFontTx/>
              <a:buAutoNum type="arabicParenR"/>
              <a:defRPr/>
            </a:pPr>
            <a:r>
              <a:rPr lang="en-US" sz="3700" dirty="0">
                <a:latin typeface="Times New Roman" charset="0"/>
                <a:cs typeface="+mn-cs"/>
              </a:rPr>
              <a:t>Offspring have only one parent.</a:t>
            </a:r>
          </a:p>
          <a:p>
            <a:pPr marL="533298" indent="-533298" eaLnBrk="1" hangingPunct="1">
              <a:lnSpc>
                <a:spcPct val="90000"/>
              </a:lnSpc>
              <a:buFontTx/>
              <a:buAutoNum type="arabicParenR"/>
              <a:defRPr/>
            </a:pPr>
            <a:r>
              <a:rPr lang="en-US" sz="3700" dirty="0">
                <a:latin typeface="Times New Roman" charset="0"/>
                <a:cs typeface="+mn-cs"/>
              </a:rPr>
              <a:t>They have the same genetic information as the parent.</a:t>
            </a:r>
          </a:p>
        </p:txBody>
      </p:sp>
      <p:sp>
        <p:nvSpPr>
          <p:cNvPr id="24581" name="Rectangle 5"/>
          <p:cNvSpPr>
            <a:spLocks noGrp="1" noChangeArrowheads="1"/>
          </p:cNvSpPr>
          <p:nvPr>
            <p:ph sz="half" idx="2"/>
          </p:nvPr>
        </p:nvSpPr>
        <p:spPr>
          <a:xfrm>
            <a:off x="4495800" y="1143000"/>
            <a:ext cx="4419600" cy="4525963"/>
          </a:xfrm>
        </p:spPr>
        <p:txBody>
          <a:bodyPr/>
          <a:lstStyle/>
          <a:p>
            <a:pPr marL="533298" indent="-533298" eaLnBrk="1" hangingPunct="1">
              <a:lnSpc>
                <a:spcPct val="90000"/>
              </a:lnSpc>
              <a:buFontTx/>
              <a:buNone/>
              <a:defRPr/>
            </a:pPr>
            <a:r>
              <a:rPr lang="en-US" sz="3700" b="1" dirty="0">
                <a:latin typeface="Times New Roman" charset="0"/>
                <a:cs typeface="+mn-cs"/>
              </a:rPr>
              <a:t>Sexual:</a:t>
            </a:r>
          </a:p>
          <a:p>
            <a:pPr marL="533298" indent="-533298" eaLnBrk="1" hangingPunct="1">
              <a:lnSpc>
                <a:spcPct val="90000"/>
              </a:lnSpc>
              <a:buFontTx/>
              <a:buAutoNum type="arabicParenR"/>
              <a:defRPr/>
            </a:pPr>
            <a:r>
              <a:rPr lang="en-US" sz="3700" dirty="0">
                <a:latin typeface="Times New Roman" charset="0"/>
                <a:cs typeface="+mn-cs"/>
              </a:rPr>
              <a:t>Offspring have two parents (union of sperm and egg).</a:t>
            </a:r>
          </a:p>
          <a:p>
            <a:pPr marL="533298" indent="-533298" eaLnBrk="1" hangingPunct="1">
              <a:lnSpc>
                <a:spcPct val="90000"/>
              </a:lnSpc>
              <a:buFontTx/>
              <a:buAutoNum type="arabicParenR"/>
              <a:defRPr/>
            </a:pPr>
            <a:r>
              <a:rPr lang="en-US" sz="3700" dirty="0">
                <a:latin typeface="Times New Roman" charset="0"/>
                <a:cs typeface="+mn-cs"/>
              </a:rPr>
              <a:t>They receive half of their genetic information from mom and half from dad.</a:t>
            </a:r>
          </a:p>
        </p:txBody>
      </p:sp>
      <p:pic>
        <p:nvPicPr>
          <p:cNvPr id="173060" name="Picture 7" descr="Fertili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334000"/>
            <a:ext cx="147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8" descr="The process that is known as cell division or clon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3340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additive="base">
                                        <p:cTn id="19" dur="500" fill="hold"/>
                                        <p:tgtEl>
                                          <p:spTgt spid="2458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81">
                                            <p:txEl>
                                              <p:pRg st="0" end="0"/>
                                            </p:txEl>
                                          </p:spTgt>
                                        </p:tgtEl>
                                        <p:attrNameLst>
                                          <p:attrName>style.visibility</p:attrName>
                                        </p:attrNameLst>
                                      </p:cBhvr>
                                      <p:to>
                                        <p:strVal val="visible"/>
                                      </p:to>
                                    </p:set>
                                    <p:anim calcmode="lin" valueType="num">
                                      <p:cBhvr additive="base">
                                        <p:cTn id="25" dur="500" fill="hold"/>
                                        <p:tgtEl>
                                          <p:spTgt spid="2458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81">
                                            <p:txEl>
                                              <p:pRg st="1" end="1"/>
                                            </p:txEl>
                                          </p:spTgt>
                                        </p:tgtEl>
                                        <p:attrNameLst>
                                          <p:attrName>style.visibility</p:attrName>
                                        </p:attrNameLst>
                                      </p:cBhvr>
                                      <p:to>
                                        <p:strVal val="visible"/>
                                      </p:to>
                                    </p:set>
                                    <p:anim calcmode="lin" valueType="num">
                                      <p:cBhvr additive="base">
                                        <p:cTn id="31" dur="500" fill="hold"/>
                                        <p:tgtEl>
                                          <p:spTgt spid="24581">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581">
                                            <p:txEl>
                                              <p:pRg st="2" end="2"/>
                                            </p:txEl>
                                          </p:spTgt>
                                        </p:tgtEl>
                                        <p:attrNameLst>
                                          <p:attrName>style.visibility</p:attrName>
                                        </p:attrNameLst>
                                      </p:cBhvr>
                                      <p:to>
                                        <p:strVal val="visible"/>
                                      </p:to>
                                    </p:set>
                                    <p:anim calcmode="lin" valueType="num">
                                      <p:cBhvr additive="base">
                                        <p:cTn id="37" dur="500" fill="hold"/>
                                        <p:tgtEl>
                                          <p:spTgt spid="24581">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58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P spid="2458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defRPr/>
            </a:pPr>
            <a:r>
              <a:rPr lang="en-US" b="1">
                <a:latin typeface="Times New Roman" charset="0"/>
                <a:cs typeface="+mj-cs"/>
              </a:rPr>
              <a:t>Cloning vs Asexual Reproduction</a:t>
            </a:r>
          </a:p>
        </p:txBody>
      </p:sp>
      <p:sp>
        <p:nvSpPr>
          <p:cNvPr id="27651" name="Rectangle 1027"/>
          <p:cNvSpPr>
            <a:spLocks noGrp="1" noChangeArrowheads="1"/>
          </p:cNvSpPr>
          <p:nvPr>
            <p:ph type="body" sz="half" idx="1"/>
          </p:nvPr>
        </p:nvSpPr>
        <p:spPr>
          <a:xfrm>
            <a:off x="609600" y="1371600"/>
            <a:ext cx="4800600" cy="2209800"/>
          </a:xfrm>
        </p:spPr>
        <p:txBody>
          <a:bodyPr/>
          <a:lstStyle/>
          <a:p>
            <a:pPr marL="342835" indent="-342835" eaLnBrk="1" hangingPunct="1">
              <a:lnSpc>
                <a:spcPct val="90000"/>
              </a:lnSpc>
              <a:defRPr/>
            </a:pPr>
            <a:r>
              <a:rPr lang="en-US" sz="3700" dirty="0">
                <a:latin typeface="Times New Roman" charset="0"/>
                <a:cs typeface="+mn-cs"/>
              </a:rPr>
              <a:t>Cloning is a technique that accomplishes the same end result as asexual reproduction.</a:t>
            </a:r>
          </a:p>
        </p:txBody>
      </p:sp>
      <p:pic>
        <p:nvPicPr>
          <p:cNvPr id="174083" name="Picture 1033" descr="la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035"/>
          <p:cNvSpPr txBox="1">
            <a:spLocks noChangeArrowheads="1"/>
          </p:cNvSpPr>
          <p:nvPr/>
        </p:nvSpPr>
        <p:spPr bwMode="auto">
          <a:xfrm>
            <a:off x="609600" y="3810000"/>
            <a:ext cx="50292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defRPr/>
            </a:pPr>
            <a:r>
              <a:rPr lang="en-US" sz="3700">
                <a:cs typeface="+mn-cs"/>
              </a:rPr>
              <a:t>What is the end result?</a:t>
            </a:r>
          </a:p>
        </p:txBody>
      </p:sp>
      <p:sp>
        <p:nvSpPr>
          <p:cNvPr id="27660" name="Text Box 1036"/>
          <p:cNvSpPr txBox="1">
            <a:spLocks noChangeArrowheads="1"/>
          </p:cNvSpPr>
          <p:nvPr/>
        </p:nvSpPr>
        <p:spPr bwMode="auto">
          <a:xfrm>
            <a:off x="533400" y="4876800"/>
            <a:ext cx="6096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buFontTx/>
              <a:buChar char="•"/>
              <a:defRPr/>
            </a:pPr>
            <a:r>
              <a:rPr lang="en-US" sz="3100" dirty="0">
                <a:cs typeface="+mn-cs"/>
              </a:rPr>
              <a:t> </a:t>
            </a:r>
            <a:r>
              <a:rPr lang="en-US" sz="3700" dirty="0">
                <a:cs typeface="+mn-cs"/>
              </a:rPr>
              <a:t>The production of offspring with identical genetic information as the parent.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 calcmode="lin" valueType="num">
                                      <p:cBhvr additive="base">
                                        <p:cTn id="7" dur="500" fill="hold"/>
                                        <p:tgtEl>
                                          <p:spTgt spid="27660"/>
                                        </p:tgtEl>
                                        <p:attrNameLst>
                                          <p:attrName>ppt_x</p:attrName>
                                        </p:attrNameLst>
                                      </p:cBhvr>
                                      <p:tavLst>
                                        <p:tav tm="0">
                                          <p:val>
                                            <p:strVal val="#ppt_x"/>
                                          </p:val>
                                        </p:tav>
                                        <p:tav tm="100000">
                                          <p:val>
                                            <p:strVal val="#ppt_x"/>
                                          </p:val>
                                        </p:tav>
                                      </p:tavLst>
                                    </p:anim>
                                    <p:anim calcmode="lin" valueType="num">
                                      <p:cBhvr additive="base">
                                        <p:cTn id="8" dur="500" fill="hold"/>
                                        <p:tgtEl>
                                          <p:spTgt spid="27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b="1">
                <a:latin typeface="Times New Roman" charset="0"/>
                <a:cs typeface="+mj-cs"/>
              </a:rPr>
              <a:t>Cloned Organisms</a:t>
            </a:r>
          </a:p>
        </p:txBody>
      </p:sp>
      <p:sp>
        <p:nvSpPr>
          <p:cNvPr id="26627" name="Rectangle 3"/>
          <p:cNvSpPr>
            <a:spLocks noGrp="1" noChangeArrowheads="1"/>
          </p:cNvSpPr>
          <p:nvPr>
            <p:ph type="body" sz="half" idx="1"/>
          </p:nvPr>
        </p:nvSpPr>
        <p:spPr>
          <a:xfrm>
            <a:off x="228600" y="1371600"/>
            <a:ext cx="5715000" cy="2971800"/>
          </a:xfrm>
        </p:spPr>
        <p:txBody>
          <a:bodyPr/>
          <a:lstStyle/>
          <a:p>
            <a:pPr marL="342835" indent="-342835" eaLnBrk="1" hangingPunct="1">
              <a:defRPr/>
            </a:pPr>
            <a:r>
              <a:rPr lang="en-US" sz="3700" dirty="0">
                <a:latin typeface="Times New Roman" charset="0"/>
                <a:cs typeface="+mn-cs"/>
              </a:rPr>
              <a:t>Scientists have recently been able to clone animals that normally reproduce sexually (Ex. Dolly and Beaker)</a:t>
            </a:r>
          </a:p>
        </p:txBody>
      </p:sp>
      <p:pic>
        <p:nvPicPr>
          <p:cNvPr id="26634" name="Picture 10" descr="Sheep-clone">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4572000"/>
            <a:ext cx="2133600" cy="1655763"/>
          </a:xfrm>
        </p:spPr>
      </p:pic>
      <p:pic>
        <p:nvPicPr>
          <p:cNvPr id="175108" name="Picture 6" descr="many-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8" descr="cow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r="13513"/>
          <a:stretch>
            <a:fillRect/>
          </a:stretch>
        </p:blipFill>
        <p:spPr bwMode="auto">
          <a:xfrm>
            <a:off x="3581400" y="45720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0" name="Picture 12" descr="cc_beak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1148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14"/>
          <p:cNvSpPr txBox="1">
            <a:spLocks noChangeArrowheads="1"/>
          </p:cNvSpPr>
          <p:nvPr/>
        </p:nvSpPr>
        <p:spPr bwMode="auto">
          <a:xfrm>
            <a:off x="762000" y="6064250"/>
            <a:ext cx="27813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3700" b="1">
                <a:cs typeface="+mn-cs"/>
              </a:rPr>
              <a:t>Hello Dolly!!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a:latin typeface="Times New Roman" charset="0"/>
                <a:cs typeface="+mj-cs"/>
              </a:rPr>
              <a:t>Which of the following are examples of cloning?</a:t>
            </a:r>
          </a:p>
        </p:txBody>
      </p:sp>
      <p:pic>
        <p:nvPicPr>
          <p:cNvPr id="40963" name="Picture 3" descr="[Image, BIODIDAC, gene027b.gif Budding as a type of asexual reproduction. Bourgeonnement -- type de reproduction asexuée]">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5509"/>
          <a:stretch>
            <a:fillRect/>
          </a:stretch>
        </p:blipFill>
        <p:spPr>
          <a:xfrm>
            <a:off x="304800" y="1600200"/>
            <a:ext cx="4038600" cy="2209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6" name="Picture 6" descr="TEM-Fission_ro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14754" b="14754"/>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9" name="Picture 9" descr="mating"/>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t="9014" b="9014"/>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76133" name="Picture 12" descr="minime_1024x76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9624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Oval 13"/>
          <p:cNvSpPr>
            <a:spLocks noChangeArrowheads="1"/>
          </p:cNvSpPr>
          <p:nvPr/>
        </p:nvSpPr>
        <p:spPr bwMode="auto">
          <a:xfrm>
            <a:off x="0" y="3733800"/>
            <a:ext cx="4724400" cy="3124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40974" name="Oval 14"/>
          <p:cNvSpPr>
            <a:spLocks noChangeArrowheads="1"/>
          </p:cNvSpPr>
          <p:nvPr/>
        </p:nvSpPr>
        <p:spPr bwMode="auto">
          <a:xfrm>
            <a:off x="0" y="1447800"/>
            <a:ext cx="4724400" cy="3124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
        <p:nvSpPr>
          <p:cNvPr id="40975" name="Oval 15"/>
          <p:cNvSpPr>
            <a:spLocks noChangeArrowheads="1"/>
          </p:cNvSpPr>
          <p:nvPr/>
        </p:nvSpPr>
        <p:spPr bwMode="auto">
          <a:xfrm>
            <a:off x="4114800" y="1524000"/>
            <a:ext cx="4724400" cy="3124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nchor="ct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40974" grpId="0" animBg="1"/>
      <p:bldP spid="4097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457200" y="0"/>
            <a:ext cx="8229600" cy="1143000"/>
          </a:xfrm>
        </p:spPr>
        <p:txBody>
          <a:bodyPr/>
          <a:lstStyle/>
          <a:p>
            <a:pPr eaLnBrk="1" hangingPunct="1">
              <a:defRPr/>
            </a:pPr>
            <a:r>
              <a:rPr lang="en-US" b="1">
                <a:latin typeface="Times New Roman" charset="0"/>
                <a:cs typeface="+mj-cs"/>
              </a:rPr>
              <a:t>How is this done?</a:t>
            </a:r>
          </a:p>
        </p:txBody>
      </p:sp>
      <p:pic>
        <p:nvPicPr>
          <p:cNvPr id="5125" name="Picture 5" descr="dolly-fig-13-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219200"/>
            <a:ext cx="4267200" cy="5227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5844" name="Text Box 4"/>
          <p:cNvSpPr txBox="1">
            <a:spLocks noChangeArrowheads="1"/>
          </p:cNvSpPr>
          <p:nvPr/>
        </p:nvSpPr>
        <p:spPr bwMode="auto">
          <a:xfrm>
            <a:off x="4343400" y="1066800"/>
            <a:ext cx="48006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FontTx/>
              <a:buAutoNum type="arabicPeriod"/>
              <a:defRPr/>
            </a:pPr>
            <a:r>
              <a:rPr lang="en-US" dirty="0">
                <a:latin typeface="Times New Roman" charset="0"/>
                <a:cs typeface="+mn-cs"/>
              </a:rPr>
              <a:t>A nucleus of a cell from the organism you want to clone has to be removed.</a:t>
            </a:r>
          </a:p>
          <a:p>
            <a:pPr>
              <a:spcBef>
                <a:spcPct val="50000"/>
              </a:spcBef>
              <a:buFontTx/>
              <a:buAutoNum type="arabicPeriod"/>
              <a:defRPr/>
            </a:pPr>
            <a:r>
              <a:rPr lang="en-US" dirty="0">
                <a:latin typeface="Times New Roman" charset="0"/>
                <a:cs typeface="+mn-cs"/>
              </a:rPr>
              <a:t>An egg  from a surrogate mother also has to be removed.</a:t>
            </a:r>
          </a:p>
          <a:p>
            <a:pPr>
              <a:spcBef>
                <a:spcPct val="50000"/>
              </a:spcBef>
              <a:buFontTx/>
              <a:buAutoNum type="arabicPeriod"/>
              <a:defRPr/>
            </a:pPr>
            <a:r>
              <a:rPr lang="en-US" dirty="0">
                <a:latin typeface="Times New Roman" charset="0"/>
                <a:cs typeface="+mn-cs"/>
              </a:rPr>
              <a:t>The nucleus and egg cell are then fussed (joined) to form an embryo.</a:t>
            </a:r>
          </a:p>
          <a:p>
            <a:pPr>
              <a:spcBef>
                <a:spcPct val="50000"/>
              </a:spcBef>
              <a:buFontTx/>
              <a:buAutoNum type="arabicPeriod"/>
              <a:defRPr/>
            </a:pPr>
            <a:r>
              <a:rPr lang="en-US" dirty="0">
                <a:latin typeface="Times New Roman" charset="0"/>
                <a:cs typeface="+mn-cs"/>
              </a:rPr>
              <a:t>The dividing embryo is then placed inside the surrogate mother and the pregnancy begins.</a:t>
            </a:r>
          </a:p>
          <a:p>
            <a:pPr>
              <a:spcBef>
                <a:spcPct val="50000"/>
              </a:spcBef>
              <a:buFontTx/>
              <a:buAutoNum type="arabicPeriod"/>
              <a:defRPr/>
            </a:pPr>
            <a:r>
              <a:rPr lang="en-US" dirty="0">
                <a:latin typeface="Times New Roman" charset="0"/>
                <a:cs typeface="+mn-cs"/>
              </a:rPr>
              <a:t>Birth of clone</a:t>
            </a:r>
          </a:p>
          <a:p>
            <a:pPr>
              <a:spcBef>
                <a:spcPct val="50000"/>
              </a:spcBef>
              <a:buFontTx/>
              <a:buAutoNum type="arabicPeriod"/>
              <a:defRPr/>
            </a:pPr>
            <a:endParaRPr lang="en-US" dirty="0">
              <a:latin typeface="Times New Roman" charset="0"/>
              <a:cs typeface="+mn-cs"/>
            </a:endParaRPr>
          </a:p>
        </p:txBody>
      </p:sp>
      <p:sp>
        <p:nvSpPr>
          <p:cNvPr id="35845" name="Text Box 5"/>
          <p:cNvSpPr txBox="1">
            <a:spLocks noChangeArrowheads="1"/>
          </p:cNvSpPr>
          <p:nvPr/>
        </p:nvSpPr>
        <p:spPr bwMode="auto">
          <a:xfrm>
            <a:off x="1981200" y="18288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rgbClr val="FF0000"/>
                </a:solidFill>
                <a:cs typeface="+mn-cs"/>
              </a:rPr>
              <a:t>1.</a:t>
            </a:r>
            <a:r>
              <a:rPr lang="en-US">
                <a:cs typeface="+mn-cs"/>
              </a:rPr>
              <a:t> </a:t>
            </a:r>
          </a:p>
        </p:txBody>
      </p:sp>
      <p:sp>
        <p:nvSpPr>
          <p:cNvPr id="35846" name="Text Box 6"/>
          <p:cNvSpPr txBox="1">
            <a:spLocks noChangeArrowheads="1"/>
          </p:cNvSpPr>
          <p:nvPr/>
        </p:nvSpPr>
        <p:spPr bwMode="auto">
          <a:xfrm>
            <a:off x="1676400" y="32766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rgbClr val="FF0000"/>
                </a:solidFill>
                <a:cs typeface="+mn-cs"/>
              </a:rPr>
              <a:t>2.</a:t>
            </a:r>
            <a:r>
              <a:rPr lang="en-US">
                <a:cs typeface="+mn-cs"/>
              </a:rPr>
              <a:t> </a:t>
            </a:r>
          </a:p>
        </p:txBody>
      </p:sp>
      <p:sp>
        <p:nvSpPr>
          <p:cNvPr id="35847" name="Text Box 7"/>
          <p:cNvSpPr txBox="1">
            <a:spLocks noChangeArrowheads="1"/>
          </p:cNvSpPr>
          <p:nvPr/>
        </p:nvSpPr>
        <p:spPr bwMode="auto">
          <a:xfrm>
            <a:off x="4038600" y="31242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rgbClr val="FF0000"/>
                </a:solidFill>
                <a:cs typeface="+mn-cs"/>
              </a:rPr>
              <a:t>3.</a:t>
            </a:r>
            <a:r>
              <a:rPr lang="en-US">
                <a:cs typeface="+mn-cs"/>
              </a:rPr>
              <a:t> </a:t>
            </a:r>
          </a:p>
        </p:txBody>
      </p:sp>
      <p:sp>
        <p:nvSpPr>
          <p:cNvPr id="35848" name="Text Box 8"/>
          <p:cNvSpPr txBox="1">
            <a:spLocks noChangeArrowheads="1"/>
          </p:cNvSpPr>
          <p:nvPr/>
        </p:nvSpPr>
        <p:spPr bwMode="auto">
          <a:xfrm>
            <a:off x="3886200" y="48768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rgbClr val="FF0000"/>
                </a:solidFill>
                <a:cs typeface="+mn-cs"/>
              </a:rPr>
              <a:t>4.</a:t>
            </a:r>
            <a:r>
              <a:rPr lang="en-US">
                <a:cs typeface="+mn-cs"/>
              </a:rPr>
              <a:t> </a:t>
            </a:r>
          </a:p>
        </p:txBody>
      </p:sp>
      <p:sp>
        <p:nvSpPr>
          <p:cNvPr id="35849" name="Text Box 9"/>
          <p:cNvSpPr txBox="1">
            <a:spLocks noChangeArrowheads="1"/>
          </p:cNvSpPr>
          <p:nvPr/>
        </p:nvSpPr>
        <p:spPr bwMode="auto">
          <a:xfrm>
            <a:off x="609600" y="4800600"/>
            <a:ext cx="533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2" tIns="45711" rIns="91422" bIns="45711">
            <a:spAutoFit/>
          </a:bodyPr>
          <a:lstStyle/>
          <a:p>
            <a:pPr>
              <a:spcBef>
                <a:spcPct val="50000"/>
              </a:spcBef>
              <a:defRPr/>
            </a:pPr>
            <a:r>
              <a:rPr lang="en-US">
                <a:solidFill>
                  <a:srgbClr val="FF0000"/>
                </a:solidFill>
                <a:cs typeface="+mn-cs"/>
              </a:rPr>
              <a:t>5.</a:t>
            </a:r>
            <a:r>
              <a:rPr lang="en-US">
                <a:cs typeface="+mn-cs"/>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8229600" cy="1143000"/>
          </a:xfrm>
        </p:spPr>
        <p:txBody>
          <a:bodyPr/>
          <a:lstStyle/>
          <a:p>
            <a:pPr eaLnBrk="1" hangingPunct="1">
              <a:defRPr/>
            </a:pPr>
            <a:r>
              <a:rPr lang="en-US" b="1">
                <a:latin typeface="Times New Roman" charset="0"/>
                <a:cs typeface="+mj-cs"/>
              </a:rPr>
              <a:t>Why Clone?</a:t>
            </a:r>
          </a:p>
        </p:txBody>
      </p:sp>
      <p:sp>
        <p:nvSpPr>
          <p:cNvPr id="36867" name="Rectangle 3"/>
          <p:cNvSpPr>
            <a:spLocks noGrp="1" noChangeArrowheads="1"/>
          </p:cNvSpPr>
          <p:nvPr>
            <p:ph type="body" sz="half" idx="4294967295"/>
          </p:nvPr>
        </p:nvSpPr>
        <p:spPr>
          <a:xfrm>
            <a:off x="0" y="1524000"/>
            <a:ext cx="4038600" cy="685800"/>
          </a:xfrm>
        </p:spPr>
        <p:txBody>
          <a:bodyPr/>
          <a:lstStyle/>
          <a:p>
            <a:pPr marL="609484" indent="-609484" eaLnBrk="1" hangingPunct="1">
              <a:buFontTx/>
              <a:buNone/>
              <a:defRPr/>
            </a:pPr>
            <a:r>
              <a:rPr lang="en-US" sz="2700">
                <a:cs typeface="+mn-cs"/>
              </a:rPr>
              <a:t>1)  </a:t>
            </a:r>
            <a:r>
              <a:rPr lang="en-US" sz="3700">
                <a:latin typeface="Times New Roman" charset="0"/>
                <a:cs typeface="+mn-cs"/>
              </a:rPr>
              <a:t>Clone Stem Cells</a:t>
            </a:r>
          </a:p>
        </p:txBody>
      </p:sp>
      <p:pic>
        <p:nvPicPr>
          <p:cNvPr id="36869" name="Picture 5" descr="Dinosau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086600" y="4038600"/>
            <a:ext cx="2057400" cy="242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6872" name="Picture 8" descr="newborn"/>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5029200"/>
            <a:ext cx="952500" cy="144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78181" name="Picture 11" descr="P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438400"/>
            <a:ext cx="152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13" descr="Health problems that might be treated by stem cells: neurological disorders, spinal cord, heart, limb, burns, diabe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23558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14"/>
          <p:cNvSpPr txBox="1">
            <a:spLocks noChangeArrowheads="1"/>
          </p:cNvSpPr>
          <p:nvPr/>
        </p:nvSpPr>
        <p:spPr bwMode="auto">
          <a:xfrm>
            <a:off x="0" y="2189163"/>
            <a:ext cx="4848225"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700">
                <a:cs typeface="+mn-cs"/>
              </a:rPr>
              <a:t>2)  </a:t>
            </a:r>
            <a:r>
              <a:rPr lang="en-US" sz="3700">
                <a:latin typeface="Times New Roman" charset="0"/>
                <a:cs typeface="+mn-cs"/>
              </a:rPr>
              <a:t>Revive endangered or </a:t>
            </a:r>
          </a:p>
          <a:p>
            <a:pPr>
              <a:defRPr/>
            </a:pPr>
            <a:r>
              <a:rPr lang="en-US" sz="3700">
                <a:latin typeface="Times New Roman" charset="0"/>
                <a:cs typeface="+mn-cs"/>
              </a:rPr>
              <a:t>	extinct species</a:t>
            </a:r>
          </a:p>
        </p:txBody>
      </p:sp>
      <p:sp>
        <p:nvSpPr>
          <p:cNvPr id="36879" name="Text Box 15"/>
          <p:cNvSpPr txBox="1">
            <a:spLocks noChangeArrowheads="1"/>
          </p:cNvSpPr>
          <p:nvPr/>
        </p:nvSpPr>
        <p:spPr bwMode="auto">
          <a:xfrm>
            <a:off x="0" y="3332163"/>
            <a:ext cx="3465513"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700" dirty="0">
                <a:cs typeface="+mn-cs"/>
              </a:rPr>
              <a:t>3)  </a:t>
            </a:r>
            <a:r>
              <a:rPr lang="en-US" sz="3700" dirty="0">
                <a:latin typeface="Times New Roman" charset="0"/>
                <a:cs typeface="+mn-cs"/>
              </a:rPr>
              <a:t>Reproducing a</a:t>
            </a:r>
          </a:p>
          <a:p>
            <a:pPr>
              <a:defRPr/>
            </a:pPr>
            <a:r>
              <a:rPr lang="en-US" sz="3700" dirty="0">
                <a:latin typeface="Times New Roman" charset="0"/>
                <a:cs typeface="+mn-cs"/>
              </a:rPr>
              <a:t>	deceased pet </a:t>
            </a:r>
          </a:p>
        </p:txBody>
      </p:sp>
      <p:sp>
        <p:nvSpPr>
          <p:cNvPr id="36880" name="Text Box 16"/>
          <p:cNvSpPr txBox="1">
            <a:spLocks noChangeArrowheads="1"/>
          </p:cNvSpPr>
          <p:nvPr/>
        </p:nvSpPr>
        <p:spPr bwMode="auto">
          <a:xfrm>
            <a:off x="0" y="4627563"/>
            <a:ext cx="3584575"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2" tIns="45711" rIns="91422" bIns="45711">
            <a:spAutoFit/>
          </a:bodyPr>
          <a:lstStyle/>
          <a:p>
            <a:pPr>
              <a:defRPr/>
            </a:pPr>
            <a:r>
              <a:rPr lang="en-US" sz="2700" dirty="0">
                <a:cs typeface="+mn-cs"/>
              </a:rPr>
              <a:t>4)  </a:t>
            </a:r>
            <a:r>
              <a:rPr lang="en-US" sz="3700" dirty="0">
                <a:cs typeface="+mn-cs"/>
              </a:rPr>
              <a:t>Clone humans?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116427</TotalTime>
  <Words>5512</Words>
  <Application>Microsoft Macintosh PowerPoint</Application>
  <PresentationFormat>On-screen Show (4:3)</PresentationFormat>
  <Paragraphs>874</Paragraphs>
  <Slides>157</Slides>
  <Notes>86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157</vt:i4>
      </vt:variant>
    </vt:vector>
  </HeadingPairs>
  <TitlesOfParts>
    <vt:vector size="166" baseType="lpstr">
      <vt:lpstr>Arial Unicode MS</vt:lpstr>
      <vt:lpstr>Arial</vt:lpstr>
      <vt:lpstr>Arial Black</vt:lpstr>
      <vt:lpstr>Calibri</vt:lpstr>
      <vt:lpstr>Comic Sans MS</vt:lpstr>
      <vt:lpstr>Impact</vt:lpstr>
      <vt:lpstr>Times New Roman</vt:lpstr>
      <vt:lpstr>Wingdings</vt:lpstr>
      <vt:lpstr>Default Design</vt:lpstr>
      <vt:lpstr>Aim:  How are traits of living things inherited? </vt:lpstr>
      <vt:lpstr>Genetics &amp; Ethics </vt:lpstr>
      <vt:lpstr>The Fugate Family</vt:lpstr>
      <vt:lpstr>DNA Word Splash</vt:lpstr>
      <vt:lpstr>Traits</vt:lpstr>
      <vt:lpstr>Genes and Your Traits</vt:lpstr>
      <vt:lpstr>Inheritance</vt:lpstr>
      <vt:lpstr>Results of Fertilization</vt:lpstr>
      <vt:lpstr>Alleles</vt:lpstr>
      <vt:lpstr>DOMINANT &amp; recessive</vt:lpstr>
      <vt:lpstr>Dominant or recessive?</vt:lpstr>
      <vt:lpstr>Genotype determines Phenotype</vt:lpstr>
      <vt:lpstr>When will the recessive allele show in the phenotype?</vt:lpstr>
      <vt:lpstr>Codominant </vt:lpstr>
      <vt:lpstr>Homozygous – two of the same alleles  -two dominant (TT)  -two recessive (tt)  Heterozygous – two different alleles  -one of each (Tt)</vt:lpstr>
      <vt:lpstr>How can we predict genotypes and phenotypes of offspring?</vt:lpstr>
      <vt:lpstr>Punnett Squares</vt:lpstr>
      <vt:lpstr>Summary</vt:lpstr>
      <vt:lpstr>Basic Genetic Concepts &amp; Terms</vt:lpstr>
      <vt:lpstr>Genetics: what is it?</vt:lpstr>
      <vt:lpstr>Word Match Activity</vt:lpstr>
      <vt:lpstr>Word Match Activity</vt:lpstr>
      <vt:lpstr>Genetic Concepts</vt:lpstr>
      <vt:lpstr>Genetic Concepts</vt:lpstr>
      <vt:lpstr>Genetic Terms</vt:lpstr>
      <vt:lpstr>Mendelian Inheritance</vt:lpstr>
      <vt:lpstr>Mendelian Inheritance</vt:lpstr>
      <vt:lpstr>Do Now</vt:lpstr>
      <vt:lpstr>Aim:  How does DNA carry the genetic code?</vt:lpstr>
      <vt:lpstr>Why is DNA important?</vt:lpstr>
      <vt:lpstr>How do we get our traits?</vt:lpstr>
      <vt:lpstr>PowerPoint Presentation</vt:lpstr>
      <vt:lpstr>How many genes and chromosomes do we have?</vt:lpstr>
      <vt:lpstr>How can we describe the structure DNA?</vt:lpstr>
      <vt:lpstr>DNA Structure</vt:lpstr>
      <vt:lpstr>Types of Nitrogenous Bases</vt:lpstr>
      <vt:lpstr>The Genetic Code</vt:lpstr>
      <vt:lpstr>DNA Structure  </vt:lpstr>
      <vt:lpstr>DNA Structure</vt:lpstr>
      <vt:lpstr>Why do you think cells have to divide?</vt:lpstr>
      <vt:lpstr>Aim:  How is DNA replicated?</vt:lpstr>
      <vt:lpstr>DNA Replication</vt:lpstr>
      <vt:lpstr>DNA Structure  Review</vt:lpstr>
      <vt:lpstr>DNA Structure</vt:lpstr>
      <vt:lpstr>Cell Division</vt:lpstr>
      <vt:lpstr>What does the DNA do before a cell divides?</vt:lpstr>
      <vt:lpstr>What are the Steps of DNA Replication?</vt:lpstr>
      <vt:lpstr>What are the Steps of DNA Replication?</vt:lpstr>
      <vt:lpstr>What are the Steps of DNA Replication?</vt:lpstr>
      <vt:lpstr>DNA Replication Review</vt:lpstr>
      <vt:lpstr>Aim:  How are proteins synthesized using the genetic code?</vt:lpstr>
      <vt:lpstr>Morse Code</vt:lpstr>
      <vt:lpstr>How  can we change DNA into a protein?</vt:lpstr>
      <vt:lpstr>How is the genetic code TRANSCRIBED?</vt:lpstr>
      <vt:lpstr>Why is transcription an important process?</vt:lpstr>
      <vt:lpstr>How is the genetic code TRANSLATED?</vt:lpstr>
      <vt:lpstr>How do DNA and mRNA Compare?</vt:lpstr>
      <vt:lpstr>DNA vs. RNA</vt:lpstr>
      <vt:lpstr>Aim:  Why do different cells produce different proteins?</vt:lpstr>
      <vt:lpstr>Cell Activity</vt:lpstr>
      <vt:lpstr>Why are all our cells different?</vt:lpstr>
      <vt:lpstr>How does Gene Expression make our body cells different?</vt:lpstr>
      <vt:lpstr>How do you think a gene expresses itself?</vt:lpstr>
      <vt:lpstr>Why are twins “not exactly” alike?</vt:lpstr>
      <vt:lpstr>Gene Expression</vt:lpstr>
      <vt:lpstr>Hydrangea</vt:lpstr>
      <vt:lpstr>Himalayan Rabbits</vt:lpstr>
      <vt:lpstr>Aim:  How can mutations occur?    Do Now:   1. Do all of your cells have the same DNA?  2. What makes a blood cell different than a skin cell?</vt:lpstr>
      <vt:lpstr>How can we define the term “mutation”?</vt:lpstr>
      <vt:lpstr>Why do mistakes in replication lead to mutations?</vt:lpstr>
      <vt:lpstr>When do you think most mutations occur?  Why?</vt:lpstr>
      <vt:lpstr>How can a mutation affect an organism?</vt:lpstr>
      <vt:lpstr>Hemophilia</vt:lpstr>
      <vt:lpstr>Are you color blind?</vt:lpstr>
      <vt:lpstr>Can you identify any environmental sources that may lead to a mutation?</vt:lpstr>
      <vt:lpstr>A mutation is a mistake in the genetic code</vt:lpstr>
      <vt:lpstr>Types of Gene Mutations</vt:lpstr>
      <vt:lpstr>Point Mutation</vt:lpstr>
      <vt:lpstr>Point Mutation</vt:lpstr>
      <vt:lpstr>Frameshift Mutation</vt:lpstr>
      <vt:lpstr>Frameshift Mutation</vt:lpstr>
      <vt:lpstr>Amino Acid Sequence Changed</vt:lpstr>
      <vt:lpstr>Gene Mutation Animation</vt:lpstr>
      <vt:lpstr>Practice  Do Now:  1. What is a genetic mutation? 2. Why is a frameshift mutation bad? 3. What is hemophilia?</vt:lpstr>
      <vt:lpstr>Normal Male</vt:lpstr>
      <vt:lpstr>Normal Female</vt:lpstr>
      <vt:lpstr>Male, Trisomy 21 (Down’s)</vt:lpstr>
      <vt:lpstr>Female Down’s Syndrome</vt:lpstr>
      <vt:lpstr>Klinefelter’s Syndrome</vt:lpstr>
      <vt:lpstr>Turner’s Syndrome</vt:lpstr>
      <vt:lpstr>Exit Ticket</vt:lpstr>
      <vt:lpstr>Aim:  How can DNA be used to create genetically identical individuals?</vt:lpstr>
      <vt:lpstr>Clones</vt:lpstr>
      <vt:lpstr>Asexual vs Sexual Reproduction</vt:lpstr>
      <vt:lpstr>Cloning vs Asexual Reproduction</vt:lpstr>
      <vt:lpstr>Cloned Organisms</vt:lpstr>
      <vt:lpstr>Which of the following are examples of cloning?</vt:lpstr>
      <vt:lpstr>How is this done?</vt:lpstr>
      <vt:lpstr>Why Clone?</vt:lpstr>
      <vt:lpstr>Extra Material:</vt:lpstr>
      <vt:lpstr>Aim:  How can genes be genetically altered?  Do Now: 1. How is a clone different from a duplicate? 2. What is one argument for cloning? 3. What is one argument against cloning?</vt:lpstr>
      <vt:lpstr>Review: Genes</vt:lpstr>
      <vt:lpstr>Genetic Engineering</vt:lpstr>
      <vt:lpstr>Why would altering DNA affect our traits?</vt:lpstr>
      <vt:lpstr>How is DNA altered?</vt:lpstr>
      <vt:lpstr>How is DNA altered?</vt:lpstr>
      <vt:lpstr>What base sequences were these Restriction Enzymes specific for?</vt:lpstr>
      <vt:lpstr>How is DNA altered?</vt:lpstr>
      <vt:lpstr>Recombinant DNA</vt:lpstr>
      <vt:lpstr>How is DNA altered?</vt:lpstr>
      <vt:lpstr>Why would scientists want to alter the genetic instructions of organisms?</vt:lpstr>
      <vt:lpstr>End Result:  Once in the New Organism</vt:lpstr>
      <vt:lpstr>Aim:  How can genetic engineering create a DNA fingerprint?</vt:lpstr>
      <vt:lpstr> </vt:lpstr>
      <vt:lpstr>How do scientists make a DNA Fingerprint?</vt:lpstr>
      <vt:lpstr>What if you only find very little DNA?</vt:lpstr>
      <vt:lpstr>Gel Electrophoresis–Creating the DNA Fingerprint</vt:lpstr>
      <vt:lpstr>Gel Electrophoresis</vt:lpstr>
      <vt:lpstr>Who done it? Activity</vt:lpstr>
      <vt:lpstr>Aim: How can chromosomal abnormalities cause genetic disorders?</vt:lpstr>
      <vt:lpstr>PowerPoint Presentation</vt:lpstr>
      <vt:lpstr> How can a karyotype be used to identify genetic disorders? </vt:lpstr>
      <vt:lpstr>How do sex chromosomes determine gender?</vt:lpstr>
      <vt:lpstr>Where are sex linked genetic disorders carried?</vt:lpstr>
      <vt:lpstr>How would you describe someone who is a carrier of a genetic disorder ?</vt:lpstr>
      <vt:lpstr>PowerPoint Presentation</vt:lpstr>
      <vt:lpstr>Pedigree Chart</vt:lpstr>
      <vt:lpstr>Why do you think this is so important?</vt:lpstr>
      <vt:lpstr>Aim:  How does selective breeding affect genetic variation?</vt:lpstr>
      <vt:lpstr>What is Breeding?</vt:lpstr>
      <vt:lpstr>Types of  Selective Breeding</vt:lpstr>
      <vt:lpstr>Artificial Selection</vt:lpstr>
      <vt:lpstr>Artificial Selection</vt:lpstr>
      <vt:lpstr>Crossbreeding</vt:lpstr>
      <vt:lpstr>Real Example of Hybridization:</vt:lpstr>
      <vt:lpstr>Other Hybrids</vt:lpstr>
      <vt:lpstr>Inbreeding</vt:lpstr>
      <vt:lpstr>PowerPoint Presentation</vt:lpstr>
      <vt:lpstr>Recessive Disorders</vt:lpstr>
      <vt:lpstr>Benefits of Selective Breeding</vt:lpstr>
      <vt:lpstr>PowerPoint Presentation</vt:lpstr>
      <vt:lpstr>Genetic Engineering vs  Selective Breeding</vt:lpstr>
      <vt:lpstr>Real Example of Hybridization:</vt:lpstr>
      <vt:lpstr>How do you think we can perform artificial selection?</vt:lpstr>
      <vt:lpstr>Artificial Selection</vt:lpstr>
      <vt:lpstr>Aim: How can we describe different patterns of inheritance?</vt:lpstr>
      <vt:lpstr>Polygenic Traits</vt:lpstr>
      <vt:lpstr>Skin Color and Pigmentation</vt:lpstr>
      <vt:lpstr>Multiple Alleles</vt:lpstr>
      <vt:lpstr>Genes vs. Environment</vt:lpstr>
      <vt:lpstr>Disease</vt:lpstr>
      <vt:lpstr>Why are they different?</vt:lpstr>
      <vt:lpstr>Which of these traits is least affected by nature? Why?</vt:lpstr>
      <vt:lpstr>Aim:  How can we apply our knowledge of genetics?</vt:lpstr>
      <vt:lpstr>Station 1: Transcription and Translation</vt:lpstr>
      <vt:lpstr>Station 2: Gene Splicing</vt:lpstr>
      <vt:lpstr>Station 3: Gel Electrophoresis  </vt:lpstr>
    </vt:vector>
  </TitlesOfParts>
  <Company>Sewanhaka Central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they related to the Smurfs?</dc:title>
  <dc:creator>Ms. Pineros</dc:creator>
  <cp:lastModifiedBy>Michael Zoda</cp:lastModifiedBy>
  <cp:revision>119</cp:revision>
  <cp:lastPrinted>2013-04-24T23:24:08Z</cp:lastPrinted>
  <dcterms:created xsi:type="dcterms:W3CDTF">2005-03-08T23:24:09Z</dcterms:created>
  <dcterms:modified xsi:type="dcterms:W3CDTF">2020-05-13T14:00:31Z</dcterms:modified>
</cp:coreProperties>
</file>